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523" r:id="rId2"/>
    <p:sldId id="10492" r:id="rId3"/>
    <p:sldId id="568" r:id="rId4"/>
    <p:sldId id="10525" r:id="rId5"/>
    <p:sldId id="1052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40A1-C67C-4664-8165-B12273D693A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4B9B-FBA1-41DD-A8B3-C98793DD4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DATC, is a technical committee of IEEE CEDA.</a:t>
            </a:r>
          </a:p>
          <a:p>
            <a:r>
              <a:rPr lang="en-US" dirty="0"/>
              <a:t>The goal is to provide a forum where we can discuss strategies and issues in design automation field.</a:t>
            </a:r>
          </a:p>
          <a:p>
            <a:endParaRPr lang="en-US" dirty="0"/>
          </a:p>
          <a:p>
            <a:r>
              <a:rPr lang="en-US" dirty="0"/>
              <a:t>In this regard, the main task of DATC for several years has been to develop and support an ACADEMIC reference design flow called RDF.</a:t>
            </a:r>
          </a:p>
          <a:p>
            <a:r>
              <a:rPr lang="en-US" dirty="0"/>
              <a:t>It is free for academic and non-commercial research use.</a:t>
            </a:r>
          </a:p>
          <a:p>
            <a:r>
              <a:rPr lang="en-US" dirty="0"/>
              <a:t>The latest version of RDF supports a complete RTL-to-GDS path for any purposes based on </a:t>
            </a:r>
            <a:r>
              <a:rPr lang="en-US" dirty="0" err="1"/>
              <a:t>OpenROAD</a:t>
            </a:r>
            <a:r>
              <a:rPr lang="en-US" dirty="0"/>
              <a:t> tool chains. </a:t>
            </a:r>
          </a:p>
          <a:p>
            <a:endParaRPr lang="en-US" b="1" dirty="0"/>
          </a:p>
          <a:p>
            <a:r>
              <a:rPr lang="en-US" b="1" dirty="0"/>
              <a:t>The table shown below shows the current member of DATC.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talk, I have described the latest release of DATC RDF.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five key updates to the previous RDF releases, which include Chisel and hardware generator designs, RTL obfuscation, new ABC synthesis script, DFT support, and robust benchmark conversion.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also presented three new initiatives of DATC this year.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include: common metrics system for AI/ML applications, a flexible flow autotuning framework supporting various flows and search algorithms, and the expanded calibration repository with noise introduction.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forward to any suggestions and contributions to our efforts, and please visit our GitHub organization page for finding our recent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80E4-D12F-EB47-98EF-BD70452780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067D-EB4F-BD42-9433-F93D24E8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06" y="960587"/>
            <a:ext cx="10949187" cy="2387600"/>
          </a:xfrm>
        </p:spPr>
        <p:txBody>
          <a:bodyPr/>
          <a:lstStyle/>
          <a:p>
            <a:pPr algn="ctr"/>
            <a:r>
              <a:rPr lang="en-US" dirty="0"/>
              <a:t>Design Automation Technical Committee (</a:t>
            </a:r>
            <a:r>
              <a:rPr lang="en-US" dirty="0" err="1"/>
              <a:t>DATC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22C84-81AF-6F4C-8393-AB590574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31415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Jinwook</a:t>
            </a:r>
            <a:r>
              <a:rPr lang="en-US" sz="3600" b="1" dirty="0"/>
              <a:t> Jung</a:t>
            </a:r>
            <a:endParaRPr lang="en-US" sz="3600" dirty="0"/>
          </a:p>
          <a:p>
            <a:pPr algn="ctr"/>
            <a:r>
              <a:rPr lang="en-US" dirty="0"/>
              <a:t>IBM Research</a:t>
            </a:r>
          </a:p>
          <a:p>
            <a:pPr algn="ctr"/>
            <a:endParaRPr lang="en-US" sz="1600" dirty="0"/>
          </a:p>
          <a:p>
            <a:pPr algn="ctr"/>
            <a:r>
              <a:rPr lang="en-US" sz="2400" dirty="0"/>
              <a:t>IEEE CEDA </a:t>
            </a:r>
            <a:r>
              <a:rPr lang="en-US" sz="2400" dirty="0" err="1"/>
              <a:t>BoG</a:t>
            </a:r>
            <a:r>
              <a:rPr lang="en-US" sz="2400" dirty="0"/>
              <a:t> Meeting @ DAC 2021</a:t>
            </a:r>
          </a:p>
          <a:p>
            <a:pPr algn="ctr"/>
            <a:r>
              <a:rPr lang="en-US" sz="2400" dirty="0"/>
              <a:t>December 5th, </a:t>
            </a:r>
            <a:r>
              <a:rPr lang="en-US" dirty="0"/>
              <a:t>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29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C5D-698A-4E40-90C9-3A0D88D1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515600" cy="1325563"/>
          </a:xfrm>
        </p:spPr>
        <p:txBody>
          <a:bodyPr/>
          <a:lstStyle/>
          <a:p>
            <a:r>
              <a:rPr lang="en-US" dirty="0"/>
              <a:t>DATC Goal and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8BA9-0FE0-094F-B156-951B92D6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856000" cy="5958000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altLang="zh-TW" dirty="0"/>
              <a:t>Provide forum for discussing strategies/issues in design automation</a:t>
            </a:r>
            <a:endParaRPr lang="en-US" dirty="0"/>
          </a:p>
          <a:p>
            <a:r>
              <a:rPr lang="en-US" b="1" dirty="0"/>
              <a:t>Task</a:t>
            </a:r>
            <a:r>
              <a:rPr lang="en-US" dirty="0"/>
              <a:t>: DATC Robust Design Flow (RDF)</a:t>
            </a:r>
          </a:p>
          <a:p>
            <a:pPr lvl="1"/>
            <a:r>
              <a:rPr lang="en-US" dirty="0"/>
              <a:t>Academic reference </a:t>
            </a:r>
            <a:r>
              <a:rPr lang="en-US" b="1" dirty="0"/>
              <a:t>RTL-to-GDS </a:t>
            </a:r>
            <a:r>
              <a:rPr lang="en-US" dirty="0"/>
              <a:t>design flow</a:t>
            </a:r>
          </a:p>
          <a:p>
            <a:pPr lvl="1"/>
            <a:r>
              <a:rPr lang="en-US" altLang="zh-TW" dirty="0"/>
              <a:t>Preserve and integrate leading research codes, including contest outcomes</a:t>
            </a:r>
          </a:p>
          <a:p>
            <a:pPr lvl="1"/>
            <a:r>
              <a:rPr lang="en-US" dirty="0"/>
              <a:t>Trigger flow-scale/cross-stage optimization research via EDA tools from academia</a:t>
            </a:r>
          </a:p>
          <a:p>
            <a:r>
              <a:rPr lang="en-US" b="1" dirty="0"/>
              <a:t>New chair and co-chair in 2021</a:t>
            </a:r>
          </a:p>
        </p:txBody>
      </p:sp>
      <p:graphicFrame>
        <p:nvGraphicFramePr>
          <p:cNvPr id="4" name="內容版面配置區 5">
            <a:extLst>
              <a:ext uri="{FF2B5EF4-FFF2-40B4-BE49-F238E27FC236}">
                <a16:creationId xmlns:a16="http://schemas.microsoft.com/office/drawing/2014/main" id="{583167C5-79D5-3E4E-BF38-1D172BA465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427306"/>
              </p:ext>
            </p:extLst>
          </p:nvPr>
        </p:nvGraphicFramePr>
        <p:xfrm>
          <a:off x="1012754" y="3760341"/>
          <a:ext cx="10502491" cy="201000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386"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</a:t>
                      </a:r>
                      <a:endParaRPr lang="zh-TW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/>
                        <a:t>Affiliation</a:t>
                      </a:r>
                      <a:endParaRPr lang="zh-TW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/>
                        <a:t>Role</a:t>
                      </a:r>
                      <a:endParaRPr lang="zh-TW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err="1"/>
                        <a:t>Jinwook</a:t>
                      </a:r>
                      <a:r>
                        <a:rPr lang="en-US" altLang="zh-TW" sz="1600" b="1" dirty="0"/>
                        <a:t> Jung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/>
                        <a:t>IBM Research, USA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Chair / Integration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r>
                        <a:rPr lang="en-US" altLang="zh-TW" sz="1600" b="1" dirty="0"/>
                        <a:t>Andrew B. </a:t>
                      </a:r>
                      <a:r>
                        <a:rPr lang="en-US" altLang="zh-TW" sz="1600" b="1" kern="1200" dirty="0" err="1">
                          <a:solidFill>
                            <a:schemeClr val="tx1"/>
                          </a:solidFill>
                        </a:rPr>
                        <a:t>Kahng</a:t>
                      </a:r>
                      <a:endParaRPr lang="zh-TW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UC San Diego, USA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Co-chair / Flow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497101004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Victor N. </a:t>
                      </a:r>
                      <a:r>
                        <a:rPr lang="en-US" altLang="zh-TW" sz="1600" b="0" kern="1200" dirty="0" err="1">
                          <a:solidFill>
                            <a:srgbClr val="222222"/>
                          </a:solidFill>
                        </a:rPr>
                        <a:t>Kravets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IBM Research, USA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Logic synthesis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Jianli 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</a:rPr>
                        <a:t>Chen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Fudan Univ., China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Placement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r>
                        <a:rPr lang="en-US" altLang="zh-TW" sz="1600" b="0" dirty="0" err="1"/>
                        <a:t>Yih</a:t>
                      </a:r>
                      <a:r>
                        <a:rPr lang="en-US" altLang="zh-TW" sz="1600" b="0" dirty="0"/>
                        <a:t>-Lang 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/>
                        <a:t>National Yang Ming Chiao Tung Univ., Taiwan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Routing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Iris Hui-Ru Jiang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National Taiwan Univ., Taiwan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/>
                        <a:t>Previous chair</a:t>
                      </a:r>
                      <a:endParaRPr lang="zh-TW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9715723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E1A0C99-CE16-F247-BA68-54E776C28783}"/>
              </a:ext>
            </a:extLst>
          </p:cNvPr>
          <p:cNvSpPr/>
          <p:nvPr/>
        </p:nvSpPr>
        <p:spPr>
          <a:xfrm>
            <a:off x="7168212" y="1615334"/>
            <a:ext cx="468778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b="1" dirty="0"/>
              <a:t>GitHub Link: </a:t>
            </a:r>
            <a:r>
              <a:rPr lang="en-US" altLang="zh-TW" u="sng" dirty="0">
                <a:solidFill>
                  <a:srgbClr val="0432FF"/>
                </a:solidFill>
              </a:rPr>
              <a:t>https://</a:t>
            </a:r>
            <a:r>
              <a:rPr lang="en-US" altLang="zh-TW" u="sng" dirty="0" err="1">
                <a:solidFill>
                  <a:srgbClr val="0432FF"/>
                </a:solidFill>
              </a:rPr>
              <a:t>github.com</a:t>
            </a:r>
            <a:r>
              <a:rPr lang="en-US" altLang="zh-TW" u="sng" dirty="0">
                <a:solidFill>
                  <a:srgbClr val="0432FF"/>
                </a:solidFill>
              </a:rPr>
              <a:t>/</a:t>
            </a:r>
            <a:r>
              <a:rPr lang="en-US" altLang="zh-TW" u="sng" dirty="0" err="1">
                <a:solidFill>
                  <a:srgbClr val="0432FF"/>
                </a:solidFill>
              </a:rPr>
              <a:t>ieee-ceda-datc</a:t>
            </a:r>
            <a:endParaRPr lang="en-US" altLang="zh-TW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08C4-5EE9-EE4A-B568-BD09D0B7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Activities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CD8D-D18C-7241-8A02-7D1CC6EE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93" y="1650898"/>
            <a:ext cx="10852554" cy="206655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600" b="1" dirty="0"/>
              <a:t>DATC RDF 2021 Updates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dirty="0"/>
              <a:t>Chisel and hardware generator support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dirty="0"/>
              <a:t>RTL obfuscation using ASSURE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dirty="0"/>
              <a:t>DFT support with Fault toolchain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dirty="0"/>
              <a:t>Robust benchmark conversion with </a:t>
            </a:r>
            <a:r>
              <a:rPr lang="en-US" altLang="zh-TW" sz="1400" dirty="0" err="1"/>
              <a:t>RosettaStone</a:t>
            </a:r>
            <a:endParaRPr lang="en-US" altLang="zh-TW" sz="1400" dirty="0"/>
          </a:p>
          <a:p>
            <a:r>
              <a:rPr lang="en-US" altLang="zh-TW" sz="1600" b="1" dirty="0"/>
              <a:t>New initiatives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METRICS2.1: </a:t>
            </a:r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common metrics standardization for AI/ML applications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altLang="zh-TW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FlowTuner</a:t>
            </a:r>
            <a:r>
              <a:rPr lang="en-US" altLang="zh-TW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generic design flow tuning framework with various search algorithms</a:t>
            </a:r>
          </a:p>
          <a:p>
            <a:pPr marL="895350" lvl="1" indent="-371475"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Calibration repository: </a:t>
            </a:r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reference analysis data for STA, RCX, and IR drop research</a:t>
            </a:r>
            <a:endParaRPr lang="zh-TW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ECE5F-C89A-AD42-A606-83DE3479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89" y="278061"/>
            <a:ext cx="5272182" cy="2223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32FA4-F9FC-684A-A6E1-B66A9B58D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04" y="4011210"/>
            <a:ext cx="4575598" cy="17877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17207C3-33AE-5546-986D-AF33974E6F1F}"/>
              </a:ext>
            </a:extLst>
          </p:cNvPr>
          <p:cNvGrpSpPr/>
          <p:nvPr/>
        </p:nvGrpSpPr>
        <p:grpSpPr>
          <a:xfrm>
            <a:off x="10056835" y="4129764"/>
            <a:ext cx="1589493" cy="1577171"/>
            <a:chOff x="9602972" y="4828695"/>
            <a:chExt cx="1786338" cy="1772490"/>
          </a:xfrm>
        </p:grpSpPr>
        <p:pic>
          <p:nvPicPr>
            <p:cNvPr id="12" name="그림 3">
              <a:extLst>
                <a:ext uri="{FF2B5EF4-FFF2-40B4-BE49-F238E27FC236}">
                  <a16:creationId xmlns:a16="http://schemas.microsoft.com/office/drawing/2014/main" id="{13EAF307-E338-984E-9AE2-C0E40E45B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79" t="9025" r="1998" b="31604"/>
            <a:stretch/>
          </p:blipFill>
          <p:spPr>
            <a:xfrm>
              <a:off x="9620624" y="4828695"/>
              <a:ext cx="846855" cy="853644"/>
            </a:xfrm>
            <a:prstGeom prst="rect">
              <a:avLst/>
            </a:prstGeom>
          </p:spPr>
        </p:pic>
        <p:pic>
          <p:nvPicPr>
            <p:cNvPr id="13" name="그림 10">
              <a:extLst>
                <a:ext uri="{FF2B5EF4-FFF2-40B4-BE49-F238E27FC236}">
                  <a16:creationId xmlns:a16="http://schemas.microsoft.com/office/drawing/2014/main" id="{1BF5120A-48F3-1844-BDE0-C3284BA71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589" t="14120" b="31541"/>
            <a:stretch/>
          </p:blipFill>
          <p:spPr>
            <a:xfrm>
              <a:off x="10542454" y="4829838"/>
              <a:ext cx="846856" cy="847361"/>
            </a:xfrm>
            <a:prstGeom prst="rect">
              <a:avLst/>
            </a:prstGeom>
          </p:spPr>
        </p:pic>
        <p:pic>
          <p:nvPicPr>
            <p:cNvPr id="14" name="그림 12">
              <a:extLst>
                <a:ext uri="{FF2B5EF4-FFF2-40B4-BE49-F238E27FC236}">
                  <a16:creationId xmlns:a16="http://schemas.microsoft.com/office/drawing/2014/main" id="{227ADEE2-3CFA-4245-B429-F0B723563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742" t="17107" b="31446"/>
            <a:stretch/>
          </p:blipFill>
          <p:spPr>
            <a:xfrm>
              <a:off x="9602972" y="5747539"/>
              <a:ext cx="846856" cy="849008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49A4AD8-D167-3249-B185-4CCF86AD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89" t="13989" b="31320"/>
            <a:stretch/>
          </p:blipFill>
          <p:spPr>
            <a:xfrm>
              <a:off x="10542454" y="5747539"/>
              <a:ext cx="846856" cy="85364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2B8AD9A-E011-9E46-AC06-B1E9FCADA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293" y="3972502"/>
            <a:ext cx="4259489" cy="18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5D03-4A1C-6948-9F0F-19E0908B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Activities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C42D-974A-FE4F-A10B-7E48B6C1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invited paper presentations</a:t>
            </a:r>
            <a:r>
              <a:rPr lang="en-US" dirty="0"/>
              <a:t> @ ICCAD’21</a:t>
            </a:r>
          </a:p>
          <a:p>
            <a:r>
              <a:rPr lang="en-US" b="1" dirty="0"/>
              <a:t>Organized</a:t>
            </a:r>
            <a:r>
              <a:rPr lang="en-US" dirty="0"/>
              <a:t> </a:t>
            </a:r>
            <a:r>
              <a:rPr lang="en-US" b="1" dirty="0"/>
              <a:t>special session </a:t>
            </a:r>
            <a:r>
              <a:rPr lang="en-US" dirty="0"/>
              <a:t>@ ICCAD’21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95E9B-72AF-6B40-9CFF-EE98AD47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2" t="12410" r="7308"/>
          <a:stretch/>
        </p:blipFill>
        <p:spPr>
          <a:xfrm>
            <a:off x="602230" y="3429000"/>
            <a:ext cx="3324819" cy="18691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7EAA5-CD13-3C4C-9B31-1BEA31BC9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952" y="256002"/>
            <a:ext cx="3829422" cy="5628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4E2B9-691E-384E-95B5-E688DBBFC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559" y="3427845"/>
            <a:ext cx="3324819" cy="1867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75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28B1-E112-BE4E-8D8B-F4572415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Plans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C872-1C7D-B945-8188-F5C2E03E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61" y="1448730"/>
            <a:ext cx="10515600" cy="4059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RDF, METRICS, and </a:t>
            </a:r>
            <a:r>
              <a:rPr lang="en-US" b="1" dirty="0" err="1"/>
              <a:t>FlowTuner</a:t>
            </a:r>
            <a:r>
              <a:rPr lang="en-US" b="1" dirty="0"/>
              <a:t> Tutorial </a:t>
            </a:r>
            <a:r>
              <a:rPr lang="en-US" dirty="0"/>
              <a:t>@ ASP-DAC 2022</a:t>
            </a:r>
          </a:p>
          <a:p>
            <a:r>
              <a:rPr lang="en-US" b="1" dirty="0"/>
              <a:t>New committee members</a:t>
            </a:r>
          </a:p>
          <a:p>
            <a:r>
              <a:rPr lang="en-US" b="1" dirty="0"/>
              <a:t>Explore future directions</a:t>
            </a:r>
          </a:p>
          <a:p>
            <a:pPr lvl="1"/>
            <a:r>
              <a:rPr lang="en-US" dirty="0"/>
              <a:t>Modern and complete benchmarks for physical design</a:t>
            </a:r>
          </a:p>
          <a:p>
            <a:pPr lvl="1"/>
            <a:r>
              <a:rPr lang="en-US" dirty="0"/>
              <a:t>Extensive design and flow co-tuning</a:t>
            </a:r>
          </a:p>
          <a:p>
            <a:pPr lvl="1"/>
            <a:r>
              <a:rPr lang="en-US" dirty="0"/>
              <a:t>Intelligent and accelerated logic synthesis</a:t>
            </a:r>
          </a:p>
          <a:p>
            <a:pPr lvl="1"/>
            <a:r>
              <a:rPr lang="en-US" dirty="0"/>
              <a:t>Large-scale design of experiments on cloud environment</a:t>
            </a:r>
          </a:p>
          <a:p>
            <a:endParaRPr lang="en-US" altLang="zh-TW" dirty="0"/>
          </a:p>
          <a:p>
            <a:r>
              <a:rPr lang="en-US" altLang="zh-TW" b="1" dirty="0"/>
              <a:t>Please provide suggestions and contribute to our effort!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E0976-1802-9D46-8452-83F2D19764BA}"/>
              </a:ext>
            </a:extLst>
          </p:cNvPr>
          <p:cNvSpPr/>
          <p:nvPr/>
        </p:nvSpPr>
        <p:spPr>
          <a:xfrm>
            <a:off x="912639" y="5246480"/>
            <a:ext cx="832038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GitHub Link: </a:t>
            </a:r>
            <a:r>
              <a:rPr lang="en-US" altLang="zh-TW" sz="2800" u="sng" dirty="0">
                <a:solidFill>
                  <a:srgbClr val="0432FF"/>
                </a:solidFill>
              </a:rPr>
              <a:t>https://</a:t>
            </a:r>
            <a:r>
              <a:rPr lang="en-US" altLang="zh-TW" sz="2800" u="sng" dirty="0" err="1">
                <a:solidFill>
                  <a:srgbClr val="0432FF"/>
                </a:solidFill>
              </a:rPr>
              <a:t>github.com</a:t>
            </a:r>
            <a:r>
              <a:rPr lang="en-US" altLang="zh-TW" sz="2800" u="sng" dirty="0">
                <a:solidFill>
                  <a:srgbClr val="0432FF"/>
                </a:solidFill>
              </a:rPr>
              <a:t>/</a:t>
            </a:r>
            <a:r>
              <a:rPr lang="en-US" altLang="zh-TW" sz="2800" u="sng" dirty="0" err="1">
                <a:solidFill>
                  <a:srgbClr val="0432FF"/>
                </a:solidFill>
              </a:rPr>
              <a:t>ieee-ceda-datc</a:t>
            </a:r>
            <a:endParaRPr lang="en-US" altLang="zh-TW" sz="2800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8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510</Words>
  <Application>Microsoft Office PowerPoint</Application>
  <PresentationFormat>Widescreen</PresentationFormat>
  <Paragraphs>78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Design Automation Technical Committee (DATC)</vt:lpstr>
      <vt:lpstr>DATC Goal and Committee Members</vt:lpstr>
      <vt:lpstr>DATC Activities 2021</vt:lpstr>
      <vt:lpstr>DATC Activities 2021</vt:lpstr>
      <vt:lpstr>DATC Plans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Amanda Osborn</cp:lastModifiedBy>
  <cp:revision>8</cp:revision>
  <dcterms:created xsi:type="dcterms:W3CDTF">2020-08-31T15:23:30Z</dcterms:created>
  <dcterms:modified xsi:type="dcterms:W3CDTF">2021-12-01T16:32:36Z</dcterms:modified>
</cp:coreProperties>
</file>