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</p:sldMasterIdLst>
  <p:notesMasterIdLst>
    <p:notesMasterId r:id="rId7"/>
  </p:notesMasterIdLst>
  <p:sldIdLst>
    <p:sldId id="264" r:id="rId3"/>
    <p:sldId id="1672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09BC3-DA35-450A-A0AF-9C6F5A307320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713C8-9495-4280-BD14-8A0B5D64E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11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1" y="1"/>
            <a:ext cx="838199" cy="889745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7072" y="219378"/>
            <a:ext cx="7215145" cy="7302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7071" y="1184565"/>
            <a:ext cx="11457859" cy="4992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12EB262-4E8E-4BAD-B12A-3DADF4391FCC}" type="datetimeFigureOut">
              <a:rPr lang="ja-JP" altLang="en-US" smtClean="0"/>
              <a:pPr/>
              <a:t>2021/11/30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BF7FCE41-F1DB-4AA7-B77A-E647AC95DA1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8171574" y="184393"/>
            <a:ext cx="2611292" cy="40011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600" b="1" i="1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ASP-DAC 2020</a:t>
            </a:r>
            <a:endParaRPr kumimoji="1" lang="ja-JP" altLang="ja-JP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728643" y="722264"/>
            <a:ext cx="4463357" cy="23495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lIns="74295" tIns="8890" rIns="74295" bIns="8890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en-US" altLang="ja-JP" sz="13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sia and </a:t>
            </a:r>
            <a:r>
              <a:rPr kumimoji="1" lang="en-US" altLang="ja-JP" sz="13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S</a:t>
            </a:r>
            <a:r>
              <a:rPr kumimoji="1" lang="en-US" altLang="ja-JP" sz="13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outh </a:t>
            </a:r>
            <a:r>
              <a:rPr kumimoji="1" lang="en-US" altLang="ja-JP" sz="13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kumimoji="1" lang="en-US" altLang="ja-JP" sz="13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acific </a:t>
            </a:r>
            <a:r>
              <a:rPr kumimoji="1" lang="en-US" altLang="ja-JP" sz="13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kumimoji="1" lang="en-US" altLang="ja-JP" sz="13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esign </a:t>
            </a:r>
            <a:r>
              <a:rPr kumimoji="1" lang="en-US" altLang="ja-JP" sz="10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en-US" altLang="ja-JP" sz="1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utomation</a:t>
            </a:r>
            <a:r>
              <a:rPr kumimoji="1" lang="en-US" altLang="ja-JP" sz="13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3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kumimoji="1" lang="en-US" altLang="ja-JP" sz="13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onference</a:t>
            </a:r>
            <a:endParaRPr kumimoji="1" lang="ja-JP" altLang="ja-JP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826592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1" kern="1200" spc="50" baseline="0">
          <a:solidFill>
            <a:srgbClr val="C00000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6">
            <a:lumMod val="75000"/>
          </a:schemeClr>
        </a:buClr>
        <a:buFont typeface="Wingdings" panose="05000000000000000000" pitchFamily="2" charset="2"/>
        <a:buChar char="u"/>
        <a:defRPr kumimoji="1" sz="2400" kern="1200" spc="4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28650" indent="-274638" algn="l" defTabSz="914400" rtl="0" eaLnBrk="1" latinLnBrk="0" hangingPunct="1">
        <a:lnSpc>
          <a:spcPct val="90000"/>
        </a:lnSpc>
        <a:spcBef>
          <a:spcPts val="500"/>
        </a:spcBef>
        <a:buClr>
          <a:schemeClr val="accent6">
            <a:lumMod val="75000"/>
          </a:schemeClr>
        </a:buClr>
        <a:buFont typeface="Wingdings" panose="05000000000000000000" pitchFamily="2" charset="2"/>
        <a:buChar char="l"/>
        <a:defRPr kumimoji="1" sz="2000" kern="1200" spc="4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895350" indent="-1778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>
            <a:lumMod val="75000"/>
          </a:schemeClr>
        </a:buClr>
        <a:buFont typeface="Wingdings" panose="05000000000000000000" pitchFamily="2" charset="2"/>
        <a:buChar char="l"/>
        <a:defRPr kumimoji="1" sz="1800" kern="1200" spc="4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169988" indent="-187325" algn="l" defTabSz="914400" rtl="0" eaLnBrk="1" latinLnBrk="0" hangingPunct="1">
        <a:lnSpc>
          <a:spcPct val="90000"/>
        </a:lnSpc>
        <a:spcBef>
          <a:spcPts val="500"/>
        </a:spcBef>
        <a:buClr>
          <a:schemeClr val="accent6">
            <a:lumMod val="75000"/>
          </a:schemeClr>
        </a:buClr>
        <a:buFont typeface="Wingdings" panose="05000000000000000000" pitchFamily="2" charset="2"/>
        <a:buChar char="l"/>
        <a:defRPr kumimoji="1" sz="1600" kern="1200" spc="4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435100" indent="-176213" algn="l" defTabSz="914400" rtl="0" eaLnBrk="1" latinLnBrk="0" hangingPunct="1">
        <a:lnSpc>
          <a:spcPct val="90000"/>
        </a:lnSpc>
        <a:spcBef>
          <a:spcPts val="500"/>
        </a:spcBef>
        <a:buClr>
          <a:schemeClr val="accent6">
            <a:lumMod val="75000"/>
          </a:schemeClr>
        </a:buClr>
        <a:buFont typeface="Wingdings" panose="05000000000000000000" pitchFamily="2" charset="2"/>
        <a:buChar char="l"/>
        <a:defRPr kumimoji="1" sz="1600" kern="1200" spc="4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Cristiana Bolchini</a:t>
            </a:r>
          </a:p>
          <a:p>
            <a:r>
              <a:rPr lang="en-US" dirty="0"/>
              <a:t>Dec. 5, 2021</a:t>
            </a:r>
          </a:p>
        </p:txBody>
      </p:sp>
    </p:spTree>
    <p:extLst>
      <p:ext uri="{BB962C8B-B14F-4D97-AF65-F5344CB8AC3E}">
        <p14:creationId xmlns:p14="http://schemas.microsoft.com/office/powerpoint/2010/main" val="442302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8596668" cy="4556511"/>
          </a:xfrm>
        </p:spPr>
        <p:txBody>
          <a:bodyPr/>
          <a:lstStyle/>
          <a:p>
            <a:r>
              <a:rPr lang="en-US" dirty="0"/>
              <a:t>Being ICCAD and </a:t>
            </a:r>
            <a:r>
              <a:rPr lang="en-US" b="1" dirty="0"/>
              <a:t>DAC</a:t>
            </a:r>
            <a:r>
              <a:rPr lang="en-US" dirty="0"/>
              <a:t> at the end of the year, it is difficult to have a preliminary idea of how finances will be at the end of 2021</a:t>
            </a:r>
          </a:p>
          <a:p>
            <a:pPr lvl="1"/>
            <a:r>
              <a:rPr lang="en-US" dirty="0"/>
              <a:t>difficult to predict</a:t>
            </a:r>
          </a:p>
          <a:p>
            <a:pPr lvl="1"/>
            <a:r>
              <a:rPr lang="en-US" dirty="0"/>
              <a:t>difficult to be sure they will be accounted for in 2021 … possible impact on 2022</a:t>
            </a:r>
          </a:p>
          <a:p>
            <a:r>
              <a:rPr lang="en-US" dirty="0"/>
              <a:t>Underspending in all other activities, increased revenues from periodicals and conference related publications</a:t>
            </a:r>
          </a:p>
          <a:p>
            <a:pPr lvl="1"/>
            <a:r>
              <a:rPr lang="en-US" dirty="0"/>
              <a:t>different way to account for them from IEEE</a:t>
            </a:r>
          </a:p>
          <a:p>
            <a:r>
              <a:rPr lang="en-US" dirty="0"/>
              <a:t>New financial accounting platform</a:t>
            </a:r>
          </a:p>
        </p:txBody>
      </p:sp>
    </p:spTree>
    <p:extLst>
      <p:ext uri="{BB962C8B-B14F-4D97-AF65-F5344CB8AC3E}">
        <p14:creationId xmlns:p14="http://schemas.microsoft.com/office/powerpoint/2010/main" val="171950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 2021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66B63F2-2897-4640-8C61-0249C0C045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919347"/>
              </p:ext>
            </p:extLst>
          </p:nvPr>
        </p:nvGraphicFramePr>
        <p:xfrm>
          <a:off x="838200" y="1558497"/>
          <a:ext cx="10515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4533">
                  <a:extLst>
                    <a:ext uri="{9D8B030D-6E8A-4147-A177-3AD203B41FA5}">
                      <a16:colId xmlns:a16="http://schemas.microsoft.com/office/drawing/2014/main" val="3604221587"/>
                    </a:ext>
                  </a:extLst>
                </a:gridCol>
                <a:gridCol w="2393878">
                  <a:extLst>
                    <a:ext uri="{9D8B030D-6E8A-4147-A177-3AD203B41FA5}">
                      <a16:colId xmlns:a16="http://schemas.microsoft.com/office/drawing/2014/main" val="342429367"/>
                    </a:ext>
                  </a:extLst>
                </a:gridCol>
                <a:gridCol w="1737189">
                  <a:extLst>
                    <a:ext uri="{9D8B030D-6E8A-4147-A177-3AD203B41FA5}">
                      <a16:colId xmlns:a16="http://schemas.microsoft.com/office/drawing/2014/main" val="3489726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 (K$)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Actual (K$)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962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PERIODICALS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256.3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314.6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965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Embedded Systems Letters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38.6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34.9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948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Trans on Computer Aided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270.3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310.0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469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Soc Publication Related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-52.6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-30.4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486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CONFERENCES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207.4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232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-439.0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-183.0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496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including initiative Smart Cities and IoT (49)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923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-16.7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469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978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-56.2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348.7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990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54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E4AB68A-05CD-AE44-8C90-57F7DBB2909D}"/>
              </a:ext>
            </a:extLst>
          </p:cNvPr>
          <p:cNvSpPr txBox="1">
            <a:spLocks/>
          </p:cNvSpPr>
          <p:nvPr/>
        </p:nvSpPr>
        <p:spPr>
          <a:xfrm>
            <a:off x="838201" y="1690688"/>
            <a:ext cx="5811078" cy="388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CEDA Luncheons			~ 43K</a:t>
            </a:r>
            <a:br>
              <a:rPr lang="en-US" sz="2400" dirty="0"/>
            </a:br>
            <a:r>
              <a:rPr lang="en-US" sz="2400" dirty="0"/>
              <a:t>ASP-DAC, DATE, DAC, ICCAD</a:t>
            </a:r>
          </a:p>
          <a:p>
            <a:r>
              <a:rPr lang="en-US" sz="2400" dirty="0"/>
              <a:t>Distinguished Lecturer		~ 25K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Awards			             ~ 27K</a:t>
            </a:r>
          </a:p>
          <a:p>
            <a:r>
              <a:rPr lang="en-US" sz="2400" dirty="0"/>
              <a:t>Local Chapters			~ 22K</a:t>
            </a:r>
          </a:p>
          <a:p>
            <a:r>
              <a:rPr lang="en-US" sz="2400" dirty="0"/>
              <a:t>Technical committee		~ 23K</a:t>
            </a:r>
            <a:br>
              <a:rPr lang="en-US" sz="2400" dirty="0"/>
            </a:br>
            <a:r>
              <a:rPr lang="en-US" sz="2400" dirty="0"/>
              <a:t>DATC, SVDTC, TCCPS</a:t>
            </a:r>
          </a:p>
          <a:p>
            <a:r>
              <a:rPr lang="en-US" sz="2400" dirty="0"/>
              <a:t>Technical committee contests	~ 25K</a:t>
            </a:r>
            <a:br>
              <a:rPr lang="en-US" sz="2400" dirty="0"/>
            </a:br>
            <a:r>
              <a:rPr lang="en-US" sz="2400" dirty="0"/>
              <a:t>DATE, DAC, ICCAD, SMACD, LPCV ..</a:t>
            </a:r>
          </a:p>
          <a:p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CD83C57-5141-9546-9A6D-6735B34E4B87}"/>
              </a:ext>
            </a:extLst>
          </p:cNvPr>
          <p:cNvSpPr txBox="1">
            <a:spLocks/>
          </p:cNvSpPr>
          <p:nvPr/>
        </p:nvSpPr>
        <p:spPr>
          <a:xfrm>
            <a:off x="6649279" y="1690688"/>
            <a:ext cx="5267737" cy="411421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Operational			~150K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Secretarial services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Editorial services</a:t>
            </a:r>
          </a:p>
          <a:p>
            <a:r>
              <a:rPr lang="en-US" sz="2600" dirty="0"/>
              <a:t>Meeting &amp; </a:t>
            </a:r>
            <a:r>
              <a:rPr lang="en-US" sz="2600" dirty="0" err="1"/>
              <a:t>accomodations</a:t>
            </a:r>
            <a:r>
              <a:rPr lang="en-US" sz="2600" dirty="0"/>
              <a:t>	 ~ 10K</a:t>
            </a:r>
          </a:p>
          <a:p>
            <a:r>
              <a:rPr lang="en-US" sz="2600" dirty="0"/>
              <a:t>Web &amp; Media		 ~ 14K</a:t>
            </a:r>
          </a:p>
          <a:p>
            <a:r>
              <a:rPr lang="en-US" sz="2600" dirty="0"/>
              <a:t>Volunteer travel		    40K</a:t>
            </a:r>
          </a:p>
          <a:p>
            <a:r>
              <a:rPr lang="it-IT" sz="2600" dirty="0" err="1"/>
              <a:t>Other</a:t>
            </a:r>
            <a:r>
              <a:rPr lang="it-IT" sz="2600" dirty="0"/>
              <a:t> </a:t>
            </a:r>
            <a:r>
              <a:rPr lang="it-IT" sz="2600" dirty="0" err="1"/>
              <a:t>initiatives</a:t>
            </a:r>
            <a:endParaRPr lang="it-IT" sz="2600" dirty="0"/>
          </a:p>
          <a:p>
            <a:pPr lvl="1">
              <a:buFont typeface="Wingdings" pitchFamily="2" charset="2"/>
              <a:buChar char="§"/>
            </a:pPr>
            <a:r>
              <a:rPr lang="it-IT" sz="2600" dirty="0"/>
              <a:t>Smart </a:t>
            </a:r>
            <a:r>
              <a:rPr lang="it-IT" sz="2600" dirty="0" err="1"/>
              <a:t>Cities</a:t>
            </a:r>
            <a:r>
              <a:rPr lang="it-IT" sz="2600" dirty="0"/>
              <a:t> </a:t>
            </a:r>
            <a:r>
              <a:rPr lang="it-IT" sz="2600" dirty="0" err="1"/>
              <a:t>initiative</a:t>
            </a:r>
            <a:r>
              <a:rPr lang="it-IT" sz="2600" dirty="0"/>
              <a:t>	    20K</a:t>
            </a:r>
          </a:p>
          <a:p>
            <a:pPr lvl="1">
              <a:buFont typeface="Wingdings" pitchFamily="2" charset="2"/>
              <a:buChar char="§"/>
            </a:pPr>
            <a:r>
              <a:rPr lang="it-IT" sz="2600" dirty="0" err="1"/>
              <a:t>IoT</a:t>
            </a:r>
            <a:r>
              <a:rPr lang="it-IT" sz="2600" dirty="0"/>
              <a:t> </a:t>
            </a:r>
            <a:r>
              <a:rPr lang="it-IT" sz="2600" dirty="0" err="1"/>
              <a:t>initiative</a:t>
            </a:r>
            <a:r>
              <a:rPr lang="it-IT" sz="2600" dirty="0"/>
              <a:t>		    29K</a:t>
            </a:r>
          </a:p>
          <a:p>
            <a:r>
              <a:rPr lang="it-IT" sz="2600" dirty="0" err="1"/>
              <a:t>Projects</a:t>
            </a:r>
            <a:r>
              <a:rPr lang="it-IT" sz="2600" dirty="0"/>
              <a:t>			    40K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801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260</Words>
  <Application>Microsoft Macintosh PowerPoint</Application>
  <PresentationFormat>Widescreen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Meiryo UI</vt:lpstr>
      <vt:lpstr>Arial</vt:lpstr>
      <vt:lpstr>Calibri</vt:lpstr>
      <vt:lpstr>Calibri Light</vt:lpstr>
      <vt:lpstr>Wingdings</vt:lpstr>
      <vt:lpstr>Office Theme</vt:lpstr>
      <vt:lpstr>デザインの設定</vt:lpstr>
      <vt:lpstr>Finance</vt:lpstr>
      <vt:lpstr>Challenges</vt:lpstr>
      <vt:lpstr>Current Status 2021</vt:lpstr>
      <vt:lpstr>Budget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Cristiana Bolchini</cp:lastModifiedBy>
  <cp:revision>55</cp:revision>
  <dcterms:created xsi:type="dcterms:W3CDTF">2020-08-31T15:23:30Z</dcterms:created>
  <dcterms:modified xsi:type="dcterms:W3CDTF">2021-11-30T13:15:35Z</dcterms:modified>
</cp:coreProperties>
</file>