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8" r:id="rId2"/>
  </p:sldMasterIdLst>
  <p:notesMasterIdLst>
    <p:notesMasterId r:id="rId7"/>
  </p:notesMasterIdLst>
  <p:sldIdLst>
    <p:sldId id="264" r:id="rId3"/>
    <p:sldId id="1672" r:id="rId4"/>
    <p:sldId id="259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31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26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009BC3-DA35-450A-A0AF-9C6F5A307320}" type="datetimeFigureOut">
              <a:rPr lang="en-US" smtClean="0"/>
              <a:t>11/30/21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0713C8-9495-4280-BD14-8A0B5D64E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211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dark, person, bed, computer&#10;&#10;Description automatically generated">
            <a:extLst>
              <a:ext uri="{FF2B5EF4-FFF2-40B4-BE49-F238E27FC236}">
                <a16:creationId xmlns:a16="http://schemas.microsoft.com/office/drawing/2014/main" id="{4768B6C1-EAF5-4738-88F6-32054EFA287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3EEFE7E-4F42-4D07-9CCA-BA65EED054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84718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9FC726-B604-4500-9F1C-26F0001584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64393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16242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B5DA9E43-F0AD-43E7-963E-649E53B74DC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3D53ED5-AAFF-4464-B2F5-DA16958ED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BF5170-8BE9-4AA4-85C9-4185002694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59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57862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dark, person, bed, computer&#10;&#10;Description automatically generated">
            <a:extLst>
              <a:ext uri="{FF2B5EF4-FFF2-40B4-BE49-F238E27FC236}">
                <a16:creationId xmlns:a16="http://schemas.microsoft.com/office/drawing/2014/main" id="{61C7D160-FB77-458E-B429-15F03E809CC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F0E12C3-0AD4-45DE-946A-2538A94A3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7BC49C-EEFD-4C16-AE96-552F43315A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58155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5BDECF9A-F64E-4E16-A29F-06C3476D013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BA4AAB8-E512-4820-A48B-651514D55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BB4F0-1AE2-4D8B-AA76-4185CF1D41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059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C0445A-983F-4532-8020-FD5746CE7D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059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02177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8EE5C127-374E-4851-BF28-4DAB1B7C34B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5511C1C-160A-4A10-A30F-B2F6859EB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FE26DF-1799-4B38-A430-A847FCC386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72209C-C526-4965-AF1F-59ACC980FB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4092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961E34-D492-4D46-B69F-0489FE58E1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0875FA-3220-4BA6-A0BC-4C4E209BA9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0921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42148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2BFA79EC-F75F-435A-88F7-5CC0D3091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C034089-4F4C-40B2-B59E-4798BE6A9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73BCB3-95EF-4259-9098-E6486697A2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2994D1-83A5-405B-832C-5E21B39D84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69455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AC36B3E2-2AE4-4889-A6EE-05595EEC3C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6F4C1F5-07C2-4809-A0C4-7533D94BD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0740A8-21BA-4A04-9137-A305BE3227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734936-1317-475D-8356-8535EAF871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7797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60E9CFA-CF36-482F-A57C-02A368B22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F89DDE-6092-4BFE-B829-C7E8708C99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85653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6" r:id="rId6"/>
    <p:sldLayoutId id="2147483657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53801" y="1"/>
            <a:ext cx="838199" cy="889745"/>
          </a:xfrm>
          <a:prstGeom prst="rect">
            <a:avLst/>
          </a:prstGeom>
        </p:spPr>
      </p:pic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67072" y="219378"/>
            <a:ext cx="7215145" cy="7302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67071" y="1184565"/>
            <a:ext cx="11457859" cy="49923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A12EB262-4E8E-4BAD-B12A-3DADF4391FCC}" type="datetimeFigureOut">
              <a:rPr lang="ja-JP" altLang="en-US" smtClean="0"/>
              <a:pPr/>
              <a:t>2021/11/30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BF7FCE41-F1DB-4AA7-B77A-E647AC95DA12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8" name="Text Box 8"/>
          <p:cNvSpPr txBox="1">
            <a:spLocks noChangeArrowheads="1"/>
          </p:cNvSpPr>
          <p:nvPr userDrawn="1"/>
        </p:nvSpPr>
        <p:spPr bwMode="auto">
          <a:xfrm>
            <a:off x="8171574" y="184393"/>
            <a:ext cx="2611292" cy="40011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ctr" anchorCtr="1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600" b="1" i="1" u="none" strike="noStrike" kern="0" cap="none" spc="0" normalizeH="0" baseline="0" noProof="0" dirty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ASP-DAC 2020</a:t>
            </a:r>
            <a:endParaRPr kumimoji="1" lang="ja-JP" altLang="ja-JP" sz="2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Text Box 11"/>
          <p:cNvSpPr txBox="1">
            <a:spLocks noChangeArrowheads="1"/>
          </p:cNvSpPr>
          <p:nvPr userDrawn="1"/>
        </p:nvSpPr>
        <p:spPr bwMode="auto">
          <a:xfrm>
            <a:off x="7728643" y="722264"/>
            <a:ext cx="4463357" cy="23495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txBody>
          <a:bodyPr lIns="74295" tIns="8890" rIns="74295" bIns="8890"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300" b="1" i="1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A</a:t>
            </a:r>
            <a:r>
              <a:rPr kumimoji="1" lang="en-US" altLang="ja-JP" sz="1300" b="0" i="1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sia and </a:t>
            </a:r>
            <a:r>
              <a:rPr kumimoji="1" lang="en-US" altLang="ja-JP" sz="1300" b="1" i="1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S</a:t>
            </a:r>
            <a:r>
              <a:rPr kumimoji="1" lang="en-US" altLang="ja-JP" sz="1300" b="0" i="1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outh </a:t>
            </a:r>
            <a:r>
              <a:rPr kumimoji="1" lang="en-US" altLang="ja-JP" sz="1300" b="1" i="1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P</a:t>
            </a:r>
            <a:r>
              <a:rPr kumimoji="1" lang="en-US" altLang="ja-JP" sz="1300" b="0" i="1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acific </a:t>
            </a:r>
            <a:r>
              <a:rPr kumimoji="1" lang="en-US" altLang="ja-JP" sz="1300" b="1" i="1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D</a:t>
            </a:r>
            <a:r>
              <a:rPr kumimoji="1" lang="en-US" altLang="ja-JP" sz="1300" b="0" i="1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esign </a:t>
            </a:r>
            <a:r>
              <a:rPr kumimoji="1" lang="en-US" altLang="ja-JP" sz="1000" b="1" i="1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A</a:t>
            </a:r>
            <a:r>
              <a:rPr kumimoji="1" lang="en-US" altLang="ja-JP" sz="1000" b="0" i="1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utomation</a:t>
            </a:r>
            <a:r>
              <a:rPr kumimoji="1" lang="en-US" altLang="ja-JP" sz="1300" b="0" i="1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1300" b="1" i="1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C</a:t>
            </a:r>
            <a:r>
              <a:rPr kumimoji="1" lang="en-US" altLang="ja-JP" sz="1300" b="0" i="1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onference</a:t>
            </a:r>
            <a:endParaRPr kumimoji="1" lang="ja-JP" altLang="ja-JP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08265929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b="1" kern="1200" spc="50" baseline="0">
          <a:solidFill>
            <a:srgbClr val="C00000"/>
          </a:solidFill>
          <a:latin typeface="Meiryo UI" panose="020B0604030504040204" pitchFamily="50" charset="-128"/>
          <a:ea typeface="Meiryo UI" panose="020B0604030504040204" pitchFamily="50" charset="-128"/>
          <a:cs typeface="+mj-cs"/>
        </a:defRPr>
      </a:lvl1pPr>
    </p:titleStyle>
    <p:bodyStyle>
      <a:lvl1pPr marL="355600" indent="-355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6">
            <a:lumMod val="75000"/>
          </a:schemeClr>
        </a:buClr>
        <a:buFont typeface="Wingdings" panose="05000000000000000000" pitchFamily="2" charset="2"/>
        <a:buChar char="u"/>
        <a:defRPr kumimoji="1" sz="2400" kern="1200" spc="40" baseline="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1pPr>
      <a:lvl2pPr marL="628650" indent="-274638" algn="l" defTabSz="914400" rtl="0" eaLnBrk="1" latinLnBrk="0" hangingPunct="1">
        <a:lnSpc>
          <a:spcPct val="90000"/>
        </a:lnSpc>
        <a:spcBef>
          <a:spcPts val="500"/>
        </a:spcBef>
        <a:buClr>
          <a:schemeClr val="accent6">
            <a:lumMod val="75000"/>
          </a:schemeClr>
        </a:buClr>
        <a:buFont typeface="Wingdings" panose="05000000000000000000" pitchFamily="2" charset="2"/>
        <a:buChar char="l"/>
        <a:defRPr kumimoji="1" sz="2000" kern="1200" spc="40" baseline="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2pPr>
      <a:lvl3pPr marL="895350" indent="-177800" algn="l" defTabSz="914400" rtl="0" eaLnBrk="1" latinLnBrk="0" hangingPunct="1">
        <a:lnSpc>
          <a:spcPct val="90000"/>
        </a:lnSpc>
        <a:spcBef>
          <a:spcPts val="500"/>
        </a:spcBef>
        <a:buClr>
          <a:schemeClr val="accent6">
            <a:lumMod val="75000"/>
          </a:schemeClr>
        </a:buClr>
        <a:buFont typeface="Wingdings" panose="05000000000000000000" pitchFamily="2" charset="2"/>
        <a:buChar char="l"/>
        <a:defRPr kumimoji="1" sz="1800" kern="1200" spc="40" baseline="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3pPr>
      <a:lvl4pPr marL="1169988" indent="-187325" algn="l" defTabSz="914400" rtl="0" eaLnBrk="1" latinLnBrk="0" hangingPunct="1">
        <a:lnSpc>
          <a:spcPct val="90000"/>
        </a:lnSpc>
        <a:spcBef>
          <a:spcPts val="500"/>
        </a:spcBef>
        <a:buClr>
          <a:schemeClr val="accent6">
            <a:lumMod val="75000"/>
          </a:schemeClr>
        </a:buClr>
        <a:buFont typeface="Wingdings" panose="05000000000000000000" pitchFamily="2" charset="2"/>
        <a:buChar char="l"/>
        <a:defRPr kumimoji="1" sz="1600" kern="1200" spc="40" baseline="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4pPr>
      <a:lvl5pPr marL="1435100" indent="-176213" algn="l" defTabSz="914400" rtl="0" eaLnBrk="1" latinLnBrk="0" hangingPunct="1">
        <a:lnSpc>
          <a:spcPct val="90000"/>
        </a:lnSpc>
        <a:spcBef>
          <a:spcPts val="500"/>
        </a:spcBef>
        <a:buClr>
          <a:schemeClr val="accent6">
            <a:lumMod val="75000"/>
          </a:schemeClr>
        </a:buClr>
        <a:buFont typeface="Wingdings" panose="05000000000000000000" pitchFamily="2" charset="2"/>
        <a:buChar char="l"/>
        <a:defRPr kumimoji="1" sz="1600" kern="1200" spc="40" baseline="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30FCD-8A35-401A-9903-417F8DBC3C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Finance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1BA788-2CBF-445D-B9EB-E38B9540C0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Cristiana Bolchini</a:t>
            </a:r>
          </a:p>
          <a:p>
            <a:r>
              <a:rPr lang="en-US" dirty="0"/>
              <a:t>Dec. 5, 2021</a:t>
            </a:r>
          </a:p>
        </p:txBody>
      </p:sp>
    </p:spTree>
    <p:extLst>
      <p:ext uri="{BB962C8B-B14F-4D97-AF65-F5344CB8AC3E}">
        <p14:creationId xmlns:p14="http://schemas.microsoft.com/office/powerpoint/2010/main" val="442302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AF842-03B3-45BA-8CB6-EE92EFEEF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9ED6B0-D200-47AB-934A-01EC7B20E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4851"/>
            <a:ext cx="8596668" cy="4556511"/>
          </a:xfrm>
        </p:spPr>
        <p:txBody>
          <a:bodyPr/>
          <a:lstStyle/>
          <a:p>
            <a:r>
              <a:rPr lang="en-US" dirty="0"/>
              <a:t>Being ICCAD and </a:t>
            </a:r>
            <a:r>
              <a:rPr lang="en-US" b="1" dirty="0"/>
              <a:t>DAC</a:t>
            </a:r>
            <a:r>
              <a:rPr lang="en-US" dirty="0"/>
              <a:t> at the end of the year, it is difficult to have a preliminary idea of how finances will be at the end of 2021</a:t>
            </a:r>
          </a:p>
          <a:p>
            <a:pPr lvl="1"/>
            <a:r>
              <a:rPr lang="en-US" dirty="0"/>
              <a:t>difficult to predict</a:t>
            </a:r>
          </a:p>
          <a:p>
            <a:pPr lvl="1"/>
            <a:r>
              <a:rPr lang="en-US" dirty="0"/>
              <a:t>difficult to be sure they will be accounted for in 2021 … possible impact on 2022</a:t>
            </a:r>
          </a:p>
          <a:p>
            <a:r>
              <a:rPr lang="en-US" dirty="0"/>
              <a:t>Underspending in all other activities, increased revenues from periodicals and conference related publications</a:t>
            </a:r>
          </a:p>
          <a:p>
            <a:pPr lvl="1"/>
            <a:r>
              <a:rPr lang="en-US" dirty="0"/>
              <a:t>different way to account for them from IEEE</a:t>
            </a:r>
          </a:p>
          <a:p>
            <a:r>
              <a:rPr lang="en-US" dirty="0"/>
              <a:t>New financial accounting platform</a:t>
            </a:r>
          </a:p>
        </p:txBody>
      </p:sp>
    </p:spTree>
    <p:extLst>
      <p:ext uri="{BB962C8B-B14F-4D97-AF65-F5344CB8AC3E}">
        <p14:creationId xmlns:p14="http://schemas.microsoft.com/office/powerpoint/2010/main" val="1719507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AF842-03B3-45BA-8CB6-EE92EFEEF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Status 2021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66B63F2-2897-4640-8C61-0249C0C0456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1919347"/>
              </p:ext>
            </p:extLst>
          </p:nvPr>
        </p:nvGraphicFramePr>
        <p:xfrm>
          <a:off x="838200" y="1558497"/>
          <a:ext cx="10515600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84533">
                  <a:extLst>
                    <a:ext uri="{9D8B030D-6E8A-4147-A177-3AD203B41FA5}">
                      <a16:colId xmlns:a16="http://schemas.microsoft.com/office/drawing/2014/main" val="3604221587"/>
                    </a:ext>
                  </a:extLst>
                </a:gridCol>
                <a:gridCol w="2393878">
                  <a:extLst>
                    <a:ext uri="{9D8B030D-6E8A-4147-A177-3AD203B41FA5}">
                      <a16:colId xmlns:a16="http://schemas.microsoft.com/office/drawing/2014/main" val="342429367"/>
                    </a:ext>
                  </a:extLst>
                </a:gridCol>
                <a:gridCol w="1737189">
                  <a:extLst>
                    <a:ext uri="{9D8B030D-6E8A-4147-A177-3AD203B41FA5}">
                      <a16:colId xmlns:a16="http://schemas.microsoft.com/office/drawing/2014/main" val="34897265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Budget (K$)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Actual (K$)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79623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PERIODICALS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256.3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314.6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59658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Embedded Systems Letters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i="1" dirty="0"/>
                        <a:t>38.6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i="1" dirty="0"/>
                        <a:t>34.9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99489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Trans on Computer Aided Design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i="1" dirty="0"/>
                        <a:t>270.3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i="1" dirty="0"/>
                        <a:t>310.0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04699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Soc Publication Related Support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i="1" dirty="0"/>
                        <a:t>-52.6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i="1" dirty="0"/>
                        <a:t>-30.4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84864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CONFERENCES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166.6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207.4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4232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-439.0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-183.0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14967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including initiative Smart Cities and IoT (49)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69231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PROJECTS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-40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-16.7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54696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9781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/>
                        <a:t>NET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-56.2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348.7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09904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254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AF842-03B3-45BA-8CB6-EE92EFEEF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Budget 2022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E4AB68A-05CD-AE44-8C90-57F7DBB2909D}"/>
              </a:ext>
            </a:extLst>
          </p:cNvPr>
          <p:cNvSpPr txBox="1">
            <a:spLocks/>
          </p:cNvSpPr>
          <p:nvPr/>
        </p:nvSpPr>
        <p:spPr>
          <a:xfrm>
            <a:off x="838201" y="1690688"/>
            <a:ext cx="5811078" cy="38807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CEDA Luncheons			~ 43K</a:t>
            </a:r>
            <a:br>
              <a:rPr lang="en-US" sz="2400" dirty="0"/>
            </a:br>
            <a:r>
              <a:rPr lang="en-US" sz="2400" dirty="0"/>
              <a:t>ASP-DAC, DATE, DAC, ICCAD</a:t>
            </a:r>
          </a:p>
          <a:p>
            <a:r>
              <a:rPr lang="en-US" sz="2400" dirty="0"/>
              <a:t>Distinguished Lecturer		~ 25K 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/>
              <a:t>Awards			             ~ 27K</a:t>
            </a:r>
          </a:p>
          <a:p>
            <a:r>
              <a:rPr lang="en-US" sz="2400" dirty="0"/>
              <a:t>Local Chapters			~ 22K</a:t>
            </a:r>
          </a:p>
          <a:p>
            <a:r>
              <a:rPr lang="en-US" sz="2400" dirty="0"/>
              <a:t>Technical committee		~ 23K</a:t>
            </a:r>
            <a:br>
              <a:rPr lang="en-US" sz="2400" dirty="0"/>
            </a:br>
            <a:r>
              <a:rPr lang="en-US" sz="2400" dirty="0"/>
              <a:t>DATC, SVDTC, TCCPS</a:t>
            </a:r>
          </a:p>
          <a:p>
            <a:r>
              <a:rPr lang="en-US" sz="2400" dirty="0"/>
              <a:t>Technical committee contests	~ 25K</a:t>
            </a:r>
            <a:br>
              <a:rPr lang="en-US" sz="2400" dirty="0"/>
            </a:br>
            <a:r>
              <a:rPr lang="en-US" sz="2400" dirty="0"/>
              <a:t>DATE, DAC, ICCAD, SMACD, LPCV ..</a:t>
            </a:r>
          </a:p>
          <a:p>
            <a:endParaRPr lang="en-US" dirty="0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ECD83C57-5141-9546-9A6D-6735B34E4B87}"/>
              </a:ext>
            </a:extLst>
          </p:cNvPr>
          <p:cNvSpPr txBox="1">
            <a:spLocks/>
          </p:cNvSpPr>
          <p:nvPr/>
        </p:nvSpPr>
        <p:spPr>
          <a:xfrm>
            <a:off x="6649279" y="1690688"/>
            <a:ext cx="5267737" cy="4114211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dirty="0"/>
              <a:t>Operational			~150K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Secretarial services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Editorial services</a:t>
            </a:r>
          </a:p>
          <a:p>
            <a:r>
              <a:rPr lang="en-US" sz="2600" dirty="0"/>
              <a:t>Meeting &amp; </a:t>
            </a:r>
            <a:r>
              <a:rPr lang="en-US" sz="2600" dirty="0" err="1"/>
              <a:t>accomodations</a:t>
            </a:r>
            <a:r>
              <a:rPr lang="en-US" sz="2600" dirty="0"/>
              <a:t>	 ~ 10K</a:t>
            </a:r>
          </a:p>
          <a:p>
            <a:r>
              <a:rPr lang="en-US" sz="2600" dirty="0"/>
              <a:t>Web &amp; Media		 ~ 14K</a:t>
            </a:r>
          </a:p>
          <a:p>
            <a:r>
              <a:rPr lang="en-US" sz="2600" dirty="0"/>
              <a:t>Volunteer travel		    40K</a:t>
            </a:r>
          </a:p>
          <a:p>
            <a:r>
              <a:rPr lang="it-IT" sz="2600" dirty="0" err="1"/>
              <a:t>Other</a:t>
            </a:r>
            <a:r>
              <a:rPr lang="it-IT" sz="2600" dirty="0"/>
              <a:t> </a:t>
            </a:r>
            <a:r>
              <a:rPr lang="it-IT" sz="2600" dirty="0" err="1"/>
              <a:t>initiatives</a:t>
            </a:r>
            <a:endParaRPr lang="it-IT" sz="2600" dirty="0"/>
          </a:p>
          <a:p>
            <a:pPr lvl="1">
              <a:buFont typeface="Wingdings" pitchFamily="2" charset="2"/>
              <a:buChar char="§"/>
            </a:pPr>
            <a:r>
              <a:rPr lang="it-IT" sz="2600" dirty="0"/>
              <a:t>Smart </a:t>
            </a:r>
            <a:r>
              <a:rPr lang="it-IT" sz="2600" dirty="0" err="1"/>
              <a:t>Cities</a:t>
            </a:r>
            <a:r>
              <a:rPr lang="it-IT" sz="2600" dirty="0"/>
              <a:t> </a:t>
            </a:r>
            <a:r>
              <a:rPr lang="it-IT" sz="2600" dirty="0" err="1"/>
              <a:t>initiative</a:t>
            </a:r>
            <a:r>
              <a:rPr lang="it-IT" sz="2600" dirty="0"/>
              <a:t>	    20K</a:t>
            </a:r>
          </a:p>
          <a:p>
            <a:pPr lvl="1">
              <a:buFont typeface="Wingdings" pitchFamily="2" charset="2"/>
              <a:buChar char="§"/>
            </a:pPr>
            <a:r>
              <a:rPr lang="it-IT" sz="2600" dirty="0" err="1"/>
              <a:t>IoT</a:t>
            </a:r>
            <a:r>
              <a:rPr lang="it-IT" sz="2600" dirty="0"/>
              <a:t> </a:t>
            </a:r>
            <a:r>
              <a:rPr lang="it-IT" sz="2600" dirty="0" err="1"/>
              <a:t>initiative</a:t>
            </a:r>
            <a:r>
              <a:rPr lang="it-IT" sz="2600" dirty="0"/>
              <a:t>		    29K</a:t>
            </a:r>
          </a:p>
          <a:p>
            <a:r>
              <a:rPr lang="it-IT" sz="2600" dirty="0" err="1"/>
              <a:t>Projects</a:t>
            </a:r>
            <a:r>
              <a:rPr lang="it-IT" sz="2600" dirty="0"/>
              <a:t>			    40K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680146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</TotalTime>
  <Words>260</Words>
  <Application>Microsoft Macintosh PowerPoint</Application>
  <PresentationFormat>Widescreen</PresentationFormat>
  <Paragraphs>55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Meiryo UI</vt:lpstr>
      <vt:lpstr>Arial</vt:lpstr>
      <vt:lpstr>Calibri</vt:lpstr>
      <vt:lpstr>Calibri Light</vt:lpstr>
      <vt:lpstr>Wingdings</vt:lpstr>
      <vt:lpstr>Office Theme</vt:lpstr>
      <vt:lpstr>デザインの設定</vt:lpstr>
      <vt:lpstr>Finance</vt:lpstr>
      <vt:lpstr>Challenges</vt:lpstr>
      <vt:lpstr>Current Status 2021</vt:lpstr>
      <vt:lpstr>Budget 2022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Exapmple Here</dc:title>
  <dc:creator>Hough,Mackenzie C</dc:creator>
  <cp:lastModifiedBy>Cristiana Bolchini</cp:lastModifiedBy>
  <cp:revision>55</cp:revision>
  <dcterms:created xsi:type="dcterms:W3CDTF">2020-08-31T15:23:30Z</dcterms:created>
  <dcterms:modified xsi:type="dcterms:W3CDTF">2021-11-30T13:15:35Z</dcterms:modified>
</cp:coreProperties>
</file>