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61" r:id="rId3"/>
    <p:sldId id="262" r:id="rId4"/>
    <p:sldId id="263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8"/>
    <p:restoredTop sz="95794"/>
  </p:normalViewPr>
  <p:slideViewPr>
    <p:cSldViewPr snapToGrid="0" snapToObjects="1">
      <p:cViewPr varScale="1">
        <p:scale>
          <a:sx n="35" d="100"/>
          <a:sy n="35" d="100"/>
        </p:scale>
        <p:origin x="200" y="1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217D8-33E0-6C4F-AED0-246253CA9537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6CFDA-0FC9-C04E-A334-2F5BC2F2D9D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484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7672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996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1b115f028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51b115f02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653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0;p2">
            <a:extLst>
              <a:ext uri="{FF2B5EF4-FFF2-40B4-BE49-F238E27FC236}">
                <a16:creationId xmlns:a16="http://schemas.microsoft.com/office/drawing/2014/main" id="{17C7D05F-0215-0A41-A320-B364A6AFFE8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78897" y="4580063"/>
            <a:ext cx="7766936" cy="686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8" name="Google Shape;45;p2">
            <a:extLst>
              <a:ext uri="{FF2B5EF4-FFF2-40B4-BE49-F238E27FC236}">
                <a16:creationId xmlns:a16="http://schemas.microsoft.com/office/drawing/2014/main" id="{3D457F4B-F397-B148-A073-539DB04C7F5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646" b="7648"/>
          <a:stretch/>
        </p:blipFill>
        <p:spPr>
          <a:xfrm>
            <a:off x="3555682" y="-9128"/>
            <a:ext cx="45085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1;p2">
            <a:extLst>
              <a:ext uri="{FF2B5EF4-FFF2-40B4-BE49-F238E27FC236}">
                <a16:creationId xmlns:a16="http://schemas.microsoft.com/office/drawing/2014/main" id="{43981703-D82C-9445-9257-579152491DC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75808" y="1729636"/>
            <a:ext cx="9167275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Arial Narrow"/>
              <a:buNone/>
              <a:defRPr sz="4800" b="1" i="0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41;p2">
            <a:extLst>
              <a:ext uri="{FF2B5EF4-FFF2-40B4-BE49-F238E27FC236}">
                <a16:creationId xmlns:a16="http://schemas.microsoft.com/office/drawing/2014/main" id="{B4109A22-6CB8-2043-A869-BFE4FF8A7C9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70976" y="6487411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9031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ACDAF-38CA-2948-BCBB-28F3E0AF5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FA384B-5F06-BE42-B022-7E86D05C1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1AE27-C25D-D349-91F7-92655026E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7D3E5B-2F08-9542-AFD3-6D2C9073E06F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F9941-92E3-3B40-8AC8-DB1EC8F9F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B5D02-1F28-AA41-828B-BD15DCA5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E2B85-7032-CD4A-AF8E-BDB6F18AAB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2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C0A030-CB63-0747-8B60-BA5400479F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32FC3-2023-5D4B-A90C-412C5D097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1AD19-0B88-A445-84BD-59C3A6E4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7D3E5B-2F08-9542-AFD3-6D2C9073E06F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9CBF3-C479-2441-BC10-DE204FC66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A53B2-5C8D-BA49-86ED-6A1E3DD9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E2B85-7032-CD4A-AF8E-BDB6F18AAB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065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 userDrawn="1">
  <p:cSld name="Title and 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4400"/>
              <a:buFont typeface="Arial Narrow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3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 txBox="1">
            <a:spLocks noGrp="1"/>
          </p:cNvSpPr>
          <p:nvPr>
            <p:ph type="sldNum" idx="12"/>
          </p:nvPr>
        </p:nvSpPr>
        <p:spPr>
          <a:xfrm>
            <a:off x="4117635" y="6492875"/>
            <a:ext cx="4630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007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3;p3">
            <a:extLst>
              <a:ext uri="{FF2B5EF4-FFF2-40B4-BE49-F238E27FC236}">
                <a16:creationId xmlns:a16="http://schemas.microsoft.com/office/drawing/2014/main" id="{C7379C48-4272-F84D-B8FC-D03A7811D4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4400"/>
              <a:buFont typeface="Arial Narrow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Google Shape;54;p3">
            <a:extLst>
              <a:ext uri="{FF2B5EF4-FFF2-40B4-BE49-F238E27FC236}">
                <a16:creationId xmlns:a16="http://schemas.microsoft.com/office/drawing/2014/main" id="{D0EBA676-93BF-E94D-9390-4E5623396F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55;p3">
            <a:extLst>
              <a:ext uri="{FF2B5EF4-FFF2-40B4-BE49-F238E27FC236}">
                <a16:creationId xmlns:a16="http://schemas.microsoft.com/office/drawing/2014/main" id="{DF9FAB95-ACC2-1741-9962-7E7214E85ED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17635" y="6492875"/>
            <a:ext cx="4630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894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740F5-628A-FB4E-AAF3-338F5EA10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F050C-9D9D-CA49-B4C2-A784DC825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B1C74-4804-DB46-8236-1880D258BE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7D3E5B-2F08-9542-AFD3-6D2C9073E06F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D6C5C-E038-894B-B913-5FC6A7BB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73ECE-4151-B54B-9AD1-BD8FFB12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E2B85-7032-CD4A-AF8E-BDB6F18AAB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45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513DF-8663-7746-B839-D16E7E2E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64A1E-FA41-F74A-AAD0-6A2019AB2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B598B-FC94-4B46-A117-7850A466E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64292-BD49-C842-8951-40F89123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7D3E5B-2F08-9542-AFD3-6D2C9073E06F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2FAD4-1302-EE4C-B7F8-532C4490E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225DF-7B3F-F546-BE16-742292379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E2B85-7032-CD4A-AF8E-BDB6F18AAB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9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E59E-8D45-6843-975C-4A31750D5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6119B-6FA4-894F-ABE8-7FB010DF7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7DDB-ED28-D94A-9703-F65D700EC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90152-2AFA-B447-A6B9-AA47E0AA8B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1CAB7B-F6B5-2749-9AF6-074664B9E4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FB0BDB-4CAB-FF44-A7E5-87D630ED3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7D3E5B-2F08-9542-AFD3-6D2C9073E06F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21A1D8-4F80-084F-A6D1-4BCBCD77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B6E1BB-0E54-B84A-B8F2-C08FC936F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E2B85-7032-CD4A-AF8E-BDB6F18AAB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3318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DE967-D570-9649-82CB-7F3E2558F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7D67EE-EEFE-2A4A-A8E2-AFD80DA2B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7D3E5B-2F08-9542-AFD3-6D2C9073E06F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D2503-ACD4-BD4D-82B3-E3A079F6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912B7-E02C-3642-A969-F0062FA4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E2B85-7032-CD4A-AF8E-BDB6F18AAB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58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1786A1-6736-BC4C-AF3A-65925FDB4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7D3E5B-2F08-9542-AFD3-6D2C9073E06F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68F06F-2A6E-8A4E-8CC0-53B4CDCF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636EF-186E-684E-B366-E185539B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E2B85-7032-CD4A-AF8E-BDB6F18AAB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71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653A1-D514-734E-BEFD-2E2805BD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051CD-7CD9-B54B-8D4B-1B8AAB799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F3A6B0-E870-1741-A816-254751131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B4567-FC9B-9E4B-877B-41D25A85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7D3E5B-2F08-9542-AFD3-6D2C9073E06F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6768F-BBD2-0B41-95F3-4483D43DF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CED3C-9A6E-8E42-8BA3-DE91EDF9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E2B85-7032-CD4A-AF8E-BDB6F18AAB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23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6AA6E-7A26-6345-A692-B2052A0F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585115-4E07-604F-919D-F14A6F5356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88959F-9B25-B94A-947C-B7903B9C9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7FCF04-CBBF-E140-93F6-3A0D70862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7D3E5B-2F08-9542-AFD3-6D2C9073E06F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44945-F455-0D4A-9B75-17970B5E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3F6E6-A725-CD45-BE7B-0B803FBC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E2B85-7032-CD4A-AF8E-BDB6F18AAB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48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0;p1">
            <a:extLst>
              <a:ext uri="{FF2B5EF4-FFF2-40B4-BE49-F238E27FC236}">
                <a16:creationId xmlns:a16="http://schemas.microsoft.com/office/drawing/2014/main" id="{BA5F980D-2EAB-8E43-BB11-C2840D51AEAF}"/>
              </a:ext>
            </a:extLst>
          </p:cNvPr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" name="Google Shape;11;p1">
              <a:extLst>
                <a:ext uri="{FF2B5EF4-FFF2-40B4-BE49-F238E27FC236}">
                  <a16:creationId xmlns:a16="http://schemas.microsoft.com/office/drawing/2014/main" id="{7852014A-05D9-DE40-BBCC-D79AFC164FB4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" name="Google Shape;12;p1">
              <a:extLst>
                <a:ext uri="{FF2B5EF4-FFF2-40B4-BE49-F238E27FC236}">
                  <a16:creationId xmlns:a16="http://schemas.microsoft.com/office/drawing/2014/main" id="{60E44FE7-88DF-794D-B0F0-78C24F96B410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" name="Google Shape;13;p1">
              <a:extLst>
                <a:ext uri="{FF2B5EF4-FFF2-40B4-BE49-F238E27FC236}">
                  <a16:creationId xmlns:a16="http://schemas.microsoft.com/office/drawing/2014/main" id="{A204AF26-10B8-6F40-A7DC-89CFFA50AB7B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11" name="Google Shape;14;p1">
              <a:extLst>
                <a:ext uri="{FF2B5EF4-FFF2-40B4-BE49-F238E27FC236}">
                  <a16:creationId xmlns:a16="http://schemas.microsoft.com/office/drawing/2014/main" id="{44DC50F8-255A-0B41-992A-F22834107606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2" name="Google Shape;15;p1">
              <a:extLst>
                <a:ext uri="{FF2B5EF4-FFF2-40B4-BE49-F238E27FC236}">
                  <a16:creationId xmlns:a16="http://schemas.microsoft.com/office/drawing/2014/main" id="{4DCF76AE-11C5-0843-8F60-727F9C8FCCD4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;p1">
              <a:extLst>
                <a:ext uri="{FF2B5EF4-FFF2-40B4-BE49-F238E27FC236}">
                  <a16:creationId xmlns:a16="http://schemas.microsoft.com/office/drawing/2014/main" id="{A0169528-CE74-1947-9D05-079F29525411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803"/>
              </a:srgbClr>
            </a:solidFill>
            <a:ln>
              <a:noFill/>
            </a:ln>
          </p:spPr>
        </p:sp>
        <p:sp>
          <p:nvSpPr>
            <p:cNvPr id="14" name="Google Shape;17;p1">
              <a:extLst>
                <a:ext uri="{FF2B5EF4-FFF2-40B4-BE49-F238E27FC236}">
                  <a16:creationId xmlns:a16="http://schemas.microsoft.com/office/drawing/2014/main" id="{5843BA56-3386-0643-A3B4-C2CA906A27A8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15" name="Google Shape;18;p1">
              <a:extLst>
                <a:ext uri="{FF2B5EF4-FFF2-40B4-BE49-F238E27FC236}">
                  <a16:creationId xmlns:a16="http://schemas.microsoft.com/office/drawing/2014/main" id="{61D7ED24-CE5B-D640-89F8-D98A7193EB88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16" name="Google Shape;19;p1">
              <a:extLst>
                <a:ext uri="{FF2B5EF4-FFF2-40B4-BE49-F238E27FC236}">
                  <a16:creationId xmlns:a16="http://schemas.microsoft.com/office/drawing/2014/main" id="{E63B08D6-B4C3-3E41-88E4-19A710ED7873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;p1">
              <a:extLst>
                <a:ext uri="{FF2B5EF4-FFF2-40B4-BE49-F238E27FC236}">
                  <a16:creationId xmlns:a16="http://schemas.microsoft.com/office/drawing/2014/main" id="{E1A26848-EE69-DA40-9D28-5893B913ACF6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21;p1">
            <a:extLst>
              <a:ext uri="{FF2B5EF4-FFF2-40B4-BE49-F238E27FC236}">
                <a16:creationId xmlns:a16="http://schemas.microsoft.com/office/drawing/2014/main" id="{3A9F93E3-AB95-3D4C-8CBF-AE58645FEF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101" y="32422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4000"/>
              <a:buFont typeface="Arial Narrow"/>
              <a:buNone/>
              <a:defRPr sz="4000" b="1" i="0" u="none" strike="noStrike" cap="none">
                <a:solidFill>
                  <a:srgbClr val="01189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22;p1">
            <a:extLst>
              <a:ext uri="{FF2B5EF4-FFF2-40B4-BE49-F238E27FC236}">
                <a16:creationId xmlns:a16="http://schemas.microsoft.com/office/drawing/2014/main" id="{8BE5C3E2-E37A-8345-A2B6-6E2449B582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3949" y="1840691"/>
            <a:ext cx="8596668" cy="420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0520" algn="l" rtl="0">
              <a:spcBef>
                <a:spcPts val="1000"/>
              </a:spcBef>
              <a:spcAft>
                <a:spcPts val="0"/>
              </a:spcAft>
              <a:buClr>
                <a:srgbClr val="011893"/>
              </a:buClr>
              <a:buSzPts val="192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rgbClr val="011893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spcBef>
                <a:spcPts val="1000"/>
              </a:spcBef>
              <a:spcAft>
                <a:spcPts val="0"/>
              </a:spcAft>
              <a:buClr>
                <a:srgbClr val="011893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9880" algn="l" rtl="0">
              <a:spcBef>
                <a:spcPts val="1000"/>
              </a:spcBef>
              <a:spcAft>
                <a:spcPts val="0"/>
              </a:spcAft>
              <a:buClr>
                <a:srgbClr val="011893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9879" algn="l" rtl="0">
              <a:spcBef>
                <a:spcPts val="1000"/>
              </a:spcBef>
              <a:spcAft>
                <a:spcPts val="0"/>
              </a:spcAft>
              <a:buClr>
                <a:srgbClr val="011893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0" name="Google Shape;25;p1">
            <a:extLst>
              <a:ext uri="{FF2B5EF4-FFF2-40B4-BE49-F238E27FC236}">
                <a16:creationId xmlns:a16="http://schemas.microsoft.com/office/drawing/2014/main" id="{67EBA538-47C6-9E42-BA03-8D2B8CC04D50}"/>
              </a:ext>
            </a:extLst>
          </p:cNvPr>
          <p:cNvGrpSpPr/>
          <p:nvPr userDrawn="1"/>
        </p:nvGrpSpPr>
        <p:grpSpPr>
          <a:xfrm>
            <a:off x="9080571" y="5412808"/>
            <a:ext cx="3019627" cy="1399473"/>
            <a:chOff x="8775065" y="5373264"/>
            <a:chExt cx="3062028" cy="1484736"/>
          </a:xfrm>
        </p:grpSpPr>
        <p:pic>
          <p:nvPicPr>
            <p:cNvPr id="21" name="Google Shape;26;p1">
              <a:extLst>
                <a:ext uri="{FF2B5EF4-FFF2-40B4-BE49-F238E27FC236}">
                  <a16:creationId xmlns:a16="http://schemas.microsoft.com/office/drawing/2014/main" id="{DF219BB2-A323-144B-BA2C-551C616462C3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775065" y="5373264"/>
              <a:ext cx="1610770" cy="604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7;p1">
              <a:extLst>
                <a:ext uri="{FF2B5EF4-FFF2-40B4-BE49-F238E27FC236}">
                  <a16:creationId xmlns:a16="http://schemas.microsoft.com/office/drawing/2014/main" id="{F71B0AD2-46DC-D34B-8A4F-7A6021C1EC68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839494" y="6036642"/>
              <a:ext cx="2997599" cy="82135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5513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>
            <a:spLocks noGrp="1"/>
          </p:cNvSpPr>
          <p:nvPr>
            <p:ph type="title"/>
          </p:nvPr>
        </p:nvSpPr>
        <p:spPr>
          <a:xfrm>
            <a:off x="677335" y="511901"/>
            <a:ext cx="8596668" cy="222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4400"/>
              <a:buFont typeface="Arial Narrow"/>
              <a:buNone/>
            </a:pPr>
            <a:r>
              <a:rPr lang="en-US" b="1" dirty="0"/>
              <a:t>Initiatives</a:t>
            </a:r>
            <a:endParaRPr dirty="0"/>
          </a:p>
        </p:txBody>
      </p:sp>
      <p:sp>
        <p:nvSpPr>
          <p:cNvPr id="85" name="Google Shape;85;p10"/>
          <p:cNvSpPr txBox="1">
            <a:spLocks noGrp="1"/>
          </p:cNvSpPr>
          <p:nvPr>
            <p:ph type="body" idx="4294967295"/>
          </p:nvPr>
        </p:nvSpPr>
        <p:spPr>
          <a:xfrm>
            <a:off x="719357" y="2683935"/>
            <a:ext cx="8596668" cy="107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80"/>
              <a:buNone/>
            </a:pPr>
            <a:r>
              <a:rPr lang="en-US" sz="1600" dirty="0"/>
              <a:t>Ian O'Connor </a:t>
            </a:r>
            <a:r>
              <a:rPr lang="mr-IN" sz="1600" dirty="0"/>
              <a:t>–</a:t>
            </a:r>
            <a:r>
              <a:rPr lang="en-US" sz="1600" dirty="0"/>
              <a:t> Ecole Centrale Lyon, FR</a:t>
            </a:r>
            <a:endParaRPr dirty="0"/>
          </a:p>
        </p:txBody>
      </p:sp>
      <p:sp>
        <p:nvSpPr>
          <p:cNvPr id="86" name="Google Shape;86;p10"/>
          <p:cNvSpPr txBox="1">
            <a:spLocks noGrp="1"/>
          </p:cNvSpPr>
          <p:nvPr>
            <p:ph type="body" idx="4294967295"/>
          </p:nvPr>
        </p:nvSpPr>
        <p:spPr>
          <a:xfrm>
            <a:off x="677690" y="3754367"/>
            <a:ext cx="8596313" cy="163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60680">
              <a:spcBef>
                <a:spcPts val="0"/>
              </a:spcBef>
              <a:buSzPts val="1400"/>
            </a:pPr>
            <a:r>
              <a:rPr lang="en-US" sz="1600" dirty="0"/>
              <a:t>Jose Ayala </a:t>
            </a:r>
            <a:r>
              <a:rPr lang="mr-IN" sz="1600" dirty="0"/>
              <a:t>–</a:t>
            </a:r>
            <a:r>
              <a:rPr lang="en-US" sz="1600" dirty="0"/>
              <a:t> UCM, ES</a:t>
            </a:r>
          </a:p>
          <a:p>
            <a:pPr marL="342900" lvl="0" indent="-36068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600" dirty="0"/>
              <a:t>Jorge J. Gomez-</a:t>
            </a:r>
            <a:r>
              <a:rPr lang="en-US" sz="1600" dirty="0" err="1"/>
              <a:t>Sanz</a:t>
            </a:r>
            <a:r>
              <a:rPr lang="en-US" sz="1600" dirty="0"/>
              <a:t> </a:t>
            </a:r>
            <a:r>
              <a:rPr lang="mr-IN" sz="1600" dirty="0"/>
              <a:t>–</a:t>
            </a:r>
            <a:r>
              <a:rPr lang="en-US" sz="1600" dirty="0"/>
              <a:t> UCM, ES</a:t>
            </a:r>
            <a:endParaRPr sz="1600" dirty="0"/>
          </a:p>
          <a:p>
            <a:pPr marL="342900" lvl="0" indent="-36068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600" dirty="0"/>
              <a:t>Pierre-Emmanuel </a:t>
            </a:r>
            <a:r>
              <a:rPr lang="en-US" sz="1600" dirty="0" err="1"/>
              <a:t>Gaillardon</a:t>
            </a:r>
            <a:r>
              <a:rPr lang="en-US" sz="1600" dirty="0"/>
              <a:t> </a:t>
            </a:r>
            <a:r>
              <a:rPr lang="mr-IN" sz="1600" dirty="0"/>
              <a:t>–</a:t>
            </a:r>
            <a:r>
              <a:rPr lang="en-US" sz="1600" dirty="0"/>
              <a:t> University of Utah, US</a:t>
            </a:r>
            <a:endParaRPr sz="1600" dirty="0"/>
          </a:p>
        </p:txBody>
      </p:sp>
      <p:pic>
        <p:nvPicPr>
          <p:cNvPr id="2" name="initiatives1">
            <a:hlinkClick r:id="" action="ppaction://media"/>
            <a:extLst>
              <a:ext uri="{FF2B5EF4-FFF2-40B4-BE49-F238E27FC236}">
                <a16:creationId xmlns:a16="http://schemas.microsoft.com/office/drawing/2014/main" id="{C45C26C2-7D8E-1A41-BB11-95DCCA820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0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02945" y="-58614"/>
            <a:ext cx="10515600" cy="1325563"/>
          </a:xfrm>
        </p:spPr>
        <p:txBody>
          <a:bodyPr/>
          <a:lstStyle/>
          <a:p>
            <a:r>
              <a:rPr lang="fr-FR" dirty="0"/>
              <a:t>Initiatives portfolio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4294967295"/>
          </p:nvPr>
        </p:nvSpPr>
        <p:spPr>
          <a:xfrm>
            <a:off x="245071" y="1054644"/>
            <a:ext cx="10515600" cy="4351338"/>
          </a:xfrm>
        </p:spPr>
        <p:txBody>
          <a:bodyPr/>
          <a:lstStyle/>
          <a:p>
            <a:r>
              <a:rPr lang="fr-FR" dirty="0" err="1"/>
              <a:t>represent</a:t>
            </a:r>
            <a:r>
              <a:rPr lang="fr-FR" dirty="0"/>
              <a:t> CEDA in the </a:t>
            </a:r>
            <a:r>
              <a:rPr lang="fr-FR" dirty="0" err="1"/>
              <a:t>various</a:t>
            </a:r>
            <a:r>
              <a:rPr lang="fr-FR" dirty="0"/>
              <a:t> IEEE initiatives (and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flagship</a:t>
            </a:r>
            <a:r>
              <a:rPr lang="fr-FR" dirty="0"/>
              <a:t> </a:t>
            </a:r>
            <a:r>
              <a:rPr lang="fr-FR" dirty="0" err="1"/>
              <a:t>conferences</a:t>
            </a:r>
            <a:r>
              <a:rPr lang="fr-FR" dirty="0"/>
              <a:t>) in </a:t>
            </a:r>
            <a:r>
              <a:rPr lang="fr-FR" dirty="0" err="1"/>
              <a:t>which</a:t>
            </a:r>
            <a:r>
              <a:rPr lang="fr-FR" dirty="0"/>
              <a:t> CEDA has </a:t>
            </a:r>
            <a:r>
              <a:rPr lang="fr-FR" dirty="0" err="1"/>
              <a:t>interest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Confirmed</a:t>
            </a:r>
            <a:r>
              <a:rPr lang="fr-FR" dirty="0"/>
              <a:t>:</a:t>
            </a:r>
          </a:p>
          <a:p>
            <a:pPr lvl="2"/>
            <a:r>
              <a:rPr lang="fr-FR" dirty="0"/>
              <a:t>Smart </a:t>
            </a:r>
            <a:r>
              <a:rPr lang="fr-FR" dirty="0" err="1"/>
              <a:t>Cities</a:t>
            </a:r>
            <a:r>
              <a:rPr lang="fr-FR" dirty="0"/>
              <a:t> : Jose </a:t>
            </a:r>
            <a:r>
              <a:rPr lang="fr-FR" dirty="0" err="1"/>
              <a:t>Ayala</a:t>
            </a:r>
            <a:r>
              <a:rPr lang="fr-FR" dirty="0"/>
              <a:t> (U. </a:t>
            </a:r>
            <a:r>
              <a:rPr lang="fr-FR" dirty="0" err="1"/>
              <a:t>Complutense</a:t>
            </a:r>
            <a:r>
              <a:rPr lang="fr-FR" dirty="0"/>
              <a:t>, Madrid, ES)</a:t>
            </a:r>
          </a:p>
          <a:p>
            <a:pPr lvl="2"/>
            <a:r>
              <a:rPr lang="fr-FR" dirty="0" err="1"/>
              <a:t>Brain</a:t>
            </a:r>
            <a:r>
              <a:rPr lang="fr-FR" dirty="0"/>
              <a:t>: Jose </a:t>
            </a:r>
            <a:r>
              <a:rPr lang="fr-FR" dirty="0" err="1"/>
              <a:t>Ayala</a:t>
            </a:r>
            <a:r>
              <a:rPr lang="fr-FR" dirty="0"/>
              <a:t> (U. </a:t>
            </a:r>
            <a:r>
              <a:rPr lang="fr-FR" dirty="0" err="1"/>
              <a:t>Complutense</a:t>
            </a:r>
            <a:r>
              <a:rPr lang="fr-FR" dirty="0"/>
              <a:t>, Madrid, ES)</a:t>
            </a:r>
          </a:p>
          <a:p>
            <a:pPr lvl="2"/>
            <a:r>
              <a:rPr lang="fr-FR" dirty="0" err="1"/>
              <a:t>IoT</a:t>
            </a:r>
            <a:r>
              <a:rPr lang="fr-FR" dirty="0"/>
              <a:t>: Jorge Gomez Sanz (U. </a:t>
            </a:r>
            <a:r>
              <a:rPr lang="fr-FR" dirty="0" err="1"/>
              <a:t>Complutense</a:t>
            </a:r>
            <a:r>
              <a:rPr lang="fr-FR" dirty="0"/>
              <a:t>, Madrid, ES)</a:t>
            </a:r>
          </a:p>
          <a:p>
            <a:pPr lvl="2"/>
            <a:r>
              <a:rPr lang="fr-FR" dirty="0" err="1"/>
              <a:t>Task</a:t>
            </a:r>
            <a:r>
              <a:rPr lang="fr-FR" dirty="0"/>
              <a:t> Force on </a:t>
            </a:r>
            <a:r>
              <a:rPr lang="fr-FR" dirty="0" err="1"/>
              <a:t>Rebooting</a:t>
            </a:r>
            <a:r>
              <a:rPr lang="fr-FR" dirty="0"/>
              <a:t> </a:t>
            </a:r>
            <a:r>
              <a:rPr lang="fr-FR" dirty="0" err="1"/>
              <a:t>Computing</a:t>
            </a:r>
            <a:r>
              <a:rPr lang="fr-FR" dirty="0"/>
              <a:t>: I. O'Connor (EC Lyon, FR) / Pierre-Emmanuel </a:t>
            </a:r>
            <a:r>
              <a:rPr lang="fr-FR" dirty="0" err="1"/>
              <a:t>Gaillardon</a:t>
            </a:r>
            <a:r>
              <a:rPr lang="fr-FR" dirty="0"/>
              <a:t> (U. Utah, US)</a:t>
            </a:r>
          </a:p>
          <a:p>
            <a:pPr lvl="2"/>
            <a:r>
              <a:rPr lang="fr-FR" dirty="0"/>
              <a:t>Future Networks: I. O'Connor (EC Lyon, FR)</a:t>
            </a:r>
          </a:p>
        </p:txBody>
      </p:sp>
      <p:pic>
        <p:nvPicPr>
          <p:cNvPr id="2" name="initiatives2">
            <a:hlinkClick r:id="" action="ppaction://media"/>
            <a:extLst>
              <a:ext uri="{FF2B5EF4-FFF2-40B4-BE49-F238E27FC236}">
                <a16:creationId xmlns:a16="http://schemas.microsoft.com/office/drawing/2014/main" id="{62A0F6CC-E7BA-5946-B7CA-DE96C61D1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142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8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title"/>
          </p:nvPr>
        </p:nvSpPr>
        <p:spPr>
          <a:xfrm>
            <a:off x="365101" y="324220"/>
            <a:ext cx="8596668" cy="64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3600"/>
              <a:buFont typeface="Arial Narrow"/>
              <a:buNone/>
            </a:pPr>
            <a:r>
              <a:rPr lang="en-US"/>
              <a:t>Status of Activity</a:t>
            </a:r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4294967295"/>
          </p:nvPr>
        </p:nvSpPr>
        <p:spPr>
          <a:xfrm>
            <a:off x="353950" y="1197715"/>
            <a:ext cx="8596668" cy="484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160"/>
              <a:buChar char="•"/>
            </a:pPr>
            <a:r>
              <a:rPr lang="en-US" dirty="0"/>
              <a:t>Smart Cities Initiative (SCI)</a:t>
            </a:r>
          </a:p>
          <a:p>
            <a:pPr marL="800100" lvl="1">
              <a:spcBef>
                <a:spcPts val="0"/>
              </a:spcBef>
              <a:buSzPts val="2160"/>
            </a:pPr>
            <a:r>
              <a:rPr lang="en-US" dirty="0"/>
              <a:t>Voting member, partner of SCI</a:t>
            </a:r>
          </a:p>
          <a:p>
            <a:pPr marL="800100" lvl="1">
              <a:spcBef>
                <a:spcPts val="0"/>
              </a:spcBef>
              <a:buSzPts val="2160"/>
            </a:pPr>
            <a:r>
              <a:rPr lang="en-US" dirty="0"/>
              <a:t>Supporting International Smart Cities Conference (ISC2) 2021 (September, virtual)</a:t>
            </a:r>
          </a:p>
          <a:p>
            <a:pPr marL="800100" lvl="1">
              <a:spcBef>
                <a:spcPts val="0"/>
              </a:spcBef>
              <a:buSzPts val="2160"/>
            </a:pPr>
            <a:r>
              <a:rPr lang="en-US" dirty="0"/>
              <a:t>Main focus on urban mobility and smart energy</a:t>
            </a:r>
          </a:p>
          <a:p>
            <a:pPr marL="800100" lvl="1">
              <a:spcBef>
                <a:spcPts val="0"/>
              </a:spcBef>
              <a:buSzPts val="2160"/>
            </a:pPr>
            <a:r>
              <a:rPr lang="en-US" dirty="0"/>
              <a:t>Lack of clear alignment between CEDA and SCI interests – no current participation in committee</a:t>
            </a:r>
          </a:p>
          <a:p>
            <a:pPr marL="800100" lvl="1">
              <a:spcBef>
                <a:spcPts val="0"/>
              </a:spcBef>
              <a:buSzPts val="2160"/>
            </a:pPr>
            <a:endParaRPr lang="en-US" dirty="0"/>
          </a:p>
          <a:p>
            <a:pPr marL="342900">
              <a:spcBef>
                <a:spcPts val="0"/>
              </a:spcBef>
            </a:pPr>
            <a:endParaRPr lang="en-US" dirty="0"/>
          </a:p>
          <a:p>
            <a:pPr marL="342900">
              <a:spcBef>
                <a:spcPts val="0"/>
              </a:spcBef>
            </a:pPr>
            <a:r>
              <a:rPr lang="en-US" dirty="0"/>
              <a:t>Brain Initiative</a:t>
            </a:r>
          </a:p>
          <a:p>
            <a:pPr marL="800100" lvl="1">
              <a:spcBef>
                <a:spcPts val="0"/>
              </a:spcBef>
            </a:pPr>
            <a:r>
              <a:rPr lang="en-US" dirty="0"/>
              <a:t>Prior participation in Brain Transition committee</a:t>
            </a:r>
          </a:p>
          <a:p>
            <a:pPr marL="800100" lvl="1">
              <a:spcBef>
                <a:spcPts val="0"/>
              </a:spcBef>
            </a:pPr>
            <a:r>
              <a:rPr lang="en-US" dirty="0"/>
              <a:t>Main focus on medical and materials side of neurotechnology, although some common points exist (data processing)</a:t>
            </a:r>
          </a:p>
          <a:p>
            <a:pPr marL="800100" lvl="1">
              <a:spcBef>
                <a:spcPts val="0"/>
              </a:spcBef>
            </a:pPr>
            <a:r>
              <a:rPr lang="en-US" dirty="0"/>
              <a:t>Lack of clear alignment between CEDA and Brain Initiative interests – no current participation in committee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2296" y="100435"/>
            <a:ext cx="2146300" cy="1397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2784" y="3626705"/>
            <a:ext cx="1924308" cy="769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B3DA35-E104-9749-A60D-F71B69B6FC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7486" y="1725580"/>
            <a:ext cx="2689606" cy="1261714"/>
          </a:xfrm>
          <a:prstGeom prst="rect">
            <a:avLst/>
          </a:prstGeom>
        </p:spPr>
      </p:pic>
      <p:pic>
        <p:nvPicPr>
          <p:cNvPr id="2" name="initiatives3">
            <a:hlinkClick r:id="" action="ppaction://media"/>
            <a:extLst>
              <a:ext uri="{FF2B5EF4-FFF2-40B4-BE49-F238E27FC236}">
                <a16:creationId xmlns:a16="http://schemas.microsoft.com/office/drawing/2014/main" id="{ADF5DD8F-A806-DA45-B3E6-49A7D08F7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5" y="15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9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9858" y="8293"/>
            <a:ext cx="10515600" cy="1325563"/>
          </a:xfrm>
        </p:spPr>
        <p:txBody>
          <a:bodyPr/>
          <a:lstStyle/>
          <a:p>
            <a:r>
              <a:rPr lang="fr-FR" dirty="0" err="1"/>
              <a:t>Status</a:t>
            </a:r>
            <a:r>
              <a:rPr lang="fr-FR" dirty="0"/>
              <a:t> of </a:t>
            </a:r>
            <a:r>
              <a:rPr lang="fr-FR" dirty="0" err="1"/>
              <a:t>activity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4294967295"/>
          </p:nvPr>
        </p:nvSpPr>
        <p:spPr>
          <a:xfrm>
            <a:off x="369858" y="1179425"/>
            <a:ext cx="7056863" cy="4351338"/>
          </a:xfrm>
          <a:noFill/>
        </p:spPr>
        <p:txBody>
          <a:bodyPr/>
          <a:lstStyle/>
          <a:p>
            <a:pPr marL="342900" lvl="0" indent="-342900">
              <a:spcBef>
                <a:spcPts val="0"/>
              </a:spcBef>
            </a:pPr>
            <a:r>
              <a:rPr lang="en-US" dirty="0" err="1"/>
              <a:t>IoT</a:t>
            </a:r>
            <a:r>
              <a:rPr lang="en-US" dirty="0"/>
              <a:t> Initiative</a:t>
            </a:r>
          </a:p>
          <a:p>
            <a:pPr marL="800100" lvl="1">
              <a:spcBef>
                <a:spcPts val="0"/>
              </a:spcBef>
              <a:buSzPts val="2160"/>
            </a:pPr>
            <a:r>
              <a:rPr lang="en-US" dirty="0"/>
              <a:t>Good connection with Initiative leaders (</a:t>
            </a:r>
            <a:r>
              <a:rPr lang="en-US" dirty="0" err="1"/>
              <a:t>ComSoC</a:t>
            </a:r>
            <a:r>
              <a:rPr lang="en-US" dirty="0"/>
              <a:t>)</a:t>
            </a:r>
          </a:p>
          <a:p>
            <a:pPr marL="800100" lvl="1">
              <a:spcBef>
                <a:spcPts val="0"/>
              </a:spcBef>
              <a:buSzPts val="2160"/>
            </a:pPr>
            <a:r>
              <a:rPr lang="en-US" dirty="0"/>
              <a:t>De-facto voting member</a:t>
            </a:r>
          </a:p>
          <a:p>
            <a:pPr marL="800100" lvl="1">
              <a:spcBef>
                <a:spcPts val="0"/>
              </a:spcBef>
              <a:buSzPts val="2160"/>
            </a:pPr>
            <a:r>
              <a:rPr lang="en-US" dirty="0"/>
              <a:t>Major sponsor (not leading sponsor)</a:t>
            </a:r>
          </a:p>
          <a:p>
            <a:pPr marL="800100" lvl="1">
              <a:spcBef>
                <a:spcPts val="0"/>
              </a:spcBef>
              <a:buSzPts val="2160"/>
            </a:pPr>
            <a:r>
              <a:rPr lang="en-US" dirty="0"/>
              <a:t>IoT Magazine requests contributions from societies</a:t>
            </a:r>
          </a:p>
          <a:p>
            <a:pPr marL="800100" lvl="1">
              <a:spcBef>
                <a:spcPts val="0"/>
              </a:spcBef>
              <a:buSzPts val="2160"/>
            </a:pPr>
            <a:r>
              <a:rPr lang="en-US" dirty="0"/>
              <a:t>MoU renewed (Feb. 25</a:t>
            </a:r>
            <a:r>
              <a:rPr lang="en-US" baseline="30000" dirty="0"/>
              <a:t>th</a:t>
            </a:r>
            <a:r>
              <a:rPr lang="en-US" dirty="0"/>
              <a:t> 2021)</a:t>
            </a:r>
          </a:p>
          <a:p>
            <a:pPr marL="342900">
              <a:spcBef>
                <a:spcPts val="0"/>
              </a:spcBef>
            </a:pPr>
            <a:endParaRPr lang="en-US" dirty="0"/>
          </a:p>
          <a:p>
            <a:pPr marL="342900">
              <a:spcBef>
                <a:spcPts val="0"/>
              </a:spcBef>
            </a:pPr>
            <a:r>
              <a:rPr lang="en-US" dirty="0"/>
              <a:t>WF-IoT 2021</a:t>
            </a:r>
          </a:p>
          <a:p>
            <a:pPr marL="800100" lvl="1">
              <a:spcBef>
                <a:spcPts val="0"/>
              </a:spcBef>
            </a:pPr>
            <a:r>
              <a:rPr lang="en-US" dirty="0"/>
              <a:t>Hybrid conference (New Orleans, June-July 2021)</a:t>
            </a:r>
          </a:p>
          <a:p>
            <a:pPr marL="342900">
              <a:spcBef>
                <a:spcPts val="0"/>
              </a:spcBef>
            </a:pPr>
            <a:r>
              <a:rPr lang="en-US" dirty="0"/>
              <a:t>WF-IoT 2022</a:t>
            </a:r>
          </a:p>
          <a:p>
            <a:pPr marL="800100" lvl="1">
              <a:spcBef>
                <a:spcPts val="0"/>
              </a:spcBef>
            </a:pPr>
            <a:r>
              <a:rPr lang="en-US" dirty="0"/>
              <a:t>Hybrid conference (Yokohama, November 2022)</a:t>
            </a:r>
          </a:p>
          <a:p>
            <a:pPr marL="800100" lvl="1">
              <a:spcBef>
                <a:spcPts val="0"/>
              </a:spcBef>
            </a:pP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506" y="664004"/>
            <a:ext cx="4051300" cy="139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6305E5-A9C6-E642-A074-1BDD4D020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842" y="2283714"/>
            <a:ext cx="3469395" cy="1386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9D961A-0DC7-D74E-B8F3-ABC045F2F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5841" y="3675036"/>
            <a:ext cx="3469395" cy="1658512"/>
          </a:xfrm>
          <a:prstGeom prst="rect">
            <a:avLst/>
          </a:prstGeom>
        </p:spPr>
      </p:pic>
      <p:pic>
        <p:nvPicPr>
          <p:cNvPr id="4" name="initiatives4">
            <a:hlinkClick r:id="" action="ppaction://media"/>
            <a:extLst>
              <a:ext uri="{FF2B5EF4-FFF2-40B4-BE49-F238E27FC236}">
                <a16:creationId xmlns:a16="http://schemas.microsoft.com/office/drawing/2014/main" id="{DD4F4D57-7745-9F46-A66D-CDFBF8FEB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174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4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365100" y="324225"/>
            <a:ext cx="94824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 err="1"/>
              <a:t>Status</a:t>
            </a:r>
            <a:r>
              <a:rPr lang="fr-FR" dirty="0"/>
              <a:t> of </a:t>
            </a:r>
            <a:r>
              <a:rPr lang="fr-FR" dirty="0" err="1"/>
              <a:t>activity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3600"/>
              <a:buFont typeface="Arial Narrow"/>
              <a:buNone/>
            </a:pPr>
            <a:endParaRPr dirty="0"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4294967295"/>
          </p:nvPr>
        </p:nvSpPr>
        <p:spPr>
          <a:xfrm>
            <a:off x="353950" y="1197715"/>
            <a:ext cx="8596800" cy="48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160"/>
              <a:buChar char="•"/>
            </a:pPr>
            <a:r>
              <a:rPr lang="en-US" dirty="0"/>
              <a:t>Task Force on Rebooting Computing (TFRC)</a:t>
            </a:r>
          </a:p>
          <a:p>
            <a:pPr marL="800100" lvl="1">
              <a:spcBef>
                <a:spcPts val="0"/>
              </a:spcBef>
              <a:buSzPts val="2160"/>
            </a:pPr>
            <a:r>
              <a:rPr lang="en-US" dirty="0"/>
              <a:t>Following monthly meetings</a:t>
            </a:r>
          </a:p>
          <a:p>
            <a:pPr marL="1257300" lvl="2">
              <a:spcBef>
                <a:spcPts val="0"/>
              </a:spcBef>
              <a:buSzPts val="2160"/>
            </a:pPr>
            <a:r>
              <a:rPr lang="fr-FR" dirty="0" err="1"/>
              <a:t>Low</a:t>
            </a:r>
            <a:r>
              <a:rPr lang="fr-FR" dirty="0"/>
              <a:t>-Power Computer Vision Challenge (LPCVC)</a:t>
            </a:r>
          </a:p>
          <a:p>
            <a:pPr marL="1257300" lvl="2">
              <a:spcBef>
                <a:spcPts val="0"/>
              </a:spcBef>
              <a:buSzPts val="2160"/>
            </a:pPr>
            <a:r>
              <a:rPr lang="fr-FR" dirty="0"/>
              <a:t>International Roadmap on </a:t>
            </a:r>
            <a:r>
              <a:rPr lang="fr-FR" dirty="0" err="1"/>
              <a:t>Devices</a:t>
            </a:r>
            <a:r>
              <a:rPr lang="fr-FR" dirty="0"/>
              <a:t> and </a:t>
            </a:r>
            <a:r>
              <a:rPr lang="fr-FR" dirty="0" err="1"/>
              <a:t>Systems</a:t>
            </a:r>
            <a:r>
              <a:rPr lang="fr-FR" dirty="0"/>
              <a:t> (IRDS)</a:t>
            </a:r>
          </a:p>
          <a:p>
            <a:pPr marL="1257300" lvl="2">
              <a:spcBef>
                <a:spcPts val="0"/>
              </a:spcBef>
              <a:buSzPts val="2160"/>
            </a:pPr>
            <a:r>
              <a:rPr lang="fr-FR" dirty="0"/>
              <a:t>International </a:t>
            </a:r>
            <a:r>
              <a:rPr lang="fr-FR" dirty="0" err="1"/>
              <a:t>Conference</a:t>
            </a:r>
            <a:r>
              <a:rPr lang="fr-FR" dirty="0"/>
              <a:t> on </a:t>
            </a:r>
            <a:r>
              <a:rPr lang="fr-FR" dirty="0" err="1"/>
              <a:t>Rebooting</a:t>
            </a:r>
            <a:r>
              <a:rPr lang="fr-FR" dirty="0"/>
              <a:t> </a:t>
            </a:r>
            <a:r>
              <a:rPr lang="fr-FR" dirty="0" err="1"/>
              <a:t>Computing</a:t>
            </a:r>
            <a:r>
              <a:rPr lang="fr-FR" dirty="0"/>
              <a:t> (ICRC)</a:t>
            </a:r>
            <a:endParaRPr dirty="0"/>
          </a:p>
          <a:p>
            <a:pPr marL="800100" lvl="1">
              <a:spcBef>
                <a:spcPts val="0"/>
              </a:spcBef>
              <a:buSzPts val="2160"/>
            </a:pPr>
            <a:r>
              <a:rPr lang="fr-FR" dirty="0"/>
              <a:t>Actions </a:t>
            </a:r>
            <a:r>
              <a:rPr lang="fr-FR" dirty="0" err="1"/>
              <a:t>planned</a:t>
            </a:r>
            <a:r>
              <a:rPr lang="fr-FR" dirty="0"/>
              <a:t>:</a:t>
            </a:r>
            <a:endParaRPr dirty="0"/>
          </a:p>
          <a:p>
            <a:pPr marL="1200150" lvl="2" indent="-285750">
              <a:spcBef>
                <a:spcPts val="0"/>
              </a:spcBef>
            </a:pPr>
            <a:r>
              <a:rPr lang="en-US" dirty="0"/>
              <a:t>Organize a CEDA-sponsored special session </a:t>
            </a:r>
          </a:p>
          <a:p>
            <a:pPr marL="1657350" lvl="3" indent="-285750">
              <a:spcBef>
                <a:spcPts val="0"/>
              </a:spcBef>
            </a:pPr>
            <a:r>
              <a:rPr lang="en-US" dirty="0"/>
              <a:t>At ICRC, related to CEDA</a:t>
            </a:r>
          </a:p>
          <a:p>
            <a:pPr marL="1657350" lvl="3" indent="-285750">
              <a:spcBef>
                <a:spcPts val="0"/>
              </a:spcBef>
            </a:pPr>
            <a:r>
              <a:rPr lang="en-US" dirty="0"/>
              <a:t>At ICCAD, related to TFRC</a:t>
            </a:r>
            <a:endParaRPr dirty="0"/>
          </a:p>
          <a:p>
            <a:pPr marL="1200150" lvl="2" indent="-285750">
              <a:spcBef>
                <a:spcPts val="0"/>
              </a:spcBef>
              <a:buSzPts val="1800"/>
            </a:pPr>
            <a:r>
              <a:rPr lang="en-US" dirty="0"/>
              <a:t>Co-organize a workshop on quantum computing EDA</a:t>
            </a:r>
          </a:p>
          <a:p>
            <a:pPr marL="1657350" lvl="3" indent="-285750">
              <a:spcBef>
                <a:spcPts val="0"/>
              </a:spcBef>
              <a:buSzPts val="1800"/>
            </a:pPr>
            <a:r>
              <a:rPr lang="en-US" dirty="0"/>
              <a:t>co-located with an EDA conference or as an independent event</a:t>
            </a:r>
          </a:p>
          <a:p>
            <a:pPr marL="285750" indent="-285750">
              <a:spcBef>
                <a:spcPts val="0"/>
              </a:spcBef>
            </a:pPr>
            <a:endParaRPr lang="en-US" dirty="0"/>
          </a:p>
          <a:p>
            <a:pPr marL="285750" indent="-285750">
              <a:spcBef>
                <a:spcPts val="0"/>
              </a:spcBef>
            </a:pPr>
            <a:r>
              <a:rPr lang="en-US" dirty="0"/>
              <a:t>Future Networks Initiative (FNI)</a:t>
            </a:r>
          </a:p>
          <a:p>
            <a:pPr marL="742950" lvl="1" indent="-285750">
              <a:spcBef>
                <a:spcPts val="0"/>
              </a:spcBef>
            </a:pPr>
            <a:r>
              <a:rPr lang="en-US" dirty="0"/>
              <a:t>Possible actions</a:t>
            </a:r>
          </a:p>
          <a:p>
            <a:pPr marL="1200150" lvl="2" indent="-285750">
              <a:spcBef>
                <a:spcPts val="0"/>
              </a:spcBef>
            </a:pPr>
            <a:r>
              <a:rPr lang="en-US" dirty="0"/>
              <a:t>CEDA contribution to International Network Generations Roadmap (INGR)</a:t>
            </a:r>
          </a:p>
          <a:p>
            <a:pPr marL="1200150" lvl="2" indent="-285750">
              <a:spcBef>
                <a:spcPts val="0"/>
              </a:spcBef>
            </a:pPr>
            <a:r>
              <a:rPr lang="en-US" dirty="0"/>
              <a:t>Organize a CEDA-sponsored special session at 5G World Forum (WF5G) October 2022</a:t>
            </a:r>
            <a:endParaRPr dirty="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918E7-6866-2C46-AB18-DF33D50F5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750" y="2959229"/>
            <a:ext cx="2851106" cy="2487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660EBE-9109-1342-966C-CC0D626ED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0500" y="645525"/>
            <a:ext cx="3111500" cy="2438400"/>
          </a:xfrm>
          <a:prstGeom prst="rect">
            <a:avLst/>
          </a:prstGeom>
        </p:spPr>
      </p:pic>
      <p:pic>
        <p:nvPicPr>
          <p:cNvPr id="2" name="initiatives5">
            <a:hlinkClick r:id="" action="ppaction://media"/>
            <a:extLst>
              <a:ext uri="{FF2B5EF4-FFF2-40B4-BE49-F238E27FC236}">
                <a16:creationId xmlns:a16="http://schemas.microsoft.com/office/drawing/2014/main" id="{C4EABC13-CF23-2147-AFD9-D70330ADC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174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3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392</Words>
  <Application>Microsoft Macintosh PowerPoint</Application>
  <PresentationFormat>Widescreen</PresentationFormat>
  <Paragraphs>54</Paragraphs>
  <Slides>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Arial Narrow</vt:lpstr>
      <vt:lpstr>Calibri</vt:lpstr>
      <vt:lpstr>Noto Sans Symbols</vt:lpstr>
      <vt:lpstr>Office Theme</vt:lpstr>
      <vt:lpstr>Initiatives</vt:lpstr>
      <vt:lpstr>Initiatives portfolio</vt:lpstr>
      <vt:lpstr>Status of Activity</vt:lpstr>
      <vt:lpstr>Status of activity</vt:lpstr>
      <vt:lpstr>Status of activity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O'Connor</dc:creator>
  <cp:lastModifiedBy>Ian O'Connor</cp:lastModifiedBy>
  <cp:revision>8</cp:revision>
  <dcterms:created xsi:type="dcterms:W3CDTF">2021-12-02T06:59:59Z</dcterms:created>
  <dcterms:modified xsi:type="dcterms:W3CDTF">2021-12-03T16:58:20Z</dcterms:modified>
</cp:coreProperties>
</file>