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8" r:id="rId2"/>
  </p:sldMasterIdLst>
  <p:notesMasterIdLst>
    <p:notesMasterId r:id="rId11"/>
  </p:notesMasterIdLst>
  <p:sldIdLst>
    <p:sldId id="549" r:id="rId3"/>
    <p:sldId id="550" r:id="rId4"/>
    <p:sldId id="551" r:id="rId5"/>
    <p:sldId id="552" r:id="rId6"/>
    <p:sldId id="553" r:id="rId7"/>
    <p:sldId id="554" r:id="rId8"/>
    <p:sldId id="555" r:id="rId9"/>
    <p:sldId id="55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40" autoAdjust="0"/>
    <p:restoredTop sz="77152" autoAdjust="0"/>
  </p:normalViewPr>
  <p:slideViewPr>
    <p:cSldViewPr snapToGrid="0">
      <p:cViewPr varScale="1">
        <p:scale>
          <a:sx n="97" d="100"/>
          <a:sy n="97" d="100"/>
        </p:scale>
        <p:origin x="16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wari, Vivek" userId="77bcd3d6-3fc3-412f-9e3e-763b7db5fa12" providerId="ADAL" clId="{4899B830-4877-4B65-A3DB-6A7D76C6528E}"/>
    <pc:docChg chg="delSld modSld">
      <pc:chgData name="Tiwari, Vivek" userId="77bcd3d6-3fc3-412f-9e3e-763b7db5fa12" providerId="ADAL" clId="{4899B830-4877-4B65-A3DB-6A7D76C6528E}" dt="2021-12-05T20:17:13.623" v="4" actId="47"/>
      <pc:docMkLst>
        <pc:docMk/>
      </pc:docMkLst>
      <pc:sldChg chg="modNotesTx">
        <pc:chgData name="Tiwari, Vivek" userId="77bcd3d6-3fc3-412f-9e3e-763b7db5fa12" providerId="ADAL" clId="{4899B830-4877-4B65-A3DB-6A7D76C6528E}" dt="2021-12-05T20:16:49.357" v="0" actId="20577"/>
        <pc:sldMkLst>
          <pc:docMk/>
          <pc:sldMk cId="3388600886" sldId="549"/>
        </pc:sldMkLst>
      </pc:sldChg>
      <pc:sldChg chg="modNotesTx">
        <pc:chgData name="Tiwari, Vivek" userId="77bcd3d6-3fc3-412f-9e3e-763b7db5fa12" providerId="ADAL" clId="{4899B830-4877-4B65-A3DB-6A7D76C6528E}" dt="2021-12-05T20:16:53.970" v="1" actId="20577"/>
        <pc:sldMkLst>
          <pc:docMk/>
          <pc:sldMk cId="3376699059" sldId="550"/>
        </pc:sldMkLst>
      </pc:sldChg>
      <pc:sldChg chg="modNotesTx">
        <pc:chgData name="Tiwari, Vivek" userId="77bcd3d6-3fc3-412f-9e3e-763b7db5fa12" providerId="ADAL" clId="{4899B830-4877-4B65-A3DB-6A7D76C6528E}" dt="2021-12-05T20:16:59.611" v="2" actId="20577"/>
        <pc:sldMkLst>
          <pc:docMk/>
          <pc:sldMk cId="1377789305" sldId="551"/>
        </pc:sldMkLst>
      </pc:sldChg>
      <pc:sldChg chg="modNotesTx">
        <pc:chgData name="Tiwari, Vivek" userId="77bcd3d6-3fc3-412f-9e3e-763b7db5fa12" providerId="ADAL" clId="{4899B830-4877-4B65-A3DB-6A7D76C6528E}" dt="2021-12-05T20:17:04.327" v="3" actId="20577"/>
        <pc:sldMkLst>
          <pc:docMk/>
          <pc:sldMk cId="3486112323" sldId="552"/>
        </pc:sldMkLst>
      </pc:sldChg>
      <pc:sldChg chg="del">
        <pc:chgData name="Tiwari, Vivek" userId="77bcd3d6-3fc3-412f-9e3e-763b7db5fa12" providerId="ADAL" clId="{4899B830-4877-4B65-A3DB-6A7D76C6528E}" dt="2021-12-05T20:17:13.623" v="4" actId="47"/>
        <pc:sldMkLst>
          <pc:docMk/>
          <pc:sldMk cId="431263681" sldId="5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09BC3-DA35-450A-A0AF-9C6F5A3073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713C8-9495-4280-BD14-8A0B5D64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1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713C8-9495-4280-BD14-8A0B5D64EA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07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713C8-9495-4280-BD14-8A0B5D64EA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95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713C8-9495-4280-BD14-8A0B5D64EA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2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713C8-9495-4280-BD14-8A0B5D64EA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62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713C8-9495-4280-BD14-8A0B5D64EA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05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713C8-9495-4280-BD14-8A0B5D64EA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10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713C8-9495-4280-BD14-8A0B5D64EA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68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713C8-9495-4280-BD14-8A0B5D64EA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88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7214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598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/>
        </p:nvSpPr>
        <p:spPr>
          <a:xfrm>
            <a:off x="379879" y="6171167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33" tIns="45700" rIns="91433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" sz="1200" b="0" i="0" u="none" strike="noStrike" cap="non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Shape 79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71132" y="6071713"/>
            <a:ext cx="1145704" cy="355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87" y="1"/>
            <a:ext cx="12187111" cy="914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 rotWithShape="1"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5943601"/>
            <a:ext cx="12187111" cy="914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709201-74EF-4306-B537-DD8FBEB6D32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6554" y="6036632"/>
            <a:ext cx="464577" cy="46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31904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1" y="1"/>
            <a:ext cx="838199" cy="889745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7072" y="219378"/>
            <a:ext cx="7215145" cy="7302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7071" y="1184565"/>
            <a:ext cx="11457859" cy="4992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12EB262-4E8E-4BAD-B12A-3DADF4391FCC}" type="datetimeFigureOut">
              <a:rPr lang="ja-JP" altLang="en-US" smtClean="0"/>
              <a:pPr/>
              <a:t>2021/12/4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F7FCE41-F1DB-4AA7-B77A-E647AC95DA1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8171574" y="184393"/>
            <a:ext cx="2611292" cy="4001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600" b="1" i="1" u="none" strike="noStrike" kern="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ASP-DAC 2020</a:t>
            </a:r>
            <a:endParaRPr kumimoji="1" lang="ja-JP" altLang="ja-JP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728643" y="722264"/>
            <a:ext cx="4463357" cy="23495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lIns="74295" tIns="8890" rIns="74295" bIns="8890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en-US" altLang="ja-JP" sz="13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sia and </a:t>
            </a:r>
            <a:r>
              <a:rPr kumimoji="1" lang="en-US" altLang="ja-JP" sz="13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kumimoji="1" lang="en-US" altLang="ja-JP" sz="13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outh </a:t>
            </a:r>
            <a:r>
              <a:rPr kumimoji="1" lang="en-US" altLang="ja-JP" sz="13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P</a:t>
            </a:r>
            <a:r>
              <a:rPr kumimoji="1" lang="en-US" altLang="ja-JP" sz="13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acific </a:t>
            </a:r>
            <a:r>
              <a:rPr kumimoji="1" lang="en-US" altLang="ja-JP" sz="13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1" lang="en-US" altLang="ja-JP" sz="13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esign </a:t>
            </a:r>
            <a:r>
              <a:rPr kumimoji="1" lang="en-US" altLang="ja-JP" sz="10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en-US" altLang="ja-JP" sz="1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utomation</a:t>
            </a:r>
            <a:r>
              <a:rPr kumimoji="1" lang="en-US" altLang="ja-JP" sz="13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1" lang="en-US" altLang="ja-JP" sz="13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onference</a:t>
            </a:r>
            <a:endParaRPr kumimoji="1" lang="ja-JP" altLang="ja-JP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8265929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1" kern="1200" spc="50" baseline="0">
          <a:solidFill>
            <a:srgbClr val="C00000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6">
            <a:lumMod val="75000"/>
          </a:schemeClr>
        </a:buClr>
        <a:buFont typeface="Wingdings" panose="05000000000000000000" pitchFamily="2" charset="2"/>
        <a:buChar char="u"/>
        <a:defRPr kumimoji="1" sz="2400" kern="1200" spc="4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28650" indent="-274638" algn="l" defTabSz="914400" rtl="0" eaLnBrk="1" latinLnBrk="0" hangingPunct="1">
        <a:lnSpc>
          <a:spcPct val="90000"/>
        </a:lnSpc>
        <a:spcBef>
          <a:spcPts val="500"/>
        </a:spcBef>
        <a:buClr>
          <a:schemeClr val="accent6">
            <a:lumMod val="75000"/>
          </a:schemeClr>
        </a:buClr>
        <a:buFont typeface="Wingdings" panose="05000000000000000000" pitchFamily="2" charset="2"/>
        <a:buChar char="l"/>
        <a:defRPr kumimoji="1" sz="2000" kern="1200" spc="4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895350" indent="-1778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>
            <a:lumMod val="75000"/>
          </a:schemeClr>
        </a:buClr>
        <a:buFont typeface="Wingdings" panose="05000000000000000000" pitchFamily="2" charset="2"/>
        <a:buChar char="l"/>
        <a:defRPr kumimoji="1" sz="1800" kern="1200" spc="4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169988" indent="-187325" algn="l" defTabSz="914400" rtl="0" eaLnBrk="1" latinLnBrk="0" hangingPunct="1">
        <a:lnSpc>
          <a:spcPct val="90000"/>
        </a:lnSpc>
        <a:spcBef>
          <a:spcPts val="500"/>
        </a:spcBef>
        <a:buClr>
          <a:schemeClr val="accent6">
            <a:lumMod val="75000"/>
          </a:schemeClr>
        </a:buClr>
        <a:buFont typeface="Wingdings" panose="05000000000000000000" pitchFamily="2" charset="2"/>
        <a:buChar char="l"/>
        <a:defRPr kumimoji="1" sz="1600" kern="1200" spc="4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435100" indent="-176213" algn="l" defTabSz="914400" rtl="0" eaLnBrk="1" latinLnBrk="0" hangingPunct="1">
        <a:lnSpc>
          <a:spcPct val="90000"/>
        </a:lnSpc>
        <a:spcBef>
          <a:spcPts val="500"/>
        </a:spcBef>
        <a:buClr>
          <a:schemeClr val="accent6">
            <a:lumMod val="75000"/>
          </a:schemeClr>
        </a:buClr>
        <a:buFont typeface="Wingdings" panose="05000000000000000000" pitchFamily="2" charset="2"/>
        <a:buChar char="l"/>
        <a:defRPr kumimoji="1" sz="1600" kern="1200" spc="4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a.cc/3mU7Xr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ers.sscs.ieee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scsmentoring.chronu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Solid State Circuits Society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486" y="4264393"/>
            <a:ext cx="11952513" cy="1655762"/>
          </a:xfrm>
        </p:spPr>
        <p:txBody>
          <a:bodyPr/>
          <a:lstStyle/>
          <a:p>
            <a:r>
              <a:rPr lang="en-US" dirty="0"/>
              <a:t>Vivek Tiwari</a:t>
            </a:r>
          </a:p>
          <a:p>
            <a:r>
              <a:rPr lang="en-US" dirty="0"/>
              <a:t>December 3, 2021</a:t>
            </a:r>
          </a:p>
          <a:p>
            <a:endParaRPr lang="en-US" dirty="0"/>
          </a:p>
          <a:p>
            <a:r>
              <a:rPr lang="en-US" dirty="0"/>
              <a:t>Thanks to Bryan Ackland for years of service to SSCS/CEDA!</a:t>
            </a:r>
          </a:p>
        </p:txBody>
      </p:sp>
    </p:spTree>
    <p:extLst>
      <p:ext uri="{BB962C8B-B14F-4D97-AF65-F5344CB8AC3E}">
        <p14:creationId xmlns:p14="http://schemas.microsoft.com/office/powerpoint/2010/main" val="3388600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SSCS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11292162" cy="4556511"/>
          </a:xfrm>
        </p:spPr>
        <p:txBody>
          <a:bodyPr/>
          <a:lstStyle/>
          <a:p>
            <a:r>
              <a:rPr lang="en-US" sz="2000" dirty="0"/>
              <a:t>Finance summary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Financially strong – Reserves &gt; $12M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2020 operational surplus was $1.4M (excluding initiative/project expense and investment returns)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2021 forecasted operational surplus is $994K</a:t>
            </a:r>
          </a:p>
          <a:p>
            <a:endParaRPr lang="en-US" sz="2000" dirty="0"/>
          </a:p>
          <a:p>
            <a:r>
              <a:rPr lang="en-US" sz="2000" dirty="0"/>
              <a:t>Key Initiatives focus in 2021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Platform for IC Design Outreach (PICO) Program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James D. </a:t>
            </a:r>
            <a:r>
              <a:rPr lang="en-US" sz="2000" dirty="0" err="1">
                <a:hlinkClick r:id="rId3"/>
              </a:rPr>
              <a:t>Meindl</a:t>
            </a:r>
            <a:r>
              <a:rPr lang="en-US" sz="2000" dirty="0">
                <a:hlinkClick r:id="rId3"/>
              </a:rPr>
              <a:t> Memorial Educational Fund/Innovators Award</a:t>
            </a:r>
            <a:endParaRPr lang="en-US" sz="2000" dirty="0"/>
          </a:p>
          <a:p>
            <a:pPr lvl="5"/>
            <a:r>
              <a:rPr lang="en-US" sz="1600" dirty="0"/>
              <a:t>	Project examples include “development of tools that provide broad access to design and simulation resources”</a:t>
            </a: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Education and Future Talent Fund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Online mentoring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Diversity in leadership and membership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EA9316-7E1E-4107-9E94-D085B36A28E6}"/>
              </a:ext>
            </a:extLst>
          </p:cNvPr>
          <p:cNvSpPr txBox="1"/>
          <p:nvPr/>
        </p:nvSpPr>
        <p:spPr>
          <a:xfrm>
            <a:off x="4868091" y="6104708"/>
            <a:ext cx="3596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IEEE Confidential</a:t>
            </a:r>
          </a:p>
        </p:txBody>
      </p:sp>
    </p:spTree>
    <p:extLst>
      <p:ext uri="{BB962C8B-B14F-4D97-AF65-F5344CB8AC3E}">
        <p14:creationId xmlns:p14="http://schemas.microsoft.com/office/powerpoint/2010/main" val="3376699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SSCS Highlights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5" y="701080"/>
            <a:ext cx="11887200" cy="4556511"/>
          </a:xfrm>
        </p:spPr>
        <p:txBody>
          <a:bodyPr/>
          <a:lstStyle/>
          <a:p>
            <a:r>
              <a:rPr lang="en-US" dirty="0"/>
              <a:t>Publications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Journal and Letters doing well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Open Access journal published &gt;20 papers for the first time in 2021 which starts it on the road to an impact factor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Magazine very popular – esp. monthly comments</a:t>
            </a:r>
          </a:p>
          <a:p>
            <a:pPr lvl="1"/>
            <a:endParaRPr lang="en-US" dirty="0"/>
          </a:p>
          <a:p>
            <a:r>
              <a:rPr lang="en-US" dirty="0"/>
              <a:t>Conferences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After Feb’20, all conferences were fully virtual until Nov’21– greater surplus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A-SSCC organized a hybrid event in Nov’21: Total attendance was more than double last year’s virtual event and &gt;30% higher than the 2019 in-person event.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Mentoring at all major conferences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Continuing decline in industry submissions</a:t>
            </a:r>
          </a:p>
          <a:p>
            <a:pPr lvl="1"/>
            <a:endParaRPr lang="en-US" dirty="0"/>
          </a:p>
          <a:p>
            <a:r>
              <a:rPr lang="en-US" dirty="0"/>
              <a:t>Education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Webinar per month with 200-500 attendees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Launched a </a:t>
            </a:r>
            <a:r>
              <a:rPr lang="en-US" dirty="0">
                <a:hlinkClick r:id="rId3"/>
              </a:rPr>
              <a:t>Career Center</a:t>
            </a:r>
            <a:r>
              <a:rPr lang="en-US" dirty="0"/>
              <a:t>, Reinvigorated the Podcast Series, Held Professional Development Workshops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78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CEDA/SSCS Joint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851" y="975697"/>
            <a:ext cx="10737208" cy="4556511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Design &amp; Test Magazine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Journal on Exploratory Solid-State Computational Devices and Circuits (JXCDC)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CEDA Currents in Solid State Circuits Magazine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Rebooting Computing Initiative (&amp; IOT and Brain Initiatives)</a:t>
            </a:r>
          </a:p>
          <a:p>
            <a:endParaRPr lang="en-US" dirty="0"/>
          </a:p>
          <a:p>
            <a:r>
              <a:rPr lang="en-US" dirty="0"/>
              <a:t>Future explorations: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Joint Webcasts on special topics, cross-publicity of respective Webinars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Others?</a:t>
            </a:r>
          </a:p>
          <a:p>
            <a:r>
              <a:rPr lang="en-US" dirty="0"/>
              <a:t>	Leveraging JXCDC better</a:t>
            </a:r>
          </a:p>
          <a:p>
            <a:r>
              <a:rPr lang="en-US" dirty="0"/>
              <a:t>	Increase cross-engagement on Initiatives (e.g. SSCD Committee - PICO in 2022)</a:t>
            </a:r>
          </a:p>
          <a:p>
            <a:r>
              <a:rPr lang="en-US" dirty="0"/>
              <a:t>	Standards – Semiconductors Device Modelling and Measurements (EDS, SSCS, CEDA)</a:t>
            </a:r>
          </a:p>
          <a:p>
            <a:r>
              <a:rPr lang="en-US" dirty="0"/>
              <a:t>	CEDA members as Mentors in </a:t>
            </a:r>
            <a:r>
              <a:rPr lang="en-US" dirty="0">
                <a:hlinkClick r:id="rId3"/>
              </a:rPr>
              <a:t>Mentoring Program</a:t>
            </a:r>
            <a:endParaRPr lang="en-US" dirty="0"/>
          </a:p>
          <a:p>
            <a:endParaRPr lang="en-US" dirty="0"/>
          </a:p>
          <a:p>
            <a:r>
              <a:rPr lang="en-US" dirty="0"/>
              <a:t>	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83870F-F6DD-4C4F-ACEE-15C77023C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968623"/>
              </p:ext>
            </p:extLst>
          </p:nvPr>
        </p:nvGraphicFramePr>
        <p:xfrm>
          <a:off x="165144" y="5116711"/>
          <a:ext cx="11930744" cy="887548"/>
        </p:xfrm>
        <a:graphic>
          <a:graphicData uri="http://schemas.openxmlformats.org/drawingml/2006/table">
            <a:tbl>
              <a:tblPr/>
              <a:tblGrid>
                <a:gridCol w="3710516">
                  <a:extLst>
                    <a:ext uri="{9D8B030D-6E8A-4147-A177-3AD203B41FA5}">
                      <a16:colId xmlns:a16="http://schemas.microsoft.com/office/drawing/2014/main" val="929877116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2434882608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2510042540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490097454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3161817346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2078055960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541692903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2955379180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3090579054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2313115997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1829734485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2494666932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2324874846"/>
                    </a:ext>
                  </a:extLst>
                </a:gridCol>
              </a:tblGrid>
              <a:tr h="46225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Asset Product Part #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Affiliate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Associate Member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Fellow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Graduate Student Member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Life Fellow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Life Member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Life Senior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Member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Senior Member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Student Member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514111"/>
                  </a:ext>
                </a:extLst>
              </a:tr>
              <a:tr h="28112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IEEE Council on Electronic Design Automation</a:t>
                      </a:r>
                    </a:p>
                  </a:txBody>
                  <a:tcPr marL="9434" marR="9434" marT="94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CNCCEDA044</a:t>
                      </a:r>
                    </a:p>
                  </a:txBody>
                  <a:tcPr marL="9434" marR="9434" marT="94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693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4705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E6AF189-4D4D-4A7B-93DB-5EB9C7C25839}"/>
              </a:ext>
            </a:extLst>
          </p:cNvPr>
          <p:cNvSpPr txBox="1"/>
          <p:nvPr/>
        </p:nvSpPr>
        <p:spPr>
          <a:xfrm>
            <a:off x="78059" y="4875364"/>
            <a:ext cx="4281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Joint Membership Stats</a:t>
            </a:r>
          </a:p>
        </p:txBody>
      </p:sp>
    </p:spTree>
    <p:extLst>
      <p:ext uri="{BB962C8B-B14F-4D97-AF65-F5344CB8AC3E}">
        <p14:creationId xmlns:p14="http://schemas.microsoft.com/office/powerpoint/2010/main" val="348611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44DCD-8638-4E11-8316-AC1286D8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Backup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7FA8D3-02EE-4834-BA10-9E8A81DA53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19545"/>
            <a:ext cx="4000698" cy="30005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2796F97-4730-4904-B56B-A80B397CC6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4741" y="477982"/>
            <a:ext cx="4059384" cy="30445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5E42FD8-FC69-4C24-804E-FAF7CFD2F5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540703"/>
            <a:ext cx="4197927" cy="31484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8F7482-8797-4C77-B443-2DFE93AF63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87536" y="3530162"/>
            <a:ext cx="4229298" cy="31719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7C31443-03B8-4588-A575-534F2DF3AC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11638" y="498764"/>
            <a:ext cx="4003963" cy="300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986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44DCD-8638-4E11-8316-AC1286D8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Backup</a:t>
            </a:r>
            <a:endParaRPr lang="en-US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1EF04A-8221-4665-B597-EB12EE419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6565"/>
            <a:ext cx="4241380" cy="31810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89097AD-7438-4FA2-9F91-08BFD7F0DB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3479" y="423597"/>
            <a:ext cx="4297135" cy="322285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747F181-E617-49D1-BDE2-E914D539F6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428703"/>
            <a:ext cx="4572396" cy="34292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502D596-3038-4984-9191-38A096D571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9237" y="3685181"/>
            <a:ext cx="3814113" cy="286058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5D45CFF-DDF8-4396-AD2B-B50F16D6B2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15455" y="3713357"/>
            <a:ext cx="3776545" cy="28324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853ADB7-599A-4C8F-A882-8BB68B9AFC0E}"/>
              </a:ext>
            </a:extLst>
          </p:cNvPr>
          <p:cNvSpPr txBox="1"/>
          <p:nvPr/>
        </p:nvSpPr>
        <p:spPr>
          <a:xfrm flipH="1">
            <a:off x="5643472" y="6605539"/>
            <a:ext cx="3333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IEEE Confidential</a:t>
            </a:r>
          </a:p>
        </p:txBody>
      </p:sp>
    </p:spTree>
    <p:extLst>
      <p:ext uri="{BB962C8B-B14F-4D97-AF65-F5344CB8AC3E}">
        <p14:creationId xmlns:p14="http://schemas.microsoft.com/office/powerpoint/2010/main" val="67913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44DCD-8638-4E11-8316-AC1286D8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Backup</a:t>
            </a: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6D22FB-F0C0-438E-94C6-DD11F93246D3}"/>
              </a:ext>
            </a:extLst>
          </p:cNvPr>
          <p:cNvSpPr txBox="1"/>
          <p:nvPr/>
        </p:nvSpPr>
        <p:spPr>
          <a:xfrm>
            <a:off x="892098" y="925551"/>
            <a:ext cx="9924585" cy="4314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Brain Initiative (</a:t>
            </a:r>
            <a:r>
              <a:rPr lang="en-US" sz="16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Rikky</a:t>
            </a:r>
            <a:r>
              <a:rPr lang="en-US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Muller)   Aug 2021 Update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Formed to create a technical community to facilitate cross-disciplinary collaboration and coordination to advance research, standardization and development of engineering and technology to improve our understanding of the brain to treat diseases and improve human condition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SSCS Joined in March 2021 as an affiliate non-voting member ($15K for three years of membership). Appointed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Rikky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liaison (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Milin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alternate).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accomplishments: established 2021 joint SSCS-Brain Best Paper Award (allocated $500 from IEEE Brain). Winner will be announced in Winter edition of the magazine.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Planned activities: technology roadmap joint effort, SSCS presentation in IEEE Brain webinar series and IEEE Brain Podcast Series, SSCS-Brain Workshop 2022.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Revenue – Total $204,500 (primarily comes from Society contributions and workshops/forums).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Seek to grow this area within SSCS and across the societies. SSCS members and students can join IEEE brain as individual members for free. Currently planning a joint workshop between SSCS and IEEE brain, engage in roadmaps and standards committees </a:t>
            </a:r>
          </a:p>
          <a:p>
            <a:endParaRPr lang="en-US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E429FC-996F-4E5C-B1EA-EC77DA3F107A}"/>
              </a:ext>
            </a:extLst>
          </p:cNvPr>
          <p:cNvSpPr txBox="1"/>
          <p:nvPr/>
        </p:nvSpPr>
        <p:spPr>
          <a:xfrm flipH="1">
            <a:off x="5643472" y="6605539"/>
            <a:ext cx="3333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IEEE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00668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44DCD-8638-4E11-8316-AC1286D8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Backup: SSCS Publications</a:t>
            </a:r>
            <a:endParaRPr lang="en-US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E429FC-996F-4E5C-B1EA-EC77DA3F107A}"/>
              </a:ext>
            </a:extLst>
          </p:cNvPr>
          <p:cNvSpPr txBox="1"/>
          <p:nvPr/>
        </p:nvSpPr>
        <p:spPr>
          <a:xfrm flipH="1">
            <a:off x="5643472" y="6605539"/>
            <a:ext cx="3333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IEEE Confidential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2F8A93-B437-46DB-AFC0-1F73E96F3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6068" y="1018941"/>
            <a:ext cx="7961971" cy="447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621702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3598</TotalTime>
  <Words>577</Words>
  <Application>Microsoft Office PowerPoint</Application>
  <PresentationFormat>Widescreen</PresentationFormat>
  <Paragraphs>97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Meiryo UI</vt:lpstr>
      <vt:lpstr>Arial</vt:lpstr>
      <vt:lpstr>Calibri</vt:lpstr>
      <vt:lpstr>Courier New</vt:lpstr>
      <vt:lpstr>Symbol</vt:lpstr>
      <vt:lpstr>Wingdings</vt:lpstr>
      <vt:lpstr>Content Slides</vt:lpstr>
      <vt:lpstr>デザインの設定</vt:lpstr>
      <vt:lpstr>Solid State Circuits Society</vt:lpstr>
      <vt:lpstr>SSCS Highlights</vt:lpstr>
      <vt:lpstr>SSCS Highlights (contd.)</vt:lpstr>
      <vt:lpstr>CEDA/SSCS Joint Activities</vt:lpstr>
      <vt:lpstr>Backup</vt:lpstr>
      <vt:lpstr>Backup</vt:lpstr>
      <vt:lpstr>Backup</vt:lpstr>
      <vt:lpstr>Backup: SSCS Publications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Tiwari, Vivek</cp:lastModifiedBy>
  <cp:revision>51</cp:revision>
  <dcterms:created xsi:type="dcterms:W3CDTF">2020-08-31T15:23:30Z</dcterms:created>
  <dcterms:modified xsi:type="dcterms:W3CDTF">2021-12-05T20:17:19Z</dcterms:modified>
</cp:coreProperties>
</file>