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64" r:id="rId5"/>
    <p:sldId id="335" r:id="rId6"/>
    <p:sldId id="33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1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78B6A8-8A86-4D27-B1F4-4A9440470F13}" v="1" dt="2021-12-03T21:34:06.9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0" d="100"/>
          <a:sy n="90" d="100"/>
        </p:scale>
        <p:origin x="33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4768B6C1-EAF5-4738-88F6-32054EFA28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EEFE7E-4F42-4D07-9CCA-BA65EED0541B}"/>
              </a:ext>
            </a:extLst>
          </p:cNvPr>
          <p:cNvSpPr>
            <a:spLocks noGrp="1"/>
          </p:cNvSpPr>
          <p:nvPr>
            <p:ph type="ctrTitle"/>
          </p:nvPr>
        </p:nvSpPr>
        <p:spPr>
          <a:xfrm>
            <a:off x="1524000" y="1784718"/>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9FC726-B604-4500-9F1C-26F0001584D3}"/>
              </a:ext>
            </a:extLst>
          </p:cNvPr>
          <p:cNvSpPr>
            <a:spLocks noGrp="1"/>
          </p:cNvSpPr>
          <p:nvPr>
            <p:ph type="subTitle" idx="1"/>
          </p:nvPr>
        </p:nvSpPr>
        <p:spPr>
          <a:xfrm>
            <a:off x="1524000" y="4264393"/>
            <a:ext cx="9144000" cy="1655762"/>
          </a:xfrm>
        </p:spPr>
        <p:txBody>
          <a:bodyPr/>
          <a:lstStyle>
            <a:lvl1pPr marL="0" indent="0" algn="ctr">
              <a:buNone/>
              <a:defRPr sz="24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162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B5DA9E43-F0AD-43E7-963E-649E53B74D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C3D53ED5-AAFF-4464-B2F5-DA16958EDDBA}"/>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8BF5170-8BE9-4AA4-85C9-41850026944C}"/>
              </a:ext>
            </a:extLst>
          </p:cNvPr>
          <p:cNvSpPr>
            <a:spLocks noGrp="1"/>
          </p:cNvSpPr>
          <p:nvPr>
            <p:ph idx="1"/>
          </p:nvPr>
        </p:nvSpPr>
        <p:spPr>
          <a:xfrm>
            <a:off x="838200" y="1825625"/>
            <a:ext cx="10515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86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61C7D160-FB77-458E-B429-15F03E809C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F0E12C3-0AD4-45DE-946A-2538A94A32B5}"/>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537BC49C-EEFD-4C16-AE96-552F43315AEF}"/>
              </a:ext>
            </a:extLst>
          </p:cNvPr>
          <p:cNvSpPr>
            <a:spLocks noGrp="1"/>
          </p:cNvSpPr>
          <p:nvPr>
            <p:ph type="body" idx="1"/>
          </p:nvPr>
        </p:nvSpPr>
        <p:spPr>
          <a:xfrm>
            <a:off x="831850" y="4589463"/>
            <a:ext cx="10515600" cy="1500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815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5BDECF9A-F64E-4E16-A29F-06C3476D01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BA4AAB8-E512-4820-A48B-651514D55AC6}"/>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DDFBB4F0-1AE2-4D8B-AA76-4185CF1D41CE}"/>
              </a:ext>
            </a:extLst>
          </p:cNvPr>
          <p:cNvSpPr>
            <a:spLocks noGrp="1"/>
          </p:cNvSpPr>
          <p:nvPr>
            <p:ph sz="half" idx="1"/>
          </p:nvPr>
        </p:nvSpPr>
        <p:spPr>
          <a:xfrm>
            <a:off x="838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C0445A-983F-4532-8020-FD5746CE7D5B}"/>
              </a:ext>
            </a:extLst>
          </p:cNvPr>
          <p:cNvSpPr>
            <a:spLocks noGrp="1"/>
          </p:cNvSpPr>
          <p:nvPr>
            <p:ph sz="half" idx="2"/>
          </p:nvPr>
        </p:nvSpPr>
        <p:spPr>
          <a:xfrm>
            <a:off x="6172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217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8EE5C127-374E-4851-BF28-4DAB1B7C34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05511C1C-160A-4A10-A30F-B2F6859EB2AF}"/>
              </a:ext>
            </a:extLst>
          </p:cNvPr>
          <p:cNvSpPr>
            <a:spLocks noGrp="1"/>
          </p:cNvSpPr>
          <p:nvPr>
            <p:ph type="title"/>
          </p:nvPr>
        </p:nvSpPr>
        <p:spPr>
          <a:xfrm>
            <a:off x="839788" y="365125"/>
            <a:ext cx="10515600" cy="1325563"/>
          </a:xfrm>
        </p:spPr>
        <p:txBody>
          <a:bodyPr/>
          <a:lstStyle>
            <a:lvl1pPr>
              <a:defRPr>
                <a:solidFill>
                  <a:srgbClr val="32316A"/>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D8FE26DF-1799-4B38-A430-A847FCC38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72209C-C526-4965-AF1F-59ACC980FBF0}"/>
              </a:ext>
            </a:extLst>
          </p:cNvPr>
          <p:cNvSpPr>
            <a:spLocks noGrp="1"/>
          </p:cNvSpPr>
          <p:nvPr>
            <p:ph sz="half" idx="2"/>
          </p:nvPr>
        </p:nvSpPr>
        <p:spPr>
          <a:xfrm>
            <a:off x="839788" y="2505075"/>
            <a:ext cx="5157787" cy="3409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961E34-D492-4D46-B69F-0489FE58E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0875FA-3220-4BA6-A0BC-4C4E209BA961}"/>
              </a:ext>
            </a:extLst>
          </p:cNvPr>
          <p:cNvSpPr>
            <a:spLocks noGrp="1"/>
          </p:cNvSpPr>
          <p:nvPr>
            <p:ph sz="quarter" idx="4"/>
          </p:nvPr>
        </p:nvSpPr>
        <p:spPr>
          <a:xfrm>
            <a:off x="6172200" y="2505075"/>
            <a:ext cx="5183188" cy="3409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1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2BFA79EC-F75F-435A-88F7-5CC0D30916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6C034089-4F4C-40B2-B59E-4798BE6A9831}"/>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D73BCB3-95EF-4259-9098-E6486697A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2994D1-83A5-405B-832C-5E21B39D8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AC36B3E2-2AE4-4889-A6EE-05595EEC3C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6F4C1F5-07C2-4809-A0C4-7533D94BD2EE}"/>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0F0740A8-21BA-4A04-9137-A305BE32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734936-1317-475D-8356-8535EAF8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67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0E9CFA-CF36-482F-A57C-02A368B2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F89DDE-6092-4BFE-B829-C7E8708C9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65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viewer?a=v&amp;pid=sites&amp;srcid=aWVlZS1jZWRhLmNvbXxzdmR0Y3xneDo1Njg4YTExNDcwNGZlN2E2" TargetMode="External"/><Relationship Id="rId2" Type="http://schemas.openxmlformats.org/officeDocument/2006/relationships/hyperlink" Target="https://sites.google.com/a/ieee-ceda.com/svdtc/h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30FCD-8A35-401A-9903-417F8DBC3CA4}"/>
              </a:ext>
            </a:extLst>
          </p:cNvPr>
          <p:cNvSpPr>
            <a:spLocks noGrp="1"/>
          </p:cNvSpPr>
          <p:nvPr>
            <p:ph type="ctrTitle"/>
          </p:nvPr>
        </p:nvSpPr>
        <p:spPr/>
        <p:txBody>
          <a:bodyPr>
            <a:normAutofit fontScale="90000"/>
          </a:bodyPr>
          <a:lstStyle/>
          <a:p>
            <a:r>
              <a:rPr lang="en-US" dirty="0"/>
              <a:t>SVDTC (System Validation and Debug Technology Council) Update</a:t>
            </a:r>
          </a:p>
        </p:txBody>
      </p:sp>
      <p:sp>
        <p:nvSpPr>
          <p:cNvPr id="3" name="Subtitle 2">
            <a:extLst>
              <a:ext uri="{FF2B5EF4-FFF2-40B4-BE49-F238E27FC236}">
                <a16:creationId xmlns:a16="http://schemas.microsoft.com/office/drawing/2014/main" id="{471BA788-2CBF-445D-B9EB-E38B9540C087}"/>
              </a:ext>
            </a:extLst>
          </p:cNvPr>
          <p:cNvSpPr>
            <a:spLocks noGrp="1"/>
          </p:cNvSpPr>
          <p:nvPr>
            <p:ph type="subTitle" idx="1"/>
          </p:nvPr>
        </p:nvSpPr>
        <p:spPr>
          <a:xfrm>
            <a:off x="457200" y="4264393"/>
            <a:ext cx="11488366" cy="1655762"/>
          </a:xfrm>
        </p:spPr>
        <p:txBody>
          <a:bodyPr>
            <a:normAutofit lnSpcReduction="10000"/>
          </a:bodyPr>
          <a:lstStyle/>
          <a:p>
            <a:r>
              <a:rPr lang="en-US" dirty="0"/>
              <a:t>Chinna Prudvi (President/Chair)</a:t>
            </a:r>
          </a:p>
          <a:p>
            <a:r>
              <a:rPr lang="en-US" dirty="0"/>
              <a:t>Al Czamara (Vice President), Eric Rentschler (Comms/Tech), Sankaran Menon (General Sec), BP Mathur (Coverage/AI </a:t>
            </a:r>
            <a:r>
              <a:rPr lang="en-US" dirty="0" err="1"/>
              <a:t>WGLead</a:t>
            </a:r>
            <a:r>
              <a:rPr lang="en-US" dirty="0"/>
              <a:t>)</a:t>
            </a:r>
          </a:p>
          <a:p>
            <a:r>
              <a:rPr lang="en-US" dirty="0"/>
              <a:t>12/1/21</a:t>
            </a:r>
          </a:p>
        </p:txBody>
      </p:sp>
    </p:spTree>
    <p:extLst>
      <p:ext uri="{BB962C8B-B14F-4D97-AF65-F5344CB8AC3E}">
        <p14:creationId xmlns:p14="http://schemas.microsoft.com/office/powerpoint/2010/main" val="218662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a:xfrm>
            <a:off x="838200" y="65757"/>
            <a:ext cx="10515600" cy="795378"/>
          </a:xfrm>
        </p:spPr>
        <p:txBody>
          <a:bodyPr/>
          <a:lstStyle/>
          <a:p>
            <a:r>
              <a:rPr lang="en-US" dirty="0"/>
              <a:t>Current Status &amp; Achievements</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550417" y="861135"/>
            <a:ext cx="11487703" cy="4989249"/>
          </a:xfrm>
        </p:spPr>
        <p:txBody>
          <a:bodyPr>
            <a:normAutofit fontScale="85000" lnSpcReduction="20000"/>
          </a:bodyPr>
          <a:lstStyle/>
          <a:p>
            <a:r>
              <a:rPr lang="en-US" dirty="0"/>
              <a:t>2016 – 2020</a:t>
            </a:r>
          </a:p>
          <a:p>
            <a:pPr lvl="1"/>
            <a:r>
              <a:rPr lang="en-US" sz="2000" dirty="0"/>
              <a:t>Formed in 2016. ~70 members. ~25 active members. </a:t>
            </a:r>
            <a:r>
              <a:rPr lang="en-US" sz="2000" dirty="0">
                <a:hlinkClick r:id="rId2"/>
              </a:rPr>
              <a:t>SVDTC Link</a:t>
            </a:r>
            <a:r>
              <a:rPr lang="en-US" sz="2000" dirty="0"/>
              <a:t> </a:t>
            </a:r>
          </a:p>
          <a:p>
            <a:pPr lvl="1"/>
            <a:r>
              <a:rPr lang="en-US" sz="2000" dirty="0"/>
              <a:t>Met F2F at 2016/2017/2018 DAC. 2016 Student Awards &amp; 2017 DAC tutorial on SVDTC topics</a:t>
            </a:r>
          </a:p>
          <a:p>
            <a:pPr lvl="1"/>
            <a:r>
              <a:rPr lang="en-US" sz="2000" dirty="0"/>
              <a:t>Completed 30 page SOC debug infra. white paper &amp; published on SVDTC/CEDA website (2018)</a:t>
            </a:r>
          </a:p>
          <a:p>
            <a:pPr lvl="1"/>
            <a:r>
              <a:rPr lang="en-US" sz="2000" dirty="0"/>
              <a:t>Released white paper on “Scan and Array dump and extraction for debug”, Dec 2019. Post-Si Debug: Presented @ VTS’20 and MTV’19. </a:t>
            </a:r>
            <a:r>
              <a:rPr lang="en-US" sz="2000" b="1" dirty="0"/>
              <a:t>Standardization work: </a:t>
            </a:r>
            <a:r>
              <a:rPr lang="en-US" sz="2000" dirty="0"/>
              <a:t>Completed study group activities on Scan &amp; Array dump. </a:t>
            </a:r>
          </a:p>
          <a:p>
            <a:pPr lvl="1"/>
            <a:r>
              <a:rPr lang="en-US" sz="2000" dirty="0"/>
              <a:t>Validation Coverage: Tutorial: “Extending validation continuum from Pre to Post-Si” VLSI conf, ’19 New Delhi, India. </a:t>
            </a:r>
          </a:p>
          <a:p>
            <a:r>
              <a:rPr lang="en-US" dirty="0">
                <a:solidFill>
                  <a:srgbClr val="0070C0"/>
                </a:solidFill>
              </a:rPr>
              <a:t>2020 – 2021</a:t>
            </a:r>
          </a:p>
          <a:p>
            <a:pPr lvl="1"/>
            <a:r>
              <a:rPr lang="en-US" b="1" dirty="0">
                <a:solidFill>
                  <a:srgbClr val="0070C0"/>
                </a:solidFill>
              </a:rPr>
              <a:t>Coverage WG</a:t>
            </a:r>
            <a:r>
              <a:rPr lang="en-US" dirty="0">
                <a:solidFill>
                  <a:srgbClr val="0070C0"/>
                </a:solidFill>
              </a:rPr>
              <a:t>. White paper published in March, 2021. White paper details published in the CEDA monthly newsletter. </a:t>
            </a:r>
            <a:r>
              <a:rPr lang="en-US" dirty="0">
                <a:solidFill>
                  <a:srgbClr val="0070C0"/>
                </a:solidFill>
                <a:hlinkClick r:id="rId3"/>
              </a:rPr>
              <a:t>White Paper Link</a:t>
            </a:r>
            <a:r>
              <a:rPr lang="en-US" dirty="0">
                <a:solidFill>
                  <a:srgbClr val="0070C0"/>
                </a:solidFill>
              </a:rPr>
              <a:t> </a:t>
            </a:r>
          </a:p>
          <a:p>
            <a:pPr lvl="1"/>
            <a:r>
              <a:rPr lang="en-US" b="1" dirty="0">
                <a:solidFill>
                  <a:srgbClr val="0070C0"/>
                </a:solidFill>
              </a:rPr>
              <a:t>Post-</a:t>
            </a:r>
            <a:r>
              <a:rPr lang="en-US" b="1" dirty="0" err="1">
                <a:solidFill>
                  <a:srgbClr val="0070C0"/>
                </a:solidFill>
              </a:rPr>
              <a:t>si</a:t>
            </a:r>
            <a:r>
              <a:rPr lang="en-US" b="1" dirty="0">
                <a:solidFill>
                  <a:srgbClr val="0070C0"/>
                </a:solidFill>
              </a:rPr>
              <a:t> Debug WG</a:t>
            </a:r>
            <a:r>
              <a:rPr lang="en-US" dirty="0">
                <a:solidFill>
                  <a:srgbClr val="0070C0"/>
                </a:solidFill>
              </a:rPr>
              <a:t>. IEEE P2929 scan &amp; array debug standards workgroup approved by standards committee to go from study group to standards working group. Working on the standard for a year. Active participation by over 20+ attendees from various SOC industries, EDA and Academia. Three tiger teams formed (Global, Scan and Array debug). Initial outline created and details being worked out. </a:t>
            </a:r>
          </a:p>
          <a:p>
            <a:pPr lvl="2"/>
            <a:r>
              <a:rPr lang="en-US" dirty="0">
                <a:solidFill>
                  <a:srgbClr val="0070C0"/>
                </a:solidFill>
              </a:rPr>
              <a:t>Scope, Purpose and Need write-up presented at IEEE is provided in the Backup Slides</a:t>
            </a:r>
          </a:p>
          <a:p>
            <a:pPr lvl="1"/>
            <a:r>
              <a:rPr lang="en-US" b="1" dirty="0">
                <a:solidFill>
                  <a:srgbClr val="0070C0"/>
                </a:solidFill>
              </a:rPr>
              <a:t>AI/ML for Post-silicon validation</a:t>
            </a:r>
            <a:r>
              <a:rPr lang="en-US" dirty="0">
                <a:solidFill>
                  <a:srgbClr val="0070C0"/>
                </a:solidFill>
              </a:rPr>
              <a:t>. Commenced in April, 2021 after coverage WG was completed. Three invited talks from AI academic and industry experts. Group meets twice a month. In the process of identifying focus areas to deep dive. </a:t>
            </a:r>
          </a:p>
        </p:txBody>
      </p:sp>
    </p:spTree>
    <p:extLst>
      <p:ext uri="{BB962C8B-B14F-4D97-AF65-F5344CB8AC3E}">
        <p14:creationId xmlns:p14="http://schemas.microsoft.com/office/powerpoint/2010/main" val="851518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a:xfrm>
            <a:off x="838200" y="153856"/>
            <a:ext cx="10515600" cy="1000241"/>
          </a:xfrm>
        </p:spPr>
        <p:txBody>
          <a:bodyPr/>
          <a:lstStyle/>
          <a:p>
            <a:r>
              <a:rPr lang="en-US" dirty="0"/>
              <a:t>Challenges &amp; Actions</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50701" y="1351685"/>
            <a:ext cx="10357610" cy="4556511"/>
          </a:xfrm>
        </p:spPr>
        <p:txBody>
          <a:bodyPr/>
          <a:lstStyle/>
          <a:p>
            <a:r>
              <a:rPr lang="en-US" dirty="0"/>
              <a:t>Challenges </a:t>
            </a:r>
          </a:p>
          <a:p>
            <a:pPr lvl="1"/>
            <a:r>
              <a:rPr lang="en-US" dirty="0"/>
              <a:t>Need to expand participation for the AI/ML WG </a:t>
            </a:r>
          </a:p>
          <a:p>
            <a:pPr lvl="1"/>
            <a:r>
              <a:rPr lang="en-US" dirty="0"/>
              <a:t>Lack of BW to pursue other areas beyond debug and validation</a:t>
            </a:r>
          </a:p>
          <a:p>
            <a:pPr lvl="1"/>
            <a:r>
              <a:rPr lang="en-US" dirty="0" err="1"/>
              <a:t>CoVID</a:t>
            </a:r>
            <a:r>
              <a:rPr lang="en-US" dirty="0"/>
              <a:t> has limited our ability to travel and meet in person</a:t>
            </a:r>
          </a:p>
          <a:p>
            <a:pPr lvl="1"/>
            <a:endParaRPr lang="en-US" dirty="0"/>
          </a:p>
          <a:p>
            <a:r>
              <a:rPr lang="en-US" dirty="0"/>
              <a:t>Actions</a:t>
            </a:r>
          </a:p>
          <a:p>
            <a:pPr lvl="1"/>
            <a:r>
              <a:rPr lang="en-US" dirty="0"/>
              <a:t>AI/ML WG: Using a writeup to get the word out through LinkedIn </a:t>
            </a:r>
            <a:r>
              <a:rPr lang="en-US" dirty="0" err="1"/>
              <a:t>etc</a:t>
            </a:r>
            <a:endParaRPr lang="en-US" dirty="0"/>
          </a:p>
          <a:p>
            <a:pPr lvl="1"/>
            <a:r>
              <a:rPr lang="en-US" dirty="0"/>
              <a:t>Looking into other areas (EV/Analog Validation, Structural design)</a:t>
            </a:r>
          </a:p>
          <a:p>
            <a:pPr lvl="1"/>
            <a:r>
              <a:rPr lang="en-US" dirty="0"/>
              <a:t>Continue to make progress on P2929 standards, AI/ML WG</a:t>
            </a:r>
          </a:p>
          <a:p>
            <a:pPr lvl="1"/>
            <a:r>
              <a:rPr lang="en-US" dirty="0"/>
              <a:t>Expand SVDTC activities (Paper awards, Conference </a:t>
            </a:r>
            <a:r>
              <a:rPr lang="en-US" dirty="0" err="1"/>
              <a:t>etc</a:t>
            </a:r>
            <a:r>
              <a:rPr lang="en-US" dirty="0"/>
              <a:t>)</a:t>
            </a:r>
          </a:p>
        </p:txBody>
      </p:sp>
    </p:spTree>
    <p:extLst>
      <p:ext uri="{BB962C8B-B14F-4D97-AF65-F5344CB8AC3E}">
        <p14:creationId xmlns:p14="http://schemas.microsoft.com/office/powerpoint/2010/main" val="171950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F896-2C17-40E8-A88E-D02110F57191}"/>
              </a:ext>
            </a:extLst>
          </p:cNvPr>
          <p:cNvSpPr>
            <a:spLocks noGrp="1"/>
          </p:cNvSpPr>
          <p:nvPr>
            <p:ph type="title"/>
          </p:nvPr>
        </p:nvSpPr>
        <p:spPr>
          <a:xfrm>
            <a:off x="439366" y="2417661"/>
            <a:ext cx="10515600" cy="1325563"/>
          </a:xfrm>
        </p:spPr>
        <p:txBody>
          <a:bodyPr/>
          <a:lstStyle/>
          <a:p>
            <a:pPr algn="ctr"/>
            <a:r>
              <a:rPr lang="en-US" dirty="0"/>
              <a:t>BACK UP</a:t>
            </a:r>
          </a:p>
        </p:txBody>
      </p:sp>
    </p:spTree>
    <p:extLst>
      <p:ext uri="{BB962C8B-B14F-4D97-AF65-F5344CB8AC3E}">
        <p14:creationId xmlns:p14="http://schemas.microsoft.com/office/powerpoint/2010/main" val="24934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435" y="0"/>
            <a:ext cx="10085234" cy="563385"/>
          </a:xfrm>
        </p:spPr>
        <p:txBody>
          <a:bodyPr>
            <a:noAutofit/>
          </a:bodyPr>
          <a:lstStyle/>
          <a:p>
            <a:r>
              <a:rPr lang="en-US" sz="3600" dirty="0">
                <a:solidFill>
                  <a:srgbClr val="0070C0"/>
                </a:solidFill>
                <a:latin typeface="Calibri" panose="020F0502020204030204" pitchFamily="34" charset="0"/>
                <a:cs typeface="Calibri" panose="020F0502020204030204" pitchFamily="34" charset="0"/>
              </a:rPr>
              <a:t>Scope and Purpose of IEEE P2929 (in PAR)</a:t>
            </a:r>
          </a:p>
        </p:txBody>
      </p:sp>
      <p:sp>
        <p:nvSpPr>
          <p:cNvPr id="3" name="Content Placeholder 2"/>
          <p:cNvSpPr>
            <a:spLocks noGrp="1"/>
          </p:cNvSpPr>
          <p:nvPr>
            <p:ph idx="1"/>
          </p:nvPr>
        </p:nvSpPr>
        <p:spPr>
          <a:xfrm>
            <a:off x="564420" y="563385"/>
            <a:ext cx="9555526" cy="6083012"/>
          </a:xfrm>
        </p:spPr>
        <p:txBody>
          <a:bodyPr>
            <a:noAutofit/>
          </a:bodyPr>
          <a:lstStyle/>
          <a:p>
            <a:pPr marL="342900" indent="-274320" fontAlgn="ctr">
              <a:spcBef>
                <a:spcPts val="600"/>
              </a:spcBef>
              <a:spcAft>
                <a:spcPts val="600"/>
              </a:spcAft>
              <a:buClr>
                <a:schemeClr val="accent2"/>
              </a:buClr>
              <a:buFont typeface="+mj-lt"/>
              <a:buAutoNum type="arabicPeriod"/>
            </a:pPr>
            <a:r>
              <a:rPr lang="en-US" sz="2400" dirty="0">
                <a:solidFill>
                  <a:srgbClr val="000000"/>
                </a:solidFill>
                <a:latin typeface="Calibri" panose="020F0502020204030204" pitchFamily="34" charset="0"/>
              </a:rPr>
              <a:t>Scope</a:t>
            </a:r>
            <a:endParaRPr lang="en-US" sz="2400" dirty="0">
              <a:solidFill>
                <a:srgbClr val="000000"/>
              </a:solidFill>
              <a:highlight>
                <a:srgbClr val="FFFF00"/>
              </a:highlight>
              <a:latin typeface="Calibri" panose="020F0502020204030204" pitchFamily="34" charset="0"/>
            </a:endParaRPr>
          </a:p>
          <a:p>
            <a:pPr marL="742950" lvl="1" indent="-274320" fontAlgn="ctr">
              <a:spcBef>
                <a:spcPts val="0"/>
              </a:spcBef>
              <a:spcAft>
                <a:spcPts val="600"/>
              </a:spcAft>
              <a:buClr>
                <a:schemeClr val="accent2"/>
              </a:buClr>
              <a:buFont typeface="+mj-lt"/>
              <a:buAutoNum type="alphaLcPeriod"/>
            </a:pPr>
            <a:r>
              <a:rPr lang="en-US" sz="2000" dirty="0">
                <a:solidFill>
                  <a:srgbClr val="0070C0"/>
                </a:solidFill>
                <a:latin typeface="Calibri" panose="020F0502020204030204" pitchFamily="34" charset="0"/>
              </a:rPr>
              <a:t>Scope of proposed standard: This standard leverages existing standards-based test access mechanisms to capture and retrieve flip-flop and array/memory states. This standard defines a methodology for scan and memory/array debug data extraction for effective functional debug </a:t>
            </a:r>
            <a:r>
              <a:rPr lang="en-US" sz="2000">
                <a:solidFill>
                  <a:srgbClr val="0070C0"/>
                </a:solidFill>
                <a:latin typeface="Calibri" panose="020F0502020204030204" pitchFamily="34" charset="0"/>
              </a:rPr>
              <a:t>of System-on-Chip </a:t>
            </a:r>
            <a:r>
              <a:rPr lang="en-US" sz="2000" dirty="0">
                <a:solidFill>
                  <a:srgbClr val="0070C0"/>
                </a:solidFill>
                <a:latin typeface="Calibri" panose="020F0502020204030204" pitchFamily="34" charset="0"/>
              </a:rPr>
              <a:t>(SoC) and addresses other essential architectural modifications needed to support this, such as power-management changes. This standard provides a reliable and consistent methodology on trigger-based freezing of SoC scan and array states, and retrieval of those states.</a:t>
            </a:r>
            <a:endParaRPr lang="en-US" sz="2800" dirty="0">
              <a:solidFill>
                <a:srgbClr val="000000"/>
              </a:solidFill>
              <a:latin typeface="Calibri" panose="020F0502020204030204" pitchFamily="34" charset="0"/>
            </a:endParaRPr>
          </a:p>
          <a:p>
            <a:pPr marL="342900" indent="-274320" fontAlgn="ctr">
              <a:spcBef>
                <a:spcPts val="600"/>
              </a:spcBef>
              <a:spcAft>
                <a:spcPts val="600"/>
              </a:spcAft>
              <a:buClr>
                <a:schemeClr val="accent2"/>
              </a:buClr>
              <a:buFont typeface="+mj-lt"/>
              <a:buAutoNum type="arabicPeriod"/>
            </a:pPr>
            <a:r>
              <a:rPr lang="en-US" sz="2400" dirty="0">
                <a:solidFill>
                  <a:srgbClr val="000000"/>
                </a:solidFill>
                <a:latin typeface="Calibri" panose="020F0502020204030204" pitchFamily="34" charset="0"/>
              </a:rPr>
              <a:t>Purpose</a:t>
            </a:r>
          </a:p>
          <a:p>
            <a:pPr marL="800100" lvl="1" indent="-274320" fontAlgn="ctr">
              <a:spcBef>
                <a:spcPts val="600"/>
              </a:spcBef>
              <a:spcAft>
                <a:spcPts val="600"/>
              </a:spcAft>
              <a:buClr>
                <a:schemeClr val="accent2"/>
              </a:buClr>
              <a:buFont typeface="+mj-lt"/>
              <a:buAutoNum type="arabicPeriod"/>
            </a:pPr>
            <a:r>
              <a:rPr lang="en-US" sz="2000" dirty="0">
                <a:solidFill>
                  <a:srgbClr val="0070C0"/>
                </a:solidFill>
                <a:latin typeface="Calibri" panose="020F0502020204030204" pitchFamily="34" charset="0"/>
              </a:rPr>
              <a:t>Purpose: The methodology described allows simpler and quicker debugging of hardware and software, software testing, and performance analysis. Its output data format supports Machine Learning, Artificial Intelligence, and other efficient algorithms. Lastly, the methodology supports development of better Electronic Design Automation (EDA) tools to accomplish these tasks</a:t>
            </a:r>
            <a:endParaRPr lang="en-US" sz="3600" dirty="0">
              <a:highlight>
                <a:srgbClr val="FFFF00"/>
              </a:highlight>
              <a:latin typeface="Calibri" panose="020F0502020204030204" pitchFamily="34" charset="0"/>
              <a:cs typeface="Calibri" panose="020F0502020204030204" pitchFamily="34" charset="0"/>
            </a:endParaRPr>
          </a:p>
        </p:txBody>
      </p:sp>
      <p:sp>
        <p:nvSpPr>
          <p:cNvPr id="4" name="Title 1"/>
          <p:cNvSpPr txBox="1">
            <a:spLocks/>
          </p:cNvSpPr>
          <p:nvPr/>
        </p:nvSpPr>
        <p:spPr>
          <a:xfrm>
            <a:off x="462127" y="4770210"/>
            <a:ext cx="8596668" cy="127115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Californian FB" panose="0207040306080B030204" pitchFamily="18"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marR="0" lvl="0" indent="-285750" algn="l" defTabSz="457200" rtl="0"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Californian FB" panose="0207040306080B030204" pitchFamily="18" charset="0"/>
              <a:ea typeface="+mj-ea"/>
              <a:cs typeface="+mj-cs"/>
            </a:endParaRPr>
          </a:p>
        </p:txBody>
      </p:sp>
    </p:spTree>
    <p:extLst>
      <p:ext uri="{BB962C8B-B14F-4D97-AF65-F5344CB8AC3E}">
        <p14:creationId xmlns:p14="http://schemas.microsoft.com/office/powerpoint/2010/main" val="198172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434" y="0"/>
            <a:ext cx="10911711" cy="563385"/>
          </a:xfrm>
        </p:spPr>
        <p:txBody>
          <a:bodyPr>
            <a:noAutofit/>
          </a:bodyPr>
          <a:lstStyle/>
          <a:p>
            <a:r>
              <a:rPr lang="en-US" sz="3600" dirty="0">
                <a:solidFill>
                  <a:srgbClr val="0070C0"/>
                </a:solidFill>
                <a:latin typeface="Calibri" panose="020F0502020204030204" pitchFamily="34" charset="0"/>
                <a:cs typeface="Calibri" panose="020F0502020204030204" pitchFamily="34" charset="0"/>
              </a:rPr>
              <a:t>Need of IEEE P2929 (in PAR)</a:t>
            </a:r>
          </a:p>
        </p:txBody>
      </p:sp>
      <p:sp>
        <p:nvSpPr>
          <p:cNvPr id="3" name="Content Placeholder 2"/>
          <p:cNvSpPr>
            <a:spLocks noGrp="1"/>
          </p:cNvSpPr>
          <p:nvPr>
            <p:ph idx="1"/>
          </p:nvPr>
        </p:nvSpPr>
        <p:spPr>
          <a:xfrm>
            <a:off x="308046" y="469381"/>
            <a:ext cx="9555526" cy="6083012"/>
          </a:xfrm>
        </p:spPr>
        <p:txBody>
          <a:bodyPr>
            <a:noAutofit/>
          </a:bodyPr>
          <a:lstStyle/>
          <a:p>
            <a:pPr marL="342900" indent="-274320" fontAlgn="ctr">
              <a:spcBef>
                <a:spcPts val="600"/>
              </a:spcBef>
              <a:spcAft>
                <a:spcPts val="600"/>
              </a:spcAft>
              <a:buClr>
                <a:schemeClr val="accent2"/>
              </a:buClr>
              <a:buFont typeface="+mj-lt"/>
              <a:buAutoNum type="arabicPeriod"/>
            </a:pPr>
            <a:r>
              <a:rPr lang="en-US" sz="2400" dirty="0">
                <a:solidFill>
                  <a:srgbClr val="000000"/>
                </a:solidFill>
                <a:latin typeface="Calibri" panose="020F0502020204030204" pitchFamily="34" charset="0"/>
              </a:rPr>
              <a:t>Need</a:t>
            </a:r>
            <a:endParaRPr lang="en-US" sz="2400" dirty="0">
              <a:solidFill>
                <a:srgbClr val="000000"/>
              </a:solidFill>
              <a:highlight>
                <a:srgbClr val="FFFF00"/>
              </a:highlight>
              <a:latin typeface="Calibri" panose="020F0502020204030204" pitchFamily="34" charset="0"/>
            </a:endParaRPr>
          </a:p>
          <a:p>
            <a:pPr marL="742950" lvl="1" indent="-274320" fontAlgn="ctr">
              <a:spcBef>
                <a:spcPts val="0"/>
              </a:spcBef>
              <a:spcAft>
                <a:spcPts val="600"/>
              </a:spcAft>
              <a:buClr>
                <a:schemeClr val="accent2"/>
              </a:buClr>
              <a:buFont typeface="+mj-lt"/>
              <a:buAutoNum type="alphaLcPeriod"/>
            </a:pPr>
            <a:r>
              <a:rPr lang="en-US" sz="2000" dirty="0">
                <a:solidFill>
                  <a:srgbClr val="0070C0"/>
                </a:solidFill>
                <a:latin typeface="Calibri" panose="020F0502020204030204" pitchFamily="34" charset="0"/>
              </a:rPr>
              <a:t>Need for the Project: System-on-Chip (SoC) debug requires observing the states of the SoC’s internal flip-flops and arrays/memories. Most modern SoC designs implement scan-based design to reduce the complexity of sequential testing to combinational testing and implementing memory Built-In Self-Test (BIST) for testing memories/arrays. For functional debug of SoCs, state analysis of flip-flops and memories/arrays is needed that extracts states via existing standards-based test infrastructures. Additional mechanisms are needed within SoCs to capture states at specific times prior to extraction. The existing IEEE Standards 1149.1, 1500, or 1687 do not address internal state (Scan and/or Array/Memory) extraction for debug purposes. System-on-Chip (SoC) silicon debug engineers have always needed the capability of making the internal states of scan elements and arrays/memories observable, but there is no existing standard methodology that facilitates this. Hence, scan and array debug extraction has been implemented in an </a:t>
            </a:r>
            <a:r>
              <a:rPr lang="en-US" sz="2000" dirty="0" err="1">
                <a:solidFill>
                  <a:srgbClr val="0070C0"/>
                </a:solidFill>
                <a:latin typeface="Calibri" panose="020F0502020204030204" pitchFamily="34" charset="0"/>
              </a:rPr>
              <a:t>AdHoc</a:t>
            </a:r>
            <a:r>
              <a:rPr lang="en-US" sz="2000" dirty="0">
                <a:solidFill>
                  <a:srgbClr val="0070C0"/>
                </a:solidFill>
                <a:latin typeface="Calibri" panose="020F0502020204030204" pitchFamily="34" charset="0"/>
              </a:rPr>
              <a:t> manner that has not been successful consistently even among teams of the same company. Developing a standard for scan and array debug extraction will greatly help the SoC industry and will enable the EDA industry to develop improved debug tools. Furthermore, a common debug data format will aid analysis of vast amounts of debug data collected for performing Machine Learning/Deep </a:t>
            </a:r>
            <a:r>
              <a:rPr lang="en-US" sz="2000">
                <a:solidFill>
                  <a:srgbClr val="0070C0"/>
                </a:solidFill>
                <a:latin typeface="Calibri" panose="020F0502020204030204" pitchFamily="34" charset="0"/>
              </a:rPr>
              <a:t>Learning.</a:t>
            </a:r>
            <a:endParaRPr lang="en-US" sz="2800" dirty="0">
              <a:solidFill>
                <a:srgbClr val="000000"/>
              </a:solidFill>
              <a:latin typeface="Calibri" panose="020F0502020204030204" pitchFamily="34" charset="0"/>
            </a:endParaRPr>
          </a:p>
        </p:txBody>
      </p:sp>
      <p:sp>
        <p:nvSpPr>
          <p:cNvPr id="4" name="Title 1"/>
          <p:cNvSpPr txBox="1">
            <a:spLocks/>
          </p:cNvSpPr>
          <p:nvPr/>
        </p:nvSpPr>
        <p:spPr>
          <a:xfrm>
            <a:off x="462127" y="4770210"/>
            <a:ext cx="8596668" cy="127115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Californian FB" panose="0207040306080B030204" pitchFamily="18"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marR="0" lvl="0" indent="-285750" algn="l" defTabSz="457200" rtl="0"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Californian FB" panose="0207040306080B030204" pitchFamily="18" charset="0"/>
              <a:ea typeface="+mj-ea"/>
              <a:cs typeface="+mj-cs"/>
            </a:endParaRPr>
          </a:p>
        </p:txBody>
      </p:sp>
    </p:spTree>
    <p:extLst>
      <p:ext uri="{BB962C8B-B14F-4D97-AF65-F5344CB8AC3E}">
        <p14:creationId xmlns:p14="http://schemas.microsoft.com/office/powerpoint/2010/main" val="493039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819</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Californian FB</vt:lpstr>
      <vt:lpstr>Office Theme</vt:lpstr>
      <vt:lpstr>SVDTC (System Validation and Debug Technology Council) Update</vt:lpstr>
      <vt:lpstr>Current Status &amp; Achievements</vt:lpstr>
      <vt:lpstr>Challenges &amp; Actions</vt:lpstr>
      <vt:lpstr>BACK UP</vt:lpstr>
      <vt:lpstr>Scope and Purpose of IEEE P2929 (in PAR)</vt:lpstr>
      <vt:lpstr>Need of IEEE P2929 (in PAR)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Exapmple Here</dc:title>
  <dc:creator>Hough,Mackenzie C</dc:creator>
  <cp:lastModifiedBy>Prudvi, Chinna</cp:lastModifiedBy>
  <cp:revision>20</cp:revision>
  <dcterms:created xsi:type="dcterms:W3CDTF">2020-08-31T15:23:30Z</dcterms:created>
  <dcterms:modified xsi:type="dcterms:W3CDTF">2021-12-04T00:46:29Z</dcterms:modified>
</cp:coreProperties>
</file>