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8" r:id="rId1"/>
  </p:sldMasterIdLst>
  <p:notesMasterIdLst>
    <p:notesMasterId r:id="rId11"/>
  </p:notesMasterIdLst>
  <p:sldIdLst>
    <p:sldId id="351" r:id="rId2"/>
    <p:sldId id="427" r:id="rId3"/>
    <p:sldId id="462" r:id="rId4"/>
    <p:sldId id="463" r:id="rId5"/>
    <p:sldId id="464" r:id="rId6"/>
    <p:sldId id="466" r:id="rId7"/>
    <p:sldId id="467" r:id="rId8"/>
    <p:sldId id="468" r:id="rId9"/>
    <p:sldId id="4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4" userDrawn="1">
          <p15:clr>
            <a:srgbClr val="A4A3A4"/>
          </p15:clr>
        </p15:guide>
        <p15:guide id="2" pos="4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6699"/>
    <a:srgbClr val="99CC00"/>
    <a:srgbClr val="669900"/>
    <a:srgbClr val="006600"/>
    <a:srgbClr val="0000FF"/>
    <a:srgbClr val="CA152D"/>
    <a:srgbClr val="CCFFFF"/>
    <a:srgbClr val="CC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9" autoAdjust="0"/>
    <p:restoredTop sz="96370" autoAdjust="0"/>
  </p:normalViewPr>
  <p:slideViewPr>
    <p:cSldViewPr snapToObjects="1" showGuides="1">
      <p:cViewPr varScale="1">
        <p:scale>
          <a:sx n="60" d="100"/>
          <a:sy n="60" d="100"/>
        </p:scale>
        <p:origin x="60" y="261"/>
      </p:cViewPr>
      <p:guideLst>
        <p:guide orient="horz" pos="624"/>
        <p:guide pos="4864"/>
      </p:guideLst>
    </p:cSldViewPr>
  </p:slideViewPr>
  <p:outlineViewPr>
    <p:cViewPr>
      <p:scale>
        <a:sx n="33" d="100"/>
        <a:sy n="33" d="100"/>
      </p:scale>
      <p:origin x="0" y="3408"/>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9"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9E827C-C133-47A4-8F05-08D09316438B}" type="datetimeFigureOut">
              <a:rPr lang="en-US" smtClean="0"/>
              <a:t>3/17/2018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3794BE-825E-406F-87EC-28573C27C43F}" type="slidenum">
              <a:rPr lang="en-US" smtClean="0"/>
              <a:t>‹#›</a:t>
            </a:fld>
            <a:endParaRPr lang="en-US"/>
          </a:p>
        </p:txBody>
      </p:sp>
    </p:spTree>
    <p:extLst>
      <p:ext uri="{BB962C8B-B14F-4D97-AF65-F5344CB8AC3E}">
        <p14:creationId xmlns:p14="http://schemas.microsoft.com/office/powerpoint/2010/main" val="3375767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04E1F5D1-9423-4801-958B-1768812F7D71}" type="slidenum">
              <a:rPr lang="en-US" altLang="zh-TW" smtClean="0">
                <a:ea typeface="新細明體" charset="-120"/>
              </a:rPr>
              <a:pPr/>
              <a:t>9</a:t>
            </a:fld>
            <a:endParaRPr lang="en-US" altLang="zh-TW" smtClean="0">
              <a:ea typeface="新細明體" charset="-12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883180" y="4640282"/>
            <a:ext cx="4873891" cy="4393880"/>
          </a:xfrm>
          <a:noFill/>
          <a:ln/>
        </p:spPr>
        <p:txBody>
          <a:bodyPr/>
          <a:lstStyle/>
          <a:p>
            <a:pPr eaLnBrk="1" hangingPunct="1"/>
            <a:endParaRPr lang="zh-TW" altLang="zh-TW" smtClean="0">
              <a:ea typeface="新細明體" charset="-120"/>
            </a:endParaRPr>
          </a:p>
        </p:txBody>
      </p:sp>
    </p:spTree>
    <p:extLst>
      <p:ext uri="{BB962C8B-B14F-4D97-AF65-F5344CB8AC3E}">
        <p14:creationId xmlns:p14="http://schemas.microsoft.com/office/powerpoint/2010/main" val="39389881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Universal">
    <p:spTree>
      <p:nvGrpSpPr>
        <p:cNvPr id="1" name=""/>
        <p:cNvGrpSpPr/>
        <p:nvPr/>
      </p:nvGrpSpPr>
      <p:grpSpPr>
        <a:xfrm>
          <a:off x="0" y="0"/>
          <a:ext cx="0" cy="0"/>
          <a:chOff x="0" y="0"/>
          <a:chExt cx="0" cy="0"/>
        </a:xfrm>
      </p:grpSpPr>
      <p:sp>
        <p:nvSpPr>
          <p:cNvPr id="17" name="Snip Single Corner Rectangle 16"/>
          <p:cNvSpPr/>
          <p:nvPr userDrawn="1"/>
        </p:nvSpPr>
        <p:spPr>
          <a:xfrm rot="10800000">
            <a:off x="0" y="2809874"/>
            <a:ext cx="12192000" cy="3105151"/>
          </a:xfrm>
          <a:prstGeom prst="snip1Rect">
            <a:avLst>
              <a:gd name="adj" fmla="val 12400"/>
            </a:avLst>
          </a:prstGeom>
          <a:gradFill>
            <a:gsLst>
              <a:gs pos="0">
                <a:srgbClr val="00629B"/>
              </a:gs>
              <a:gs pos="100000">
                <a:srgbClr val="00629B"/>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Snip Single Corner Rectangle 15"/>
          <p:cNvSpPr/>
          <p:nvPr/>
        </p:nvSpPr>
        <p:spPr>
          <a:xfrm rot="10800000">
            <a:off x="0" y="2809874"/>
            <a:ext cx="12192000" cy="3105151"/>
          </a:xfrm>
          <a:prstGeom prst="snip1Rect">
            <a:avLst>
              <a:gd name="adj" fmla="val 12400"/>
            </a:avLst>
          </a:prstGeom>
          <a:gradFill>
            <a:gsLst>
              <a:gs pos="0">
                <a:srgbClr val="00629B"/>
              </a:gs>
              <a:gs pos="100000">
                <a:srgbClr val="00629B"/>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Rectangle 4"/>
          <p:cNvSpPr/>
          <p:nvPr/>
        </p:nvSpPr>
        <p:spPr>
          <a:xfrm>
            <a:off x="2118" y="1"/>
            <a:ext cx="12230100" cy="26636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pic>
        <p:nvPicPr>
          <p:cNvPr id="7" name="Picture Placeholder 5" descr="shutterstock_76938916.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9144000" y="1"/>
            <a:ext cx="3048000"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Placeholder 10" descr="shutterstock_10708528.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 y="1"/>
            <a:ext cx="3028951"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Placeholder 12" descr="shutterstock_12020635.jpg"/>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3048001" y="1"/>
            <a:ext cx="3028951"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Placeholder 8" descr="shutterstock_58382266.jpg"/>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96001" y="1"/>
            <a:ext cx="3028951"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2"/>
          <p:cNvSpPr>
            <a:spLocks noGrp="1" noChangeArrowheads="1"/>
          </p:cNvSpPr>
          <p:nvPr>
            <p:ph type="ctrTitle"/>
          </p:nvPr>
        </p:nvSpPr>
        <p:spPr>
          <a:xfrm>
            <a:off x="601216" y="3157837"/>
            <a:ext cx="10545755" cy="765053"/>
          </a:xfrm>
          <a:prstGeom prst="rect">
            <a:avLst/>
          </a:prstGeom>
        </p:spPr>
        <p:txBody>
          <a:bodyPr/>
          <a:lstStyle>
            <a:lvl1pPr algn="l">
              <a:lnSpc>
                <a:spcPct val="90000"/>
              </a:lnSpc>
              <a:defRPr sz="2800" b="1">
                <a:solidFill>
                  <a:schemeClr val="bg1"/>
                </a:solidFill>
                <a:latin typeface="+mn-lt"/>
              </a:defRPr>
            </a:lvl1pPr>
          </a:lstStyle>
          <a:p>
            <a:r>
              <a:rPr lang="en-US"/>
              <a:t>Click to edit Master title style</a:t>
            </a:r>
            <a:endParaRPr lang="en-US" dirty="0"/>
          </a:p>
        </p:txBody>
      </p:sp>
      <p:sp>
        <p:nvSpPr>
          <p:cNvPr id="14" name="Rectangle 3"/>
          <p:cNvSpPr>
            <a:spLocks noGrp="1" noChangeArrowheads="1"/>
          </p:cNvSpPr>
          <p:nvPr>
            <p:ph type="subTitle" idx="1"/>
          </p:nvPr>
        </p:nvSpPr>
        <p:spPr>
          <a:xfrm>
            <a:off x="601217" y="4165407"/>
            <a:ext cx="10545755" cy="429768"/>
          </a:xfrm>
          <a:prstGeom prst="rect">
            <a:avLst/>
          </a:prstGeom>
        </p:spPr>
        <p:txBody>
          <a:bodyPr/>
          <a:lstStyle>
            <a:lvl1pPr marL="0" indent="0">
              <a:lnSpc>
                <a:spcPct val="90000"/>
              </a:lnSpc>
              <a:buFont typeface="Wingdings" pitchFamily="28" charset="2"/>
              <a:buNone/>
              <a:defRPr sz="2000" b="0" baseline="0">
                <a:solidFill>
                  <a:srgbClr val="FFFFFF"/>
                </a:solidFill>
                <a:latin typeface="Verdana"/>
                <a:cs typeface="Verdana"/>
              </a:defRPr>
            </a:lvl1pPr>
          </a:lstStyle>
          <a:p>
            <a:r>
              <a:rPr lang="en-US"/>
              <a:t>Click to edit Master subtitle style</a:t>
            </a:r>
            <a:endParaRPr lang="en-US" dirty="0"/>
          </a:p>
        </p:txBody>
      </p:sp>
      <p:sp>
        <p:nvSpPr>
          <p:cNvPr id="12" name="Text Placeholder 15"/>
          <p:cNvSpPr>
            <a:spLocks noGrp="1"/>
          </p:cNvSpPr>
          <p:nvPr>
            <p:ph type="body" sz="quarter" idx="13"/>
          </p:nvPr>
        </p:nvSpPr>
        <p:spPr>
          <a:xfrm>
            <a:off x="589608" y="4887457"/>
            <a:ext cx="10557363" cy="378005"/>
          </a:xfrm>
          <a:prstGeom prst="rect">
            <a:avLst/>
          </a:prstGeom>
        </p:spPr>
        <p:txBody>
          <a:bodyPr/>
          <a:lstStyle>
            <a:lvl1pPr marL="0" indent="0">
              <a:buFontTx/>
              <a:buNone/>
              <a:defRPr sz="1600">
                <a:solidFill>
                  <a:schemeClr val="bg1"/>
                </a:solidFill>
                <a:latin typeface="Verdana"/>
              </a:defRPr>
            </a:lvl1pPr>
          </a:lstStyle>
          <a:p>
            <a:pPr lvl="0"/>
            <a:r>
              <a:rPr lang="en-US"/>
              <a:t>Click to edit Master text styles</a:t>
            </a:r>
          </a:p>
        </p:txBody>
      </p:sp>
    </p:spTree>
    <p:extLst>
      <p:ext uri="{BB962C8B-B14F-4D97-AF65-F5344CB8AC3E}">
        <p14:creationId xmlns:p14="http://schemas.microsoft.com/office/powerpoint/2010/main" val="3971464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447800"/>
            <a:ext cx="1110191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a:xfrm>
            <a:off x="304800" y="6484937"/>
            <a:ext cx="762000" cy="236538"/>
          </a:xfrm>
          <a:prstGeom prst="rect">
            <a:avLst/>
          </a:prstGeom>
        </p:spPr>
        <p:txBody>
          <a:bodyPr/>
          <a:lstStyle>
            <a:lvl1pPr>
              <a:defRPr/>
            </a:lvl1pPr>
          </a:lstStyle>
          <a:p>
            <a:pPr>
              <a:defRPr/>
            </a:pPr>
            <a:r>
              <a:rPr lang="en-US" dirty="0"/>
              <a:t>Page </a:t>
            </a:r>
            <a:fld id="{742CE1F0-28BF-A844-9B91-A150FCA372DE}" type="slidenum">
              <a:rPr lang="en-US" smtClean="0"/>
              <a:pPr>
                <a:defRPr/>
              </a:pPr>
              <a:t>‹#›</a:t>
            </a:fld>
            <a:endParaRPr lang="en-US" dirty="0"/>
          </a:p>
        </p:txBody>
      </p:sp>
    </p:spTree>
    <p:extLst>
      <p:ext uri="{BB962C8B-B14F-4D97-AF65-F5344CB8AC3E}">
        <p14:creationId xmlns:p14="http://schemas.microsoft.com/office/powerpoint/2010/main" val="2825065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投影片編號版面配置區 1"/>
          <p:cNvSpPr>
            <a:spLocks noGrp="1"/>
          </p:cNvSpPr>
          <p:nvPr>
            <p:ph type="sldNum" sz="quarter" idx="10"/>
          </p:nvPr>
        </p:nvSpPr>
        <p:spPr/>
        <p:txBody>
          <a:bodyPr/>
          <a:lstStyle>
            <a:lvl1pPr>
              <a:defRPr/>
            </a:lvl1pPr>
          </a:lstStyle>
          <a:p>
            <a:fld id="{5BDB370B-7D0C-48D4-9661-29F8384EE785}" type="slidenum">
              <a:rPr lang="zh-TW" altLang="en-US"/>
              <a:pPr/>
              <a:t>‹#›</a:t>
            </a:fld>
            <a:endParaRPr lang="en-US" altLang="zh-TW"/>
          </a:p>
        </p:txBody>
      </p:sp>
    </p:spTree>
    <p:extLst>
      <p:ext uri="{BB962C8B-B14F-4D97-AF65-F5344CB8AC3E}">
        <p14:creationId xmlns:p14="http://schemas.microsoft.com/office/powerpoint/2010/main" val="3168586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101601" y="76200"/>
            <a:ext cx="10993967"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 Title</a:t>
            </a:r>
          </a:p>
        </p:txBody>
      </p:sp>
      <p:sp>
        <p:nvSpPr>
          <p:cNvPr id="1027" name="Rectangle 5"/>
          <p:cNvSpPr>
            <a:spLocks noGrp="1" noChangeArrowheads="1"/>
          </p:cNvSpPr>
          <p:nvPr>
            <p:ph type="body" idx="1"/>
          </p:nvPr>
        </p:nvSpPr>
        <p:spPr bwMode="auto">
          <a:xfrm>
            <a:off x="203200" y="990601"/>
            <a:ext cx="11887200" cy="55625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76237" name="Line 13"/>
          <p:cNvSpPr>
            <a:spLocks noChangeShapeType="1"/>
          </p:cNvSpPr>
          <p:nvPr/>
        </p:nvSpPr>
        <p:spPr bwMode="black">
          <a:xfrm>
            <a:off x="1320800" y="6480175"/>
            <a:ext cx="0" cy="192088"/>
          </a:xfrm>
          <a:prstGeom prst="line">
            <a:avLst/>
          </a:prstGeom>
          <a:noFill/>
          <a:ln w="9525">
            <a:solidFill>
              <a:srgbClr val="FFFFFF"/>
            </a:solidFill>
            <a:round/>
            <a:headEnd/>
            <a:tailEnd/>
          </a:ln>
          <a:effectLst/>
        </p:spPr>
        <p:txBody>
          <a:bodyPr wrap="none" anchor="ctr"/>
          <a:lstStyle/>
          <a:p>
            <a:pPr defTabSz="914400" fontAlgn="base">
              <a:spcBef>
                <a:spcPct val="0"/>
              </a:spcBef>
              <a:spcAft>
                <a:spcPct val="0"/>
              </a:spcAft>
              <a:defRPr/>
            </a:pPr>
            <a:endParaRPr lang="en-US" sz="1800" b="1">
              <a:solidFill>
                <a:srgbClr val="265B9B"/>
              </a:solidFill>
            </a:endParaRPr>
          </a:p>
        </p:txBody>
      </p:sp>
      <p:sp>
        <p:nvSpPr>
          <p:cNvPr id="1076238" name="Rectangle 14"/>
          <p:cNvSpPr>
            <a:spLocks noChangeArrowheads="1"/>
          </p:cNvSpPr>
          <p:nvPr userDrawn="1"/>
        </p:nvSpPr>
        <p:spPr bwMode="blackWhite">
          <a:xfrm>
            <a:off x="0" y="709612"/>
            <a:ext cx="12192000" cy="52388"/>
          </a:xfrm>
          <a:prstGeom prst="rect">
            <a:avLst/>
          </a:prstGeom>
          <a:solidFill>
            <a:srgbClr val="265B9B"/>
          </a:solidFill>
          <a:ln w="9525">
            <a:solidFill>
              <a:srgbClr val="265B9B"/>
            </a:solidFill>
            <a:miter lim="800000"/>
            <a:headEnd/>
            <a:tailEnd/>
          </a:ln>
          <a:effectLst/>
        </p:spPr>
        <p:txBody>
          <a:bodyPr wrap="none" anchor="ctr"/>
          <a:lstStyle/>
          <a:p>
            <a:pPr defTabSz="914400" fontAlgn="base">
              <a:spcBef>
                <a:spcPct val="0"/>
              </a:spcBef>
              <a:spcAft>
                <a:spcPct val="0"/>
              </a:spcAft>
              <a:defRPr/>
            </a:pPr>
            <a:endParaRPr lang="es-ES" sz="1800" b="1">
              <a:solidFill>
                <a:srgbClr val="000000"/>
              </a:solidFill>
            </a:endParaRPr>
          </a:p>
        </p:txBody>
      </p:sp>
      <p:pic>
        <p:nvPicPr>
          <p:cNvPr id="1031" name="Picture 8" descr="CEDAlogoColor.jpg"/>
          <p:cNvPicPr>
            <a:picLocks noChangeAspect="1"/>
          </p:cNvPicPr>
          <p:nvPr userDrawn="1"/>
        </p:nvPicPr>
        <p:blipFill>
          <a:blip r:embed="rId5" cstate="screen">
            <a:extLst>
              <a:ext uri="{28A0092B-C50C-407E-A947-70E740481C1C}">
                <a14:useLocalDpi xmlns:a14="http://schemas.microsoft.com/office/drawing/2010/main"/>
              </a:ext>
            </a:extLst>
          </a:blip>
          <a:srcRect/>
          <a:stretch>
            <a:fillRect/>
          </a:stretch>
        </p:blipFill>
        <p:spPr bwMode="auto">
          <a:xfrm>
            <a:off x="10257368" y="171450"/>
            <a:ext cx="1676400" cy="438912"/>
          </a:xfrm>
          <a:prstGeom prst="rect">
            <a:avLst/>
          </a:prstGeom>
          <a:noFill/>
          <a:ln w="9525">
            <a:noFill/>
            <a:miter lim="800000"/>
            <a:headEnd/>
            <a:tailEnd/>
          </a:ln>
        </p:spPr>
      </p:pic>
      <p:sp>
        <p:nvSpPr>
          <p:cNvPr id="11" name="Slide Number Placeholder 1">
            <a:extLst>
              <a:ext uri="{FF2B5EF4-FFF2-40B4-BE49-F238E27FC236}">
                <a16:creationId xmlns:a16="http://schemas.microsoft.com/office/drawing/2014/main" id="{67A5FB2D-81FB-4269-8529-ED9973307DA1}"/>
              </a:ext>
            </a:extLst>
          </p:cNvPr>
          <p:cNvSpPr>
            <a:spLocks noGrp="1"/>
          </p:cNvSpPr>
          <p:nvPr>
            <p:ph type="sldNum" sz="quarter" idx="4"/>
          </p:nvPr>
        </p:nvSpPr>
        <p:spPr>
          <a:xfrm>
            <a:off x="304800" y="6553199"/>
            <a:ext cx="1066800" cy="168275"/>
          </a:xfrm>
          <a:prstGeom prst="rect">
            <a:avLst/>
          </a:prstGeom>
        </p:spPr>
        <p:txBody>
          <a:bodyPr/>
          <a:lstStyle>
            <a:lvl1pPr>
              <a:defRPr sz="1200"/>
            </a:lvl1pPr>
          </a:lstStyle>
          <a:p>
            <a:pPr>
              <a:defRPr/>
            </a:pPr>
            <a:r>
              <a:rPr lang="en-US"/>
              <a:t>Page </a:t>
            </a:r>
            <a:fld id="{742CE1F0-28BF-A844-9B91-A150FCA372DE}" type="slidenum">
              <a:rPr lang="en-US" smtClean="0"/>
              <a:pPr>
                <a:defRPr/>
              </a:pPr>
              <a:t>‹#›</a:t>
            </a:fld>
            <a:endParaRPr lang="en-US" dirty="0"/>
          </a:p>
        </p:txBody>
      </p:sp>
    </p:spTree>
    <p:extLst>
      <p:ext uri="{BB962C8B-B14F-4D97-AF65-F5344CB8AC3E}">
        <p14:creationId xmlns:p14="http://schemas.microsoft.com/office/powerpoint/2010/main" val="2682907229"/>
      </p:ext>
    </p:extLst>
  </p:cSld>
  <p:clrMap bg1="lt1" tx1="dk1" bg2="lt2" tx2="dk2" accent1="accent1" accent2="accent2" accent3="accent3" accent4="accent4" accent5="accent5" accent6="accent6" hlink="hlink" folHlink="folHlink"/>
  <p:sldLayoutIdLst>
    <p:sldLayoutId id="2147483854" r:id="rId1"/>
    <p:sldLayoutId id="2147483858" r:id="rId2"/>
    <p:sldLayoutId id="2147483859" r:id="rId3"/>
  </p:sldLayoutIdLst>
  <p:hf hdr="0" ftr="0"/>
  <p:txStyles>
    <p:titleStyle>
      <a:lvl1pPr algn="l" rtl="0" eaLnBrk="0" fontAlgn="base" hangingPunct="0">
        <a:lnSpc>
          <a:spcPct val="90000"/>
        </a:lnSpc>
        <a:spcBef>
          <a:spcPct val="0"/>
        </a:spcBef>
        <a:spcAft>
          <a:spcPct val="0"/>
        </a:spcAft>
        <a:defRPr sz="3600" b="0">
          <a:solidFill>
            <a:srgbClr val="265B9B"/>
          </a:solidFill>
          <a:latin typeface="Calibri"/>
          <a:ea typeface="+mj-ea"/>
          <a:cs typeface="Calibri"/>
        </a:defRPr>
      </a:lvl1pPr>
      <a:lvl2pPr algn="l" rtl="0" eaLnBrk="0" fontAlgn="base" hangingPunct="0">
        <a:lnSpc>
          <a:spcPct val="90000"/>
        </a:lnSpc>
        <a:spcBef>
          <a:spcPct val="0"/>
        </a:spcBef>
        <a:spcAft>
          <a:spcPct val="0"/>
        </a:spcAft>
        <a:defRPr sz="3200" b="1">
          <a:solidFill>
            <a:schemeClr val="tx2"/>
          </a:solidFill>
          <a:latin typeface="Arial" pitchFamily="-108" charset="0"/>
          <a:ea typeface="Arial" pitchFamily="-108" charset="0"/>
          <a:cs typeface="Arial" pitchFamily="-108" charset="0"/>
        </a:defRPr>
      </a:lvl2pPr>
      <a:lvl3pPr algn="l" rtl="0" eaLnBrk="0" fontAlgn="base" hangingPunct="0">
        <a:lnSpc>
          <a:spcPct val="90000"/>
        </a:lnSpc>
        <a:spcBef>
          <a:spcPct val="0"/>
        </a:spcBef>
        <a:spcAft>
          <a:spcPct val="0"/>
        </a:spcAft>
        <a:defRPr sz="3200" b="1">
          <a:solidFill>
            <a:schemeClr val="tx2"/>
          </a:solidFill>
          <a:latin typeface="Arial" pitchFamily="-108" charset="0"/>
          <a:ea typeface="Arial" pitchFamily="-108" charset="0"/>
          <a:cs typeface="Arial" pitchFamily="-108" charset="0"/>
        </a:defRPr>
      </a:lvl3pPr>
      <a:lvl4pPr algn="l" rtl="0" eaLnBrk="0" fontAlgn="base" hangingPunct="0">
        <a:lnSpc>
          <a:spcPct val="90000"/>
        </a:lnSpc>
        <a:spcBef>
          <a:spcPct val="0"/>
        </a:spcBef>
        <a:spcAft>
          <a:spcPct val="0"/>
        </a:spcAft>
        <a:defRPr sz="3200" b="1">
          <a:solidFill>
            <a:schemeClr val="tx2"/>
          </a:solidFill>
          <a:latin typeface="Arial" pitchFamily="-108" charset="0"/>
          <a:ea typeface="Arial" pitchFamily="-108" charset="0"/>
          <a:cs typeface="Arial" pitchFamily="-108" charset="0"/>
        </a:defRPr>
      </a:lvl4pPr>
      <a:lvl5pPr algn="l" rtl="0" eaLnBrk="0" fontAlgn="base" hangingPunct="0">
        <a:lnSpc>
          <a:spcPct val="90000"/>
        </a:lnSpc>
        <a:spcBef>
          <a:spcPct val="0"/>
        </a:spcBef>
        <a:spcAft>
          <a:spcPct val="0"/>
        </a:spcAft>
        <a:defRPr sz="3200" b="1">
          <a:solidFill>
            <a:schemeClr val="tx2"/>
          </a:solidFill>
          <a:latin typeface="Arial" pitchFamily="-108" charset="0"/>
          <a:ea typeface="Arial" pitchFamily="-108" charset="0"/>
          <a:cs typeface="Arial" pitchFamily="-108" charset="0"/>
        </a:defRPr>
      </a:lvl5pPr>
      <a:lvl6pPr marL="457200" algn="l" rtl="0" fontAlgn="base">
        <a:lnSpc>
          <a:spcPct val="90000"/>
        </a:lnSpc>
        <a:spcBef>
          <a:spcPct val="0"/>
        </a:spcBef>
        <a:spcAft>
          <a:spcPct val="0"/>
        </a:spcAft>
        <a:defRPr sz="2800">
          <a:solidFill>
            <a:schemeClr val="tx2"/>
          </a:solidFill>
          <a:latin typeface="Arial" pitchFamily="-108" charset="0"/>
          <a:ea typeface="Arial" pitchFamily="-108" charset="0"/>
          <a:cs typeface="Arial" pitchFamily="-108" charset="0"/>
        </a:defRPr>
      </a:lvl6pPr>
      <a:lvl7pPr marL="914400" algn="l" rtl="0" fontAlgn="base">
        <a:lnSpc>
          <a:spcPct val="90000"/>
        </a:lnSpc>
        <a:spcBef>
          <a:spcPct val="0"/>
        </a:spcBef>
        <a:spcAft>
          <a:spcPct val="0"/>
        </a:spcAft>
        <a:defRPr sz="2800">
          <a:solidFill>
            <a:schemeClr val="tx2"/>
          </a:solidFill>
          <a:latin typeface="Arial" pitchFamily="-108" charset="0"/>
          <a:ea typeface="Arial" pitchFamily="-108" charset="0"/>
          <a:cs typeface="Arial" pitchFamily="-108" charset="0"/>
        </a:defRPr>
      </a:lvl7pPr>
      <a:lvl8pPr marL="1371600" algn="l" rtl="0" fontAlgn="base">
        <a:lnSpc>
          <a:spcPct val="90000"/>
        </a:lnSpc>
        <a:spcBef>
          <a:spcPct val="0"/>
        </a:spcBef>
        <a:spcAft>
          <a:spcPct val="0"/>
        </a:spcAft>
        <a:defRPr sz="2800">
          <a:solidFill>
            <a:schemeClr val="tx2"/>
          </a:solidFill>
          <a:latin typeface="Arial" pitchFamily="-108" charset="0"/>
          <a:ea typeface="Arial" pitchFamily="-108" charset="0"/>
          <a:cs typeface="Arial" pitchFamily="-108" charset="0"/>
        </a:defRPr>
      </a:lvl8pPr>
      <a:lvl9pPr marL="1828800" algn="l" rtl="0" fontAlgn="base">
        <a:lnSpc>
          <a:spcPct val="90000"/>
        </a:lnSpc>
        <a:spcBef>
          <a:spcPct val="0"/>
        </a:spcBef>
        <a:spcAft>
          <a:spcPct val="0"/>
        </a:spcAft>
        <a:defRPr sz="2800">
          <a:solidFill>
            <a:schemeClr val="tx2"/>
          </a:solidFill>
          <a:latin typeface="Arial" pitchFamily="-108" charset="0"/>
          <a:ea typeface="Arial" pitchFamily="-108" charset="0"/>
          <a:cs typeface="Arial" pitchFamily="-108" charset="0"/>
        </a:defRPr>
      </a:lvl9pPr>
    </p:titleStyle>
    <p:bodyStyle>
      <a:lvl1pPr marL="228600" indent="-228600" algn="l" rtl="0" eaLnBrk="0" fontAlgn="base" hangingPunct="0">
        <a:spcBef>
          <a:spcPct val="35000"/>
        </a:spcBef>
        <a:spcAft>
          <a:spcPct val="15000"/>
        </a:spcAft>
        <a:buClr>
          <a:schemeClr val="accent2"/>
        </a:buClr>
        <a:buFont typeface="Wingdings" pitchFamily="2" charset="2"/>
        <a:buChar char="§"/>
        <a:defRPr sz="2800" b="0">
          <a:solidFill>
            <a:schemeClr val="tx1"/>
          </a:solidFill>
          <a:latin typeface="Calibri"/>
          <a:ea typeface="+mn-ea"/>
          <a:cs typeface="Calibri"/>
        </a:defRPr>
      </a:lvl1pPr>
      <a:lvl2pPr marL="457200" indent="-227013" algn="l" rtl="0" eaLnBrk="0" fontAlgn="base" hangingPunct="0">
        <a:spcBef>
          <a:spcPct val="25000"/>
        </a:spcBef>
        <a:spcAft>
          <a:spcPct val="15000"/>
        </a:spcAft>
        <a:buClr>
          <a:schemeClr val="accent2"/>
        </a:buClr>
        <a:buFont typeface="Arial" charset="0"/>
        <a:buChar char="–"/>
        <a:defRPr sz="2400" b="0">
          <a:solidFill>
            <a:schemeClr val="tx1"/>
          </a:solidFill>
          <a:latin typeface="Calibri"/>
          <a:ea typeface="+mn-ea"/>
          <a:cs typeface="Calibri"/>
        </a:defRPr>
      </a:lvl2pPr>
      <a:lvl3pPr marL="682625" indent="-223838" algn="l" rtl="0" eaLnBrk="0" fontAlgn="base" hangingPunct="0">
        <a:spcBef>
          <a:spcPct val="20000"/>
        </a:spcBef>
        <a:spcAft>
          <a:spcPct val="0"/>
        </a:spcAft>
        <a:buClr>
          <a:schemeClr val="accent2"/>
        </a:buClr>
        <a:buChar char="•"/>
        <a:defRPr sz="2400" b="0">
          <a:solidFill>
            <a:schemeClr val="tx1"/>
          </a:solidFill>
          <a:latin typeface="Calibri"/>
          <a:ea typeface="+mn-ea"/>
          <a:cs typeface="Calibri"/>
        </a:defRPr>
      </a:lvl3pPr>
      <a:lvl4pPr marL="912813" indent="-228600" algn="l" rtl="0" eaLnBrk="0" fontAlgn="base" hangingPunct="0">
        <a:spcBef>
          <a:spcPct val="20000"/>
        </a:spcBef>
        <a:spcAft>
          <a:spcPct val="0"/>
        </a:spcAft>
        <a:buClr>
          <a:schemeClr val="accent2"/>
        </a:buClr>
        <a:buFont typeface="Arial" charset="0"/>
        <a:buChar char="–"/>
        <a:defRPr sz="2400" b="0">
          <a:solidFill>
            <a:schemeClr val="tx1"/>
          </a:solidFill>
          <a:latin typeface="Calibri"/>
          <a:ea typeface="+mn-ea"/>
          <a:cs typeface="Calibri"/>
        </a:defRPr>
      </a:lvl4pPr>
      <a:lvl5pPr marL="1143000" indent="-228600" algn="l" rtl="0" eaLnBrk="0" fontAlgn="base" hangingPunct="0">
        <a:spcBef>
          <a:spcPct val="20000"/>
        </a:spcBef>
        <a:spcAft>
          <a:spcPct val="0"/>
        </a:spcAft>
        <a:buClr>
          <a:schemeClr val="accent2"/>
        </a:buClr>
        <a:buFont typeface="Arial" charset="0"/>
        <a:buChar char="&gt;"/>
        <a:defRPr sz="2400" b="0">
          <a:solidFill>
            <a:schemeClr val="tx1"/>
          </a:solidFill>
          <a:latin typeface="Calibri"/>
          <a:ea typeface="+mn-ea"/>
          <a:cs typeface="Calibri"/>
        </a:defRPr>
      </a:lvl5pPr>
      <a:lvl6pPr marL="16002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6pPr>
      <a:lvl7pPr marL="20574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7pPr>
      <a:lvl8pPr marL="25146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8pPr>
      <a:lvl9pPr marL="29718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7809" y="4038600"/>
            <a:ext cx="10676383" cy="1016193"/>
          </a:xfrm>
        </p:spPr>
        <p:txBody>
          <a:bodyPr/>
          <a:lstStyle/>
          <a:p>
            <a:pPr algn="ctr"/>
            <a:r>
              <a:rPr lang="en-US" sz="2800" dirty="0" smtClean="0"/>
              <a:t>Yao-Wen Chang</a:t>
            </a:r>
          </a:p>
          <a:p>
            <a:pPr algn="ctr"/>
            <a:r>
              <a:rPr lang="en-US" sz="2800" dirty="0" smtClean="0"/>
              <a:t>President-elect</a:t>
            </a:r>
          </a:p>
          <a:p>
            <a:pPr algn="ctr"/>
            <a:r>
              <a:rPr lang="en-US" dirty="0" smtClean="0"/>
              <a:t>Revised from David’s earlier slides. Thank David!!</a:t>
            </a:r>
            <a:endParaRPr lang="en-US" dirty="0"/>
          </a:p>
        </p:txBody>
      </p:sp>
      <p:sp>
        <p:nvSpPr>
          <p:cNvPr id="6" name="Slide Number Placeholder 5"/>
          <p:cNvSpPr>
            <a:spLocks noGrp="1"/>
          </p:cNvSpPr>
          <p:nvPr>
            <p:ph type="sldNum" sz="quarter" idx="4294967295"/>
          </p:nvPr>
        </p:nvSpPr>
        <p:spPr>
          <a:xfrm>
            <a:off x="10668000" y="6553201"/>
            <a:ext cx="1422400" cy="244475"/>
          </a:xfrm>
          <a:prstGeom prst="rect">
            <a:avLst/>
          </a:prstGeom>
        </p:spPr>
        <p:txBody>
          <a:bodyPr/>
          <a:lstStyle/>
          <a:p>
            <a:pPr>
              <a:defRPr/>
            </a:pPr>
            <a:fld id="{FE028329-6992-FA46-A379-1289CD59B600}" type="slidenum">
              <a:rPr lang="en-US" smtClean="0"/>
              <a:pPr>
                <a:defRPr/>
              </a:pPr>
              <a:t>1</a:t>
            </a:fld>
            <a:endParaRPr lang="en-US" dirty="0"/>
          </a:p>
        </p:txBody>
      </p:sp>
      <p:sp>
        <p:nvSpPr>
          <p:cNvPr id="7" name="Title 6"/>
          <p:cNvSpPr>
            <a:spLocks noGrp="1"/>
          </p:cNvSpPr>
          <p:nvPr>
            <p:ph type="ctrTitle"/>
          </p:nvPr>
        </p:nvSpPr>
        <p:spPr>
          <a:xfrm>
            <a:off x="1524001" y="2819401"/>
            <a:ext cx="9144000" cy="1103489"/>
          </a:xfrm>
        </p:spPr>
        <p:txBody>
          <a:bodyPr/>
          <a:lstStyle/>
          <a:p>
            <a:pPr algn="ctr"/>
            <a:r>
              <a:rPr lang="en-US" sz="4800" dirty="0" smtClean="0"/>
              <a:t>CEDA Strategy</a:t>
            </a:r>
            <a:endParaRPr lang="en-US" sz="4800" dirty="0"/>
          </a:p>
        </p:txBody>
      </p:sp>
    </p:spTree>
    <p:extLst>
      <p:ext uri="{BB962C8B-B14F-4D97-AF65-F5344CB8AC3E}">
        <p14:creationId xmlns:p14="http://schemas.microsoft.com/office/powerpoint/2010/main" val="3293699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2</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solidFill>
                  <a:srgbClr val="336699"/>
                </a:solidFill>
              </a:rPr>
              <a:t>Strategy Committee </a:t>
            </a:r>
            <a:endParaRPr lang="en-US" b="1" dirty="0">
              <a:solidFill>
                <a:srgbClr val="336699"/>
              </a:solidFill>
            </a:endParaRPr>
          </a:p>
        </p:txBody>
      </p:sp>
      <p:sp>
        <p:nvSpPr>
          <p:cNvPr id="6" name="Text Placeholder 4"/>
          <p:cNvSpPr txBox="1">
            <a:spLocks/>
          </p:cNvSpPr>
          <p:nvPr/>
        </p:nvSpPr>
        <p:spPr>
          <a:xfrm>
            <a:off x="1066800" y="1219200"/>
            <a:ext cx="8596668" cy="3557702"/>
          </a:xfrm>
          <a:prstGeom prst="rect">
            <a:avLst/>
          </a:prstGeom>
        </p:spPr>
        <p:txBody>
          <a:bodyPr>
            <a:noAutofit/>
          </a:bodyPr>
          <a:lstStyle>
            <a:lvl1pPr marL="228600" indent="-228600" algn="l" rtl="0" eaLnBrk="0" fontAlgn="base" hangingPunct="0">
              <a:spcBef>
                <a:spcPct val="35000"/>
              </a:spcBef>
              <a:spcAft>
                <a:spcPct val="15000"/>
              </a:spcAft>
              <a:buClr>
                <a:schemeClr val="accent2"/>
              </a:buClr>
              <a:buFont typeface="Wingdings" pitchFamily="2" charset="2"/>
              <a:buChar char="§"/>
              <a:defRPr sz="2800" b="0">
                <a:solidFill>
                  <a:schemeClr val="tx1"/>
                </a:solidFill>
                <a:latin typeface="Calibri"/>
                <a:ea typeface="+mn-ea"/>
                <a:cs typeface="Calibri"/>
              </a:defRPr>
            </a:lvl1pPr>
            <a:lvl2pPr marL="457200" indent="-227013" algn="l" rtl="0" eaLnBrk="0" fontAlgn="base" hangingPunct="0">
              <a:spcBef>
                <a:spcPct val="25000"/>
              </a:spcBef>
              <a:spcAft>
                <a:spcPct val="15000"/>
              </a:spcAft>
              <a:buClr>
                <a:schemeClr val="accent2"/>
              </a:buClr>
              <a:buFont typeface="Arial" charset="0"/>
              <a:buChar char="–"/>
              <a:defRPr sz="2400" b="0">
                <a:solidFill>
                  <a:schemeClr val="tx1"/>
                </a:solidFill>
                <a:latin typeface="Calibri"/>
                <a:ea typeface="+mn-ea"/>
                <a:cs typeface="Calibri"/>
              </a:defRPr>
            </a:lvl2pPr>
            <a:lvl3pPr marL="682625" indent="-223838" algn="l" rtl="0" eaLnBrk="0" fontAlgn="base" hangingPunct="0">
              <a:spcBef>
                <a:spcPct val="20000"/>
              </a:spcBef>
              <a:spcAft>
                <a:spcPct val="0"/>
              </a:spcAft>
              <a:buClr>
                <a:schemeClr val="accent2"/>
              </a:buClr>
              <a:buChar char="•"/>
              <a:defRPr sz="2400" b="0">
                <a:solidFill>
                  <a:schemeClr val="tx1"/>
                </a:solidFill>
                <a:latin typeface="Calibri"/>
                <a:ea typeface="+mn-ea"/>
                <a:cs typeface="Calibri"/>
              </a:defRPr>
            </a:lvl3pPr>
            <a:lvl4pPr marL="912813" indent="-228600" algn="l" rtl="0" eaLnBrk="0" fontAlgn="base" hangingPunct="0">
              <a:spcBef>
                <a:spcPct val="20000"/>
              </a:spcBef>
              <a:spcAft>
                <a:spcPct val="0"/>
              </a:spcAft>
              <a:buClr>
                <a:schemeClr val="accent2"/>
              </a:buClr>
              <a:buFont typeface="Arial" charset="0"/>
              <a:buChar char="–"/>
              <a:defRPr sz="2400" b="0">
                <a:solidFill>
                  <a:schemeClr val="tx1"/>
                </a:solidFill>
                <a:latin typeface="Calibri"/>
                <a:ea typeface="+mn-ea"/>
                <a:cs typeface="Calibri"/>
              </a:defRPr>
            </a:lvl4pPr>
            <a:lvl5pPr marL="1143000" indent="-228600" algn="l" rtl="0" eaLnBrk="0" fontAlgn="base" hangingPunct="0">
              <a:spcBef>
                <a:spcPct val="20000"/>
              </a:spcBef>
              <a:spcAft>
                <a:spcPct val="0"/>
              </a:spcAft>
              <a:buClr>
                <a:schemeClr val="accent2"/>
              </a:buClr>
              <a:buFont typeface="Arial" charset="0"/>
              <a:buChar char="&gt;"/>
              <a:defRPr sz="2400" b="0">
                <a:solidFill>
                  <a:schemeClr val="tx1"/>
                </a:solidFill>
                <a:latin typeface="Calibri"/>
                <a:ea typeface="+mn-ea"/>
                <a:cs typeface="Calibri"/>
              </a:defRPr>
            </a:lvl5pPr>
            <a:lvl6pPr marL="16002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6pPr>
            <a:lvl7pPr marL="20574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7pPr>
            <a:lvl8pPr marL="25146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8pPr>
            <a:lvl9pPr marL="29718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9pPr>
          </a:lstStyle>
          <a:p>
            <a:pPr defTabSz="914400"/>
            <a:r>
              <a:rPr lang="en-US" b="1" kern="0" dirty="0" smtClean="0"/>
              <a:t>President-elect, Yao-Wen Chang</a:t>
            </a:r>
            <a:endParaRPr lang="en-US" kern="0" dirty="0" smtClean="0"/>
          </a:p>
          <a:p>
            <a:pPr defTabSz="914400"/>
            <a:r>
              <a:rPr lang="en-US" b="1" kern="0" dirty="0" smtClean="0"/>
              <a:t>Committee:</a:t>
            </a:r>
            <a:endParaRPr lang="en-US" altLang="zh-TW" b="1" kern="0" dirty="0" smtClean="0"/>
          </a:p>
          <a:p>
            <a:pPr lvl="1" defTabSz="914400"/>
            <a:r>
              <a:rPr lang="en-US" altLang="zh-TW" sz="2800" b="1" kern="0" dirty="0">
                <a:solidFill>
                  <a:srgbClr val="000099"/>
                </a:solidFill>
              </a:rPr>
              <a:t>Sani R. Nassif</a:t>
            </a:r>
          </a:p>
          <a:p>
            <a:pPr lvl="1" defTabSz="914400"/>
            <a:r>
              <a:rPr lang="en-US" altLang="zh-TW" sz="2800" b="1" kern="0" dirty="0" smtClean="0">
                <a:solidFill>
                  <a:srgbClr val="000099"/>
                </a:solidFill>
              </a:rPr>
              <a:t>Shishpal </a:t>
            </a:r>
            <a:r>
              <a:rPr lang="en-US" altLang="zh-TW" sz="2800" b="1" kern="0" dirty="0">
                <a:solidFill>
                  <a:srgbClr val="000099"/>
                </a:solidFill>
              </a:rPr>
              <a:t>S. </a:t>
            </a:r>
            <a:r>
              <a:rPr lang="en-US" altLang="zh-TW" sz="2800" b="1" kern="0" dirty="0" smtClean="0">
                <a:solidFill>
                  <a:srgbClr val="000099"/>
                </a:solidFill>
              </a:rPr>
              <a:t>Rawat</a:t>
            </a:r>
          </a:p>
          <a:p>
            <a:pPr lvl="1" defTabSz="914400"/>
            <a:r>
              <a:rPr lang="en-US" altLang="zh-TW" sz="2800" b="1" kern="0" dirty="0" smtClean="0">
                <a:solidFill>
                  <a:srgbClr val="000099"/>
                </a:solidFill>
              </a:rPr>
              <a:t>Sachin </a:t>
            </a:r>
            <a:r>
              <a:rPr lang="en-US" altLang="zh-TW" sz="2800" b="1" kern="0" dirty="0">
                <a:solidFill>
                  <a:srgbClr val="000099"/>
                </a:solidFill>
              </a:rPr>
              <a:t>Sapatnekar </a:t>
            </a:r>
            <a:endParaRPr lang="en-US" altLang="zh-TW" sz="2800" b="1" kern="0" dirty="0" smtClean="0">
              <a:solidFill>
                <a:srgbClr val="000099"/>
              </a:solidFill>
            </a:endParaRPr>
          </a:p>
          <a:p>
            <a:pPr lvl="1" defTabSz="914400"/>
            <a:r>
              <a:rPr lang="en-US" altLang="zh-TW" sz="2800" b="1" kern="0" dirty="0" smtClean="0">
                <a:solidFill>
                  <a:srgbClr val="000099"/>
                </a:solidFill>
              </a:rPr>
              <a:t>Donatella Sciuto</a:t>
            </a:r>
            <a:endParaRPr lang="en-US" sz="2800" kern="0" dirty="0" smtClean="0"/>
          </a:p>
          <a:p>
            <a:pPr defTabSz="914400"/>
            <a:endParaRPr lang="en-US" sz="2000" kern="0" dirty="0"/>
          </a:p>
        </p:txBody>
      </p:sp>
    </p:spTree>
    <p:extLst>
      <p:ext uri="{BB962C8B-B14F-4D97-AF65-F5344CB8AC3E}">
        <p14:creationId xmlns:p14="http://schemas.microsoft.com/office/powerpoint/2010/main" val="264895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487680" y="1066800"/>
            <a:ext cx="11101917" cy="4953000"/>
          </a:xfrm>
        </p:spPr>
        <p:txBody>
          <a:bodyPr/>
          <a:lstStyle/>
          <a:p>
            <a:r>
              <a:rPr lang="en-US" b="1" dirty="0"/>
              <a:t>Vision: </a:t>
            </a:r>
            <a:r>
              <a:rPr lang="en-US" dirty="0"/>
              <a:t>To be the leading provider of technical information and community services in </a:t>
            </a:r>
            <a:r>
              <a:rPr lang="en-US" i="1" dirty="0">
                <a:solidFill>
                  <a:srgbClr val="000099"/>
                </a:solidFill>
              </a:rPr>
              <a:t>Design and Automation of Electronic and Embedded Systems</a:t>
            </a:r>
          </a:p>
          <a:p>
            <a:r>
              <a:rPr lang="en-US" b="1" dirty="0"/>
              <a:t>Mission: </a:t>
            </a:r>
            <a:r>
              <a:rPr lang="en-US" dirty="0"/>
              <a:t>The purposes of the Council shall be scientific, literary, and educational in character. The Council shall strive to advance the theory, practice, and application of methodologies, tools and technology for the design and development of Electronic and Embedded Systems. The Council shall promote cooperation and exchange of technical information among its </a:t>
            </a:r>
            <a:r>
              <a:rPr lang="en-US" i="1" dirty="0">
                <a:solidFill>
                  <a:srgbClr val="000099"/>
                </a:solidFill>
              </a:rPr>
              <a:t>members</a:t>
            </a:r>
            <a:r>
              <a:rPr lang="en-US" dirty="0">
                <a:solidFill>
                  <a:srgbClr val="000099"/>
                </a:solidFill>
              </a:rPr>
              <a:t> </a:t>
            </a:r>
            <a:r>
              <a:rPr lang="en-US" dirty="0"/>
              <a:t>in workshops, conferences, contests and publications.</a:t>
            </a: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3</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solidFill>
                  <a:srgbClr val="336699"/>
                </a:solidFill>
              </a:rPr>
              <a:t>CEDA Vision and Mission</a:t>
            </a:r>
            <a:endParaRPr lang="en-US" b="1" dirty="0">
              <a:solidFill>
                <a:srgbClr val="336699"/>
              </a:solidFill>
            </a:endParaRPr>
          </a:p>
        </p:txBody>
      </p:sp>
    </p:spTree>
    <p:extLst>
      <p:ext uri="{BB962C8B-B14F-4D97-AF65-F5344CB8AC3E}">
        <p14:creationId xmlns:p14="http://schemas.microsoft.com/office/powerpoint/2010/main" val="4175861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533400" y="914400"/>
            <a:ext cx="11101917" cy="4953000"/>
          </a:xfrm>
        </p:spPr>
        <p:txBody>
          <a:bodyPr/>
          <a:lstStyle/>
          <a:p>
            <a:r>
              <a:rPr lang="en-US" sz="2400" dirty="0"/>
              <a:t>Provide more opportunities, products, and services aimed, </a:t>
            </a:r>
            <a:r>
              <a:rPr lang="en-US" sz="2400" dirty="0" smtClean="0"/>
              <a:t>particularly, </a:t>
            </a:r>
            <a:r>
              <a:rPr lang="en-US" sz="2400" dirty="0"/>
              <a:t>young professionals and </a:t>
            </a:r>
            <a:r>
              <a:rPr lang="en-US" sz="2400" dirty="0" smtClean="0"/>
              <a:t>entrepreneurs</a:t>
            </a:r>
          </a:p>
          <a:p>
            <a:pPr lvl="1"/>
            <a:r>
              <a:rPr lang="zh-TW" altLang="en-US" dirty="0" smtClean="0"/>
              <a:t> </a:t>
            </a:r>
            <a:r>
              <a:rPr lang="en-US" dirty="0" smtClean="0">
                <a:solidFill>
                  <a:srgbClr val="000099"/>
                </a:solidFill>
              </a:rPr>
              <a:t>Get to know CEDA well, and also join CEDA committees!</a:t>
            </a:r>
          </a:p>
          <a:p>
            <a:r>
              <a:rPr lang="en-US" sz="2400" dirty="0" smtClean="0"/>
              <a:t> Ensure the vitality and relevance of our core activities in standards, conferences, education, and publications </a:t>
            </a:r>
          </a:p>
          <a:p>
            <a:pPr lvl="1"/>
            <a:r>
              <a:rPr lang="en-US" dirty="0" smtClean="0">
                <a:solidFill>
                  <a:srgbClr val="000099"/>
                </a:solidFill>
              </a:rPr>
              <a:t>Adapt </a:t>
            </a:r>
            <a:r>
              <a:rPr lang="en-US" dirty="0">
                <a:solidFill>
                  <a:srgbClr val="000099"/>
                </a:solidFill>
              </a:rPr>
              <a:t>to evolving world: EDA’s focus </a:t>
            </a:r>
            <a:r>
              <a:rPr lang="en-US" dirty="0" smtClean="0">
                <a:solidFill>
                  <a:srgbClr val="000099"/>
                </a:solidFill>
              </a:rPr>
              <a:t>changed</a:t>
            </a:r>
          </a:p>
          <a:p>
            <a:r>
              <a:rPr lang="en-US" sz="2400" dirty="0" smtClean="0"/>
              <a:t>Develop </a:t>
            </a:r>
            <a:r>
              <a:rPr lang="en-US" sz="2400" dirty="0"/>
              <a:t>programs in public service focused on knowledge and technology promotion for emerging areas and humanitarian efforts </a:t>
            </a:r>
            <a:endParaRPr lang="en-US" sz="2400" dirty="0" smtClean="0"/>
          </a:p>
          <a:p>
            <a:pPr lvl="1"/>
            <a:r>
              <a:rPr lang="en-US" dirty="0" smtClean="0">
                <a:solidFill>
                  <a:srgbClr val="000099"/>
                </a:solidFill>
              </a:rPr>
              <a:t>Create/consolidate </a:t>
            </a:r>
            <a:r>
              <a:rPr lang="en-US" dirty="0">
                <a:solidFill>
                  <a:srgbClr val="000099"/>
                </a:solidFill>
              </a:rPr>
              <a:t>CEDA “members</a:t>
            </a:r>
            <a:r>
              <a:rPr lang="en-US" dirty="0" smtClean="0">
                <a:solidFill>
                  <a:srgbClr val="000099"/>
                </a:solidFill>
              </a:rPr>
              <a:t>”</a:t>
            </a:r>
          </a:p>
          <a:p>
            <a:r>
              <a:rPr lang="en-US" sz="2400" dirty="0" smtClean="0"/>
              <a:t>Evaluate </a:t>
            </a:r>
            <a:r>
              <a:rPr lang="en-US" sz="2400" dirty="0"/>
              <a:t>and </a:t>
            </a:r>
            <a:r>
              <a:rPr lang="en-US" sz="2400" dirty="0" smtClean="0"/>
              <a:t>handle </a:t>
            </a:r>
            <a:r>
              <a:rPr lang="en-US" sz="2400" dirty="0"/>
              <a:t>organizational structures and processes to meet the demands of a changing environment while managing the financial and sustainable health of IEEE </a:t>
            </a:r>
            <a:endParaRPr lang="en-US" sz="2400" dirty="0" smtClean="0"/>
          </a:p>
          <a:p>
            <a:pPr lvl="1"/>
            <a:r>
              <a:rPr lang="en-US" dirty="0" smtClean="0">
                <a:solidFill>
                  <a:srgbClr val="000099"/>
                </a:solidFill>
              </a:rPr>
              <a:t>Changes </a:t>
            </a:r>
            <a:r>
              <a:rPr lang="en-US" dirty="0">
                <a:solidFill>
                  <a:srgbClr val="000099"/>
                </a:solidFill>
              </a:rPr>
              <a:t>in CEDA EC and </a:t>
            </a:r>
            <a:r>
              <a:rPr lang="en-US" dirty="0" err="1">
                <a:solidFill>
                  <a:srgbClr val="000099"/>
                </a:solidFill>
              </a:rPr>
              <a:t>BoG</a:t>
            </a:r>
            <a:r>
              <a:rPr lang="en-US" dirty="0">
                <a:solidFill>
                  <a:srgbClr val="000099"/>
                </a:solidFill>
              </a:rPr>
              <a:t> structure and </a:t>
            </a:r>
            <a:r>
              <a:rPr lang="en-US" dirty="0" smtClean="0">
                <a:solidFill>
                  <a:srgbClr val="000099"/>
                </a:solidFill>
              </a:rPr>
              <a:t>operation</a:t>
            </a:r>
            <a:endParaRPr lang="en-US" dirty="0">
              <a:solidFill>
                <a:srgbClr val="000099"/>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4</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a:solidFill>
                  <a:srgbClr val="336699"/>
                </a:solidFill>
              </a:rPr>
              <a:t>CEDA Strategy Aligned with IEEE Strategy </a:t>
            </a:r>
            <a:r>
              <a:rPr lang="en-US" sz="2800" dirty="0">
                <a:solidFill>
                  <a:srgbClr val="336699"/>
                </a:solidFill>
              </a:rPr>
              <a:t>(</a:t>
            </a:r>
            <a:r>
              <a:rPr lang="en-US" sz="2800" dirty="0">
                <a:solidFill>
                  <a:srgbClr val="000099"/>
                </a:solidFill>
              </a:rPr>
              <a:t>2015-2020)</a:t>
            </a:r>
          </a:p>
        </p:txBody>
      </p:sp>
    </p:spTree>
    <p:extLst>
      <p:ext uri="{BB962C8B-B14F-4D97-AF65-F5344CB8AC3E}">
        <p14:creationId xmlns:p14="http://schemas.microsoft.com/office/powerpoint/2010/main" val="4239708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487680" y="762000"/>
            <a:ext cx="11094720" cy="6096000"/>
          </a:xfrm>
        </p:spPr>
        <p:txBody>
          <a:bodyPr/>
          <a:lstStyle/>
          <a:p>
            <a:r>
              <a:rPr lang="en-US" sz="2200" dirty="0"/>
              <a:t>CEDA must enter into new domains </a:t>
            </a:r>
            <a:r>
              <a:rPr lang="en-US" sz="2200" dirty="0" smtClean="0"/>
              <a:t>to </a:t>
            </a:r>
            <a:r>
              <a:rPr lang="en-US" sz="2200" dirty="0"/>
              <a:t>have future. CEDA must provide enough resources for such initiatives, </a:t>
            </a:r>
            <a:r>
              <a:rPr lang="en-US" sz="2200" dirty="0" smtClean="0"/>
              <a:t>three </a:t>
            </a:r>
            <a:r>
              <a:rPr lang="en-US" sz="2200" dirty="0"/>
              <a:t>selected fields </a:t>
            </a:r>
            <a:endParaRPr lang="en-US" sz="2200" dirty="0" smtClean="0"/>
          </a:p>
          <a:p>
            <a:pPr lvl="1"/>
            <a:r>
              <a:rPr lang="en-US" sz="2000" b="1" dirty="0" smtClean="0">
                <a:solidFill>
                  <a:srgbClr val="000099"/>
                </a:solidFill>
              </a:rPr>
              <a:t>Cyber-Physical </a:t>
            </a:r>
            <a:r>
              <a:rPr lang="en-US" sz="2000" b="1" dirty="0">
                <a:solidFill>
                  <a:srgbClr val="000099"/>
                </a:solidFill>
              </a:rPr>
              <a:t>Systems (CPS) and </a:t>
            </a:r>
            <a:r>
              <a:rPr lang="en-US" sz="2000" b="1" dirty="0" err="1">
                <a:solidFill>
                  <a:srgbClr val="000099"/>
                </a:solidFill>
              </a:rPr>
              <a:t>IoT</a:t>
            </a:r>
            <a:r>
              <a:rPr lang="en-US" sz="2000" b="1" dirty="0">
                <a:solidFill>
                  <a:srgbClr val="000099"/>
                </a:solidFill>
              </a:rPr>
              <a:t>: </a:t>
            </a:r>
            <a:r>
              <a:rPr lang="en-US" sz="2000" dirty="0" smtClean="0">
                <a:solidFill>
                  <a:srgbClr val="000099"/>
                </a:solidFill>
              </a:rPr>
              <a:t>Join </a:t>
            </a:r>
            <a:r>
              <a:rPr lang="en-US" sz="2000" dirty="0">
                <a:solidFill>
                  <a:srgbClr val="000099"/>
                </a:solidFill>
              </a:rPr>
              <a:t>forces with CPS week in 2018, consolidate </a:t>
            </a:r>
            <a:r>
              <a:rPr lang="en-US" sz="2000" dirty="0" err="1">
                <a:solidFill>
                  <a:srgbClr val="000099"/>
                </a:solidFill>
              </a:rPr>
              <a:t>IoT</a:t>
            </a:r>
            <a:r>
              <a:rPr lang="en-US" sz="2000" dirty="0">
                <a:solidFill>
                  <a:srgbClr val="000099"/>
                </a:solidFill>
              </a:rPr>
              <a:t> in major CEDA events (DAC, DATE, ESWEEK) </a:t>
            </a:r>
            <a:endParaRPr lang="en-US" sz="2000" dirty="0" smtClean="0">
              <a:solidFill>
                <a:srgbClr val="000099"/>
              </a:solidFill>
            </a:endParaRPr>
          </a:p>
          <a:p>
            <a:pPr lvl="1"/>
            <a:r>
              <a:rPr lang="en-US" sz="2000" dirty="0" smtClean="0">
                <a:solidFill>
                  <a:srgbClr val="000099"/>
                </a:solidFill>
              </a:rPr>
              <a:t> </a:t>
            </a:r>
            <a:r>
              <a:rPr lang="en-US" sz="2000" b="1" dirty="0">
                <a:solidFill>
                  <a:srgbClr val="000099"/>
                </a:solidFill>
              </a:rPr>
              <a:t>Nano-technologies and devices: </a:t>
            </a:r>
            <a:r>
              <a:rPr lang="en-US" sz="2000" dirty="0">
                <a:solidFill>
                  <a:srgbClr val="000099"/>
                </a:solidFill>
              </a:rPr>
              <a:t>design tools and methodologies to be aligned with new EU FET Flagship projects – 1B </a:t>
            </a:r>
            <a:r>
              <a:rPr lang="en-US" sz="2000" dirty="0" smtClean="0">
                <a:solidFill>
                  <a:srgbClr val="000099"/>
                </a:solidFill>
              </a:rPr>
              <a:t>Euro </a:t>
            </a:r>
            <a:r>
              <a:rPr lang="en-US" sz="2000" dirty="0">
                <a:solidFill>
                  <a:srgbClr val="000099"/>
                </a:solidFill>
              </a:rPr>
              <a:t>in </a:t>
            </a:r>
            <a:r>
              <a:rPr lang="en-US" sz="2000" dirty="0" smtClean="0">
                <a:solidFill>
                  <a:srgbClr val="000099"/>
                </a:solidFill>
              </a:rPr>
              <a:t>graphene</a:t>
            </a:r>
            <a:r>
              <a:rPr lang="en-US" sz="2000" dirty="0">
                <a:solidFill>
                  <a:srgbClr val="000099"/>
                </a:solidFill>
              </a:rPr>
              <a:t>, </a:t>
            </a:r>
            <a:r>
              <a:rPr lang="en-US" sz="2000" dirty="0" smtClean="0">
                <a:solidFill>
                  <a:srgbClr val="000099"/>
                </a:solidFill>
              </a:rPr>
              <a:t>quantum computing, </a:t>
            </a:r>
            <a:r>
              <a:rPr lang="en-US" sz="2000" dirty="0">
                <a:solidFill>
                  <a:srgbClr val="000099"/>
                </a:solidFill>
              </a:rPr>
              <a:t>and </a:t>
            </a:r>
            <a:r>
              <a:rPr lang="en-US" sz="2000" dirty="0" err="1">
                <a:solidFill>
                  <a:srgbClr val="000099"/>
                </a:solidFill>
              </a:rPr>
              <a:t>nano</a:t>
            </a:r>
            <a:r>
              <a:rPr lang="en-US" sz="2000" dirty="0">
                <a:solidFill>
                  <a:srgbClr val="000099"/>
                </a:solidFill>
              </a:rPr>
              <a:t>-systems </a:t>
            </a:r>
          </a:p>
          <a:p>
            <a:pPr lvl="1"/>
            <a:r>
              <a:rPr lang="en-US" sz="2000" b="1" dirty="0" smtClean="0">
                <a:solidFill>
                  <a:srgbClr val="000099"/>
                </a:solidFill>
              </a:rPr>
              <a:t>Machine learning based optimization: </a:t>
            </a:r>
            <a:r>
              <a:rPr lang="en-US" sz="2000" dirty="0" smtClean="0">
                <a:solidFill>
                  <a:srgbClr val="000099"/>
                </a:solidFill>
              </a:rPr>
              <a:t>invite key persons from for special sessions &amp; talks? </a:t>
            </a:r>
          </a:p>
          <a:p>
            <a:r>
              <a:rPr lang="en-US" sz="2200" dirty="0" smtClean="0"/>
              <a:t>Consolidate </a:t>
            </a:r>
            <a:r>
              <a:rPr lang="en-US" sz="2200" dirty="0"/>
              <a:t>CEDA community and visibility </a:t>
            </a:r>
            <a:endParaRPr lang="en-US" sz="2200" dirty="0" smtClean="0"/>
          </a:p>
          <a:p>
            <a:pPr lvl="1"/>
            <a:r>
              <a:rPr lang="en-US" sz="2000" dirty="0" smtClean="0">
                <a:solidFill>
                  <a:srgbClr val="000099"/>
                </a:solidFill>
              </a:rPr>
              <a:t>Keep </a:t>
            </a:r>
            <a:r>
              <a:rPr lang="en-US" sz="2000" dirty="0">
                <a:solidFill>
                  <a:srgbClr val="000099"/>
                </a:solidFill>
              </a:rPr>
              <a:t>CEDA industrial links development (Cadence Global Collaboration Framework and Standards) </a:t>
            </a:r>
            <a:endParaRPr lang="en-US" sz="2000" dirty="0" smtClean="0">
              <a:solidFill>
                <a:srgbClr val="000099"/>
              </a:solidFill>
            </a:endParaRPr>
          </a:p>
          <a:p>
            <a:pPr lvl="1"/>
            <a:r>
              <a:rPr lang="en-US" sz="2000" dirty="0" smtClean="0">
                <a:solidFill>
                  <a:srgbClr val="000099"/>
                </a:solidFill>
              </a:rPr>
              <a:t>Create </a:t>
            </a:r>
            <a:r>
              <a:rPr lang="en-US" sz="2000" dirty="0">
                <a:solidFill>
                  <a:srgbClr val="000099"/>
                </a:solidFill>
              </a:rPr>
              <a:t>new chapters/activities to foster visibility with scientific community </a:t>
            </a:r>
            <a:endParaRPr lang="en-US" sz="2000" dirty="0" smtClean="0">
              <a:solidFill>
                <a:srgbClr val="000099"/>
              </a:solidFill>
            </a:endParaRPr>
          </a:p>
          <a:p>
            <a:pPr lvl="1"/>
            <a:r>
              <a:rPr lang="en-US" sz="2000" dirty="0" smtClean="0">
                <a:solidFill>
                  <a:srgbClr val="000099"/>
                </a:solidFill>
              </a:rPr>
              <a:t>Cooperate </a:t>
            </a:r>
            <a:r>
              <a:rPr lang="en-US" sz="2000" dirty="0">
                <a:solidFill>
                  <a:srgbClr val="000099"/>
                </a:solidFill>
              </a:rPr>
              <a:t>with CEDA founding societies (specially young professionals and </a:t>
            </a:r>
            <a:r>
              <a:rPr lang="en-US" sz="2000" dirty="0" smtClean="0">
                <a:solidFill>
                  <a:srgbClr val="000099"/>
                </a:solidFill>
              </a:rPr>
              <a:t>outreach </a:t>
            </a:r>
            <a:r>
              <a:rPr lang="en-US" sz="2000" dirty="0">
                <a:solidFill>
                  <a:srgbClr val="000099"/>
                </a:solidFill>
              </a:rPr>
              <a:t>programs) </a:t>
            </a:r>
            <a:endParaRPr lang="en-US" sz="2000" dirty="0" smtClean="0">
              <a:solidFill>
                <a:srgbClr val="000099"/>
              </a:solidFill>
            </a:endParaRPr>
          </a:p>
          <a:p>
            <a:r>
              <a:rPr lang="en-US" sz="2200" dirty="0" smtClean="0"/>
              <a:t>Consolidate </a:t>
            </a:r>
            <a:r>
              <a:rPr lang="en-US" sz="2200" dirty="0"/>
              <a:t>growth of CEDA “</a:t>
            </a:r>
            <a:r>
              <a:rPr lang="en-US" sz="2200" dirty="0" smtClean="0"/>
              <a:t>community,” and </a:t>
            </a:r>
            <a:r>
              <a:rPr lang="en-US" sz="2200" dirty="0"/>
              <a:t>measure progress and success </a:t>
            </a:r>
            <a:endParaRPr lang="en-US" sz="2200" dirty="0" smtClean="0"/>
          </a:p>
          <a:p>
            <a:pPr lvl="1"/>
            <a:r>
              <a:rPr lang="en-US" sz="2000" dirty="0" smtClean="0">
                <a:solidFill>
                  <a:srgbClr val="000099"/>
                </a:solidFill>
              </a:rPr>
              <a:t>Make </a:t>
            </a:r>
            <a:r>
              <a:rPr lang="en-US" sz="2000" dirty="0">
                <a:solidFill>
                  <a:srgbClr val="000099"/>
                </a:solidFill>
              </a:rPr>
              <a:t>committees more active than now: VPs define position with an objective/topic to focus on; </a:t>
            </a:r>
            <a:r>
              <a:rPr lang="en-US" sz="2000" dirty="0" smtClean="0">
                <a:solidFill>
                  <a:srgbClr val="000099"/>
                </a:solidFill>
              </a:rPr>
              <a:t>define </a:t>
            </a:r>
            <a:r>
              <a:rPr lang="en-US" sz="2000" dirty="0">
                <a:solidFill>
                  <a:srgbClr val="000099"/>
                </a:solidFill>
              </a:rPr>
              <a:t>goals within first 3 months, evaluation of performance each year </a:t>
            </a:r>
            <a:endParaRPr lang="en-US" sz="2000" dirty="0" smtClean="0">
              <a:solidFill>
                <a:srgbClr val="000099"/>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5</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a:solidFill>
                  <a:srgbClr val="336699"/>
                </a:solidFill>
              </a:rPr>
              <a:t>CEDA Strategy Goals for 2018-2019</a:t>
            </a:r>
          </a:p>
        </p:txBody>
      </p:sp>
    </p:spTree>
    <p:extLst>
      <p:ext uri="{BB962C8B-B14F-4D97-AF65-F5344CB8AC3E}">
        <p14:creationId xmlns:p14="http://schemas.microsoft.com/office/powerpoint/2010/main" val="3429014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487681" y="838200"/>
            <a:ext cx="6598920" cy="5562600"/>
          </a:xfrm>
        </p:spPr>
        <p:txBody>
          <a:bodyPr/>
          <a:lstStyle/>
          <a:p>
            <a:r>
              <a:rPr lang="en-US" sz="2400" dirty="0"/>
              <a:t>DAC focus needs re-evaluation: even less submissions than usual (only growth in </a:t>
            </a:r>
            <a:r>
              <a:rPr lang="en-US" sz="2400" dirty="0" smtClean="0"/>
              <a:t>machine </a:t>
            </a:r>
            <a:r>
              <a:rPr lang="en-US" sz="2400" dirty="0"/>
              <a:t>learning, embedded </a:t>
            </a:r>
            <a:r>
              <a:rPr lang="en-US" sz="2400" dirty="0" smtClean="0"/>
              <a:t>system, security) </a:t>
            </a:r>
          </a:p>
          <a:p>
            <a:pPr lvl="1"/>
            <a:r>
              <a:rPr lang="en-US" b="1" dirty="0">
                <a:solidFill>
                  <a:srgbClr val="FF0000"/>
                </a:solidFill>
              </a:rPr>
              <a:t>P</a:t>
            </a:r>
            <a:r>
              <a:rPr lang="en-US" b="1" dirty="0" smtClean="0">
                <a:solidFill>
                  <a:srgbClr val="FF0000"/>
                </a:solidFill>
              </a:rPr>
              <a:t>ressure </a:t>
            </a:r>
            <a:r>
              <a:rPr lang="en-US" b="1" dirty="0">
                <a:solidFill>
                  <a:srgbClr val="FF0000"/>
                </a:solidFill>
              </a:rPr>
              <a:t>from </a:t>
            </a:r>
            <a:r>
              <a:rPr lang="en-US" b="1" dirty="0" smtClean="0">
                <a:solidFill>
                  <a:srgbClr val="FF0000"/>
                </a:solidFill>
              </a:rPr>
              <a:t>ESDA, </a:t>
            </a:r>
            <a:r>
              <a:rPr lang="en-US" b="1" dirty="0">
                <a:solidFill>
                  <a:srgbClr val="FF0000"/>
                </a:solidFill>
              </a:rPr>
              <a:t>new </a:t>
            </a:r>
            <a:r>
              <a:rPr lang="en-US" b="1" dirty="0" smtClean="0">
                <a:solidFill>
                  <a:srgbClr val="FF0000"/>
                </a:solidFill>
              </a:rPr>
              <a:t>“business </a:t>
            </a:r>
            <a:r>
              <a:rPr lang="en-US" b="1" dirty="0">
                <a:solidFill>
                  <a:srgbClr val="FF0000"/>
                </a:solidFill>
              </a:rPr>
              <a:t>model”?</a:t>
            </a:r>
            <a:r>
              <a:rPr lang="en-US" dirty="0">
                <a:solidFill>
                  <a:srgbClr val="000099"/>
                </a:solidFill>
              </a:rPr>
              <a:t> </a:t>
            </a:r>
            <a:endParaRPr lang="en-US" dirty="0" smtClean="0">
              <a:solidFill>
                <a:srgbClr val="000099"/>
              </a:solidFill>
            </a:endParaRPr>
          </a:p>
          <a:p>
            <a:r>
              <a:rPr lang="en-US" sz="2400" dirty="0" smtClean="0"/>
              <a:t>Other new fields and events </a:t>
            </a:r>
          </a:p>
          <a:p>
            <a:pPr lvl="1"/>
            <a:r>
              <a:rPr lang="en-US" sz="2000" dirty="0" smtClean="0">
                <a:solidFill>
                  <a:srgbClr val="000099"/>
                </a:solidFill>
              </a:rPr>
              <a:t>South America: SBCCI (25-30% financial in 2018) &amp; LASCAS </a:t>
            </a:r>
            <a:endParaRPr lang="en-US" sz="2000" dirty="0">
              <a:solidFill>
                <a:srgbClr val="000099"/>
              </a:solidFill>
            </a:endParaRPr>
          </a:p>
          <a:p>
            <a:pPr lvl="1"/>
            <a:r>
              <a:rPr lang="en-US" sz="2000" dirty="0" smtClean="0">
                <a:solidFill>
                  <a:srgbClr val="000099"/>
                </a:solidFill>
              </a:rPr>
              <a:t>China: EDA Symposium, etc. </a:t>
            </a:r>
          </a:p>
          <a:p>
            <a:pPr lvl="1"/>
            <a:r>
              <a:rPr lang="en-US" sz="2000" dirty="0" smtClean="0">
                <a:solidFill>
                  <a:srgbClr val="000099"/>
                </a:solidFill>
              </a:rPr>
              <a:t>ICRC</a:t>
            </a:r>
            <a:r>
              <a:rPr lang="en-US" sz="2000" dirty="0">
                <a:solidFill>
                  <a:srgbClr val="000099"/>
                </a:solidFill>
              </a:rPr>
              <a:t>: Rebooting </a:t>
            </a:r>
            <a:r>
              <a:rPr lang="en-US" sz="2000" dirty="0" smtClean="0">
                <a:solidFill>
                  <a:srgbClr val="000099"/>
                </a:solidFill>
              </a:rPr>
              <a:t>computing</a:t>
            </a:r>
          </a:p>
          <a:p>
            <a:pPr lvl="1"/>
            <a:r>
              <a:rPr lang="en-US" sz="2000" dirty="0" smtClean="0">
                <a:solidFill>
                  <a:srgbClr val="000099"/>
                </a:solidFill>
              </a:rPr>
              <a:t>WF-</a:t>
            </a:r>
            <a:r>
              <a:rPr lang="en-US" sz="2000" dirty="0" err="1" smtClean="0">
                <a:solidFill>
                  <a:srgbClr val="000099"/>
                </a:solidFill>
              </a:rPr>
              <a:t>IoT</a:t>
            </a:r>
            <a:r>
              <a:rPr lang="en-US" sz="2000" dirty="0">
                <a:solidFill>
                  <a:srgbClr val="000099"/>
                </a:solidFill>
              </a:rPr>
              <a:t>: CEDA growth? </a:t>
            </a:r>
            <a:endParaRPr lang="en-US" sz="2000" dirty="0" smtClean="0">
              <a:solidFill>
                <a:srgbClr val="000099"/>
              </a:solidFill>
            </a:endParaRPr>
          </a:p>
          <a:p>
            <a:pPr lvl="1"/>
            <a:r>
              <a:rPr lang="en-US" sz="2000" dirty="0">
                <a:solidFill>
                  <a:srgbClr val="000099"/>
                </a:solidFill>
              </a:rPr>
              <a:t>ATS &amp; ITC-Asia: testing conferences in general</a:t>
            </a:r>
          </a:p>
          <a:p>
            <a:pPr lvl="1"/>
            <a:r>
              <a:rPr lang="en-US" sz="2000" dirty="0" smtClean="0">
                <a:solidFill>
                  <a:srgbClr val="000099"/>
                </a:solidFill>
              </a:rPr>
              <a:t>RTCAS</a:t>
            </a:r>
            <a:r>
              <a:rPr lang="en-US" sz="2000" dirty="0" smtClean="0">
                <a:solidFill>
                  <a:srgbClr val="000099"/>
                </a:solidFill>
              </a:rPr>
              <a:t>: Real-time system</a:t>
            </a:r>
            <a:endParaRPr lang="en-US" sz="2000" dirty="0">
              <a:solidFill>
                <a:srgbClr val="000099"/>
              </a:solidFill>
            </a:endParaRPr>
          </a:p>
          <a:p>
            <a:pPr lvl="1"/>
            <a:r>
              <a:rPr lang="en-US" sz="2000" dirty="0" smtClean="0">
                <a:solidFill>
                  <a:srgbClr val="000099"/>
                </a:solidFill>
              </a:rPr>
              <a:t>NVMSA: Emerging memory </a:t>
            </a:r>
            <a:r>
              <a:rPr lang="en-US" sz="2000" dirty="0" smtClean="0">
                <a:solidFill>
                  <a:srgbClr val="000099"/>
                </a:solidFill>
              </a:rPr>
              <a:t>design</a:t>
            </a:r>
            <a:endParaRPr lang="en-US" sz="2000" dirty="0" smtClean="0">
              <a:solidFill>
                <a:srgbClr val="000099"/>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6</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a:t>Old/New Fields for CEDA – Growth and Visibility</a:t>
            </a:r>
            <a:endParaRPr lang="en-US" b="1" dirty="0">
              <a:solidFill>
                <a:srgbClr val="0000FF"/>
              </a:solidFill>
            </a:endParaRP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9600" y="1066799"/>
            <a:ext cx="3810000" cy="5123493"/>
          </a:xfrm>
          <a:prstGeom prst="rect">
            <a:avLst/>
          </a:prstGeom>
        </p:spPr>
      </p:pic>
      <p:sp>
        <p:nvSpPr>
          <p:cNvPr id="6" name="文字方塊 5"/>
          <p:cNvSpPr txBox="1"/>
          <p:nvPr/>
        </p:nvSpPr>
        <p:spPr>
          <a:xfrm>
            <a:off x="7010401" y="1524000"/>
            <a:ext cx="1371600" cy="1323439"/>
          </a:xfrm>
          <a:prstGeom prst="rect">
            <a:avLst/>
          </a:prstGeom>
          <a:noFill/>
        </p:spPr>
        <p:txBody>
          <a:bodyPr wrap="square" rtlCol="0">
            <a:spAutoFit/>
          </a:bodyPr>
          <a:lstStyle/>
          <a:p>
            <a:pPr algn="ctr"/>
            <a:r>
              <a:rPr lang="en-US" altLang="zh-TW" sz="2000" dirty="0" smtClean="0">
                <a:solidFill>
                  <a:srgbClr val="C00000"/>
                </a:solidFill>
              </a:rPr>
              <a:t>New </a:t>
            </a:r>
          </a:p>
          <a:p>
            <a:pPr algn="ctr"/>
            <a:r>
              <a:rPr lang="en-US" altLang="zh-TW" sz="2000" dirty="0" smtClean="0">
                <a:solidFill>
                  <a:srgbClr val="C00000"/>
                </a:solidFill>
              </a:rPr>
              <a:t>areas </a:t>
            </a:r>
          </a:p>
          <a:p>
            <a:pPr algn="ctr"/>
            <a:r>
              <a:rPr lang="en-US" altLang="zh-TW" sz="2000" dirty="0" smtClean="0">
                <a:solidFill>
                  <a:srgbClr val="C00000"/>
                </a:solidFill>
              </a:rPr>
              <a:t>for expansion</a:t>
            </a:r>
            <a:endParaRPr lang="en-US" sz="2000" dirty="0">
              <a:solidFill>
                <a:srgbClr val="C00000"/>
              </a:solidFill>
            </a:endParaRPr>
          </a:p>
        </p:txBody>
      </p:sp>
      <p:sp>
        <p:nvSpPr>
          <p:cNvPr id="7" name="文字方塊 6"/>
          <p:cNvSpPr txBox="1"/>
          <p:nvPr/>
        </p:nvSpPr>
        <p:spPr>
          <a:xfrm>
            <a:off x="7028745" y="4908921"/>
            <a:ext cx="1371600" cy="1323439"/>
          </a:xfrm>
          <a:prstGeom prst="rect">
            <a:avLst/>
          </a:prstGeom>
          <a:noFill/>
        </p:spPr>
        <p:txBody>
          <a:bodyPr wrap="square" rtlCol="0">
            <a:spAutoFit/>
          </a:bodyPr>
          <a:lstStyle/>
          <a:p>
            <a:pPr algn="ctr"/>
            <a:r>
              <a:rPr lang="en-US" altLang="zh-TW" sz="2000" dirty="0" smtClean="0">
                <a:solidFill>
                  <a:srgbClr val="C00000"/>
                </a:solidFill>
              </a:rPr>
              <a:t>New </a:t>
            </a:r>
          </a:p>
          <a:p>
            <a:pPr algn="ctr"/>
            <a:r>
              <a:rPr lang="en-US" altLang="zh-TW" sz="2000" dirty="0" smtClean="0">
                <a:solidFill>
                  <a:srgbClr val="C00000"/>
                </a:solidFill>
              </a:rPr>
              <a:t>areas </a:t>
            </a:r>
          </a:p>
          <a:p>
            <a:pPr algn="ctr"/>
            <a:r>
              <a:rPr lang="en-US" altLang="zh-TW" sz="2000" dirty="0" smtClean="0">
                <a:solidFill>
                  <a:srgbClr val="C00000"/>
                </a:solidFill>
              </a:rPr>
              <a:t>for expansion</a:t>
            </a:r>
            <a:endParaRPr lang="en-US" sz="2000" dirty="0">
              <a:solidFill>
                <a:srgbClr val="C00000"/>
              </a:solidFill>
            </a:endParaRPr>
          </a:p>
        </p:txBody>
      </p:sp>
    </p:spTree>
    <p:extLst>
      <p:ext uri="{BB962C8B-B14F-4D97-AF65-F5344CB8AC3E}">
        <p14:creationId xmlns:p14="http://schemas.microsoft.com/office/powerpoint/2010/main" val="3684416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487681" y="838199"/>
            <a:ext cx="11018520" cy="5883276"/>
          </a:xfrm>
        </p:spPr>
        <p:txBody>
          <a:bodyPr/>
          <a:lstStyle/>
          <a:p>
            <a:r>
              <a:rPr lang="en-US" sz="2400" dirty="0">
                <a:latin typeface="Calibri" panose="020F0502020204030204" pitchFamily="34" charset="0"/>
                <a:cs typeface="Calibri" panose="020F0502020204030204" pitchFamily="34" charset="0"/>
              </a:rPr>
              <a:t>Keep growing with new CEDA chapters: Africa, South America, </a:t>
            </a:r>
            <a:r>
              <a:rPr lang="en-US" sz="2400" dirty="0" smtClean="0">
                <a:latin typeface="Calibri" panose="020F0502020204030204" pitchFamily="34" charset="0"/>
                <a:cs typeface="Calibri" panose="020F0502020204030204" pitchFamily="34" charset="0"/>
              </a:rPr>
              <a:t>Asia, </a:t>
            </a:r>
            <a:r>
              <a:rPr lang="en-US" sz="2400" dirty="0">
                <a:latin typeface="Calibri" panose="020F0502020204030204" pitchFamily="34" charset="0"/>
                <a:cs typeface="Calibri" panose="020F0502020204030204" pitchFamily="34" charset="0"/>
              </a:rPr>
              <a:t>and Europe </a:t>
            </a:r>
            <a:endParaRPr lang="en-US" sz="2400" dirty="0" smtClean="0">
              <a:latin typeface="Calibri" panose="020F0502020204030204" pitchFamily="34" charset="0"/>
              <a:cs typeface="Calibri" panose="020F0502020204030204" pitchFamily="34" charset="0"/>
            </a:endParaRPr>
          </a:p>
          <a:p>
            <a:pPr lvl="1"/>
            <a:r>
              <a:rPr lang="en-US" sz="2000" dirty="0" smtClean="0">
                <a:solidFill>
                  <a:srgbClr val="000099"/>
                </a:solidFill>
                <a:latin typeface="Calibri" panose="020F0502020204030204" pitchFamily="34" charset="0"/>
                <a:cs typeface="Calibri" panose="020F0502020204030204" pitchFamily="34" charset="0"/>
              </a:rPr>
              <a:t>Africa</a:t>
            </a:r>
            <a:r>
              <a:rPr lang="en-US" sz="2000" dirty="0">
                <a:solidFill>
                  <a:srgbClr val="000099"/>
                </a:solidFill>
                <a:latin typeface="Calibri" panose="020F0502020204030204" pitchFamily="34" charset="0"/>
                <a:cs typeface="Calibri" panose="020F0502020204030204" pitchFamily="34" charset="0"/>
              </a:rPr>
              <a:t>: Morocco and Tunisia already incorporated (Egypt, no follow up, somewhere else?) </a:t>
            </a:r>
            <a:endParaRPr lang="en-US" sz="2000" dirty="0" smtClean="0">
              <a:solidFill>
                <a:srgbClr val="000099"/>
              </a:solidFill>
              <a:latin typeface="Calibri" panose="020F0502020204030204" pitchFamily="34" charset="0"/>
              <a:cs typeface="Calibri" panose="020F0502020204030204" pitchFamily="34" charset="0"/>
            </a:endParaRPr>
          </a:p>
          <a:p>
            <a:pPr lvl="1"/>
            <a:r>
              <a:rPr lang="en-US" sz="2000" dirty="0" smtClean="0">
                <a:solidFill>
                  <a:srgbClr val="000099"/>
                </a:solidFill>
                <a:latin typeface="Calibri" panose="020F0502020204030204" pitchFamily="34" charset="0"/>
                <a:cs typeface="Calibri" panose="020F0502020204030204" pitchFamily="34" charset="0"/>
              </a:rPr>
              <a:t>Expand </a:t>
            </a:r>
            <a:r>
              <a:rPr lang="en-US" sz="2000" dirty="0">
                <a:solidFill>
                  <a:srgbClr val="000099"/>
                </a:solidFill>
                <a:latin typeface="Calibri" panose="020F0502020204030204" pitchFamily="34" charset="0"/>
                <a:cs typeface="Calibri" panose="020F0502020204030204" pitchFamily="34" charset="0"/>
              </a:rPr>
              <a:t>in South America (beyond Brazil) and Asia </a:t>
            </a:r>
            <a:endParaRPr lang="en-US" sz="2000" dirty="0" smtClean="0">
              <a:solidFill>
                <a:srgbClr val="000099"/>
              </a:solidFill>
              <a:latin typeface="Calibri" panose="020F0502020204030204" pitchFamily="34" charset="0"/>
              <a:cs typeface="Calibri" panose="020F0502020204030204" pitchFamily="34" charset="0"/>
            </a:endParaRPr>
          </a:p>
          <a:p>
            <a:pPr lvl="1"/>
            <a:r>
              <a:rPr lang="en-US" sz="2000" dirty="0" smtClean="0">
                <a:solidFill>
                  <a:srgbClr val="000099"/>
                </a:solidFill>
                <a:latin typeface="Calibri" panose="020F0502020204030204" pitchFamily="34" charset="0"/>
                <a:cs typeface="Calibri" panose="020F0502020204030204" pitchFamily="34" charset="0"/>
              </a:rPr>
              <a:t>Europe </a:t>
            </a:r>
            <a:r>
              <a:rPr lang="en-US" sz="2000" dirty="0">
                <a:solidFill>
                  <a:srgbClr val="000099"/>
                </a:solidFill>
                <a:latin typeface="Calibri" panose="020F0502020204030204" pitchFamily="34" charset="0"/>
                <a:cs typeface="Calibri" panose="020F0502020204030204" pitchFamily="34" charset="0"/>
              </a:rPr>
              <a:t>too: No active chapters (new one in Spain), target in France, Germany, </a:t>
            </a:r>
            <a:r>
              <a:rPr lang="en-US" sz="2000" dirty="0" smtClean="0">
                <a:solidFill>
                  <a:srgbClr val="000099"/>
                </a:solidFill>
                <a:latin typeface="Calibri" panose="020F0502020204030204" pitchFamily="34" charset="0"/>
                <a:cs typeface="Calibri" panose="020F0502020204030204" pitchFamily="34" charset="0"/>
              </a:rPr>
              <a:t>Switzerland, </a:t>
            </a:r>
            <a:r>
              <a:rPr lang="en-US" sz="2000" dirty="0">
                <a:solidFill>
                  <a:srgbClr val="000099"/>
                </a:solidFill>
                <a:latin typeface="Calibri" panose="020F0502020204030204" pitchFamily="34" charset="0"/>
                <a:cs typeface="Calibri" panose="020F0502020204030204" pitchFamily="34" charset="0"/>
              </a:rPr>
              <a:t>and Italy </a:t>
            </a:r>
            <a:endParaRPr lang="en-US" sz="2000" dirty="0" smtClean="0">
              <a:solidFill>
                <a:srgbClr val="000099"/>
              </a:solidFill>
              <a:latin typeface="Calibri" panose="020F0502020204030204" pitchFamily="34" charset="0"/>
              <a:cs typeface="Calibri" panose="020F0502020204030204" pitchFamily="34" charset="0"/>
            </a:endParaRPr>
          </a:p>
          <a:p>
            <a:r>
              <a:rPr lang="en-US" sz="2400" dirty="0" smtClean="0">
                <a:latin typeface="Calibri" panose="020F0502020204030204" pitchFamily="34" charset="0"/>
                <a:cs typeface="Calibri" panose="020F0502020204030204" pitchFamily="34" charset="0"/>
              </a:rPr>
              <a:t>CEDA </a:t>
            </a:r>
            <a:r>
              <a:rPr lang="en-US" sz="2400" dirty="0">
                <a:latin typeface="Calibri" panose="020F0502020204030204" pitchFamily="34" charset="0"/>
                <a:cs typeface="Calibri" panose="020F0502020204030204" pitchFamily="34" charset="0"/>
              </a:rPr>
              <a:t>Distinguished Lecturer Program (DLP) and Luncheon </a:t>
            </a:r>
            <a:r>
              <a:rPr lang="en-US" sz="2400" dirty="0" smtClean="0">
                <a:latin typeface="Calibri" panose="020F0502020204030204" pitchFamily="34" charset="0"/>
                <a:cs typeface="Calibri" panose="020F0502020204030204" pitchFamily="34" charset="0"/>
              </a:rPr>
              <a:t>Keynotes</a:t>
            </a:r>
          </a:p>
          <a:p>
            <a:pPr lvl="1"/>
            <a:r>
              <a:rPr lang="en-US" sz="2000" dirty="0" smtClean="0">
                <a:solidFill>
                  <a:srgbClr val="000099"/>
                </a:solidFill>
                <a:latin typeface="Calibri" panose="020F0502020204030204" pitchFamily="34" charset="0"/>
                <a:cs typeface="Calibri" panose="020F0502020204030204" pitchFamily="34" charset="0"/>
              </a:rPr>
              <a:t>Clear </a:t>
            </a:r>
            <a:r>
              <a:rPr lang="en-US" sz="2000" dirty="0">
                <a:solidFill>
                  <a:srgbClr val="000099"/>
                </a:solidFill>
                <a:latin typeface="Calibri" panose="020F0502020204030204" pitchFamily="34" charset="0"/>
                <a:cs typeface="Calibri" panose="020F0502020204030204" pitchFamily="34" charset="0"/>
              </a:rPr>
              <a:t>increase of visibility for CEDA, move </a:t>
            </a:r>
            <a:r>
              <a:rPr lang="en-US" sz="2000" dirty="0" smtClean="0">
                <a:solidFill>
                  <a:srgbClr val="000099"/>
                </a:solidFill>
                <a:latin typeface="Calibri" panose="020F0502020204030204" pitchFamily="34" charset="0"/>
                <a:cs typeface="Calibri" panose="020F0502020204030204" pitchFamily="34" charset="0"/>
              </a:rPr>
              <a:t>program </a:t>
            </a:r>
            <a:r>
              <a:rPr lang="en-US" sz="2000" dirty="0">
                <a:solidFill>
                  <a:srgbClr val="000099"/>
                </a:solidFill>
                <a:latin typeface="Calibri" panose="020F0502020204030204" pitchFamily="34" charset="0"/>
                <a:cs typeface="Calibri" panose="020F0502020204030204" pitchFamily="34" charset="0"/>
              </a:rPr>
              <a:t>up: Up to 10 CEDA distinguished lecturers; 2-3 lectures per DL per </a:t>
            </a:r>
            <a:r>
              <a:rPr lang="en-US" sz="2000" dirty="0" smtClean="0">
                <a:solidFill>
                  <a:srgbClr val="000099"/>
                </a:solidFill>
                <a:latin typeface="Calibri" panose="020F0502020204030204" pitchFamily="34" charset="0"/>
                <a:cs typeface="Calibri" panose="020F0502020204030204" pitchFamily="34" charset="0"/>
              </a:rPr>
              <a:t>year</a:t>
            </a:r>
            <a:r>
              <a:rPr lang="en-US" sz="2000" dirty="0">
                <a:solidFill>
                  <a:srgbClr val="000099"/>
                </a:solidFill>
                <a:latin typeface="Calibri" panose="020F0502020204030204" pitchFamily="34" charset="0"/>
                <a:cs typeface="Calibri" panose="020F0502020204030204" pitchFamily="34" charset="0"/>
              </a:rPr>
              <a:t> </a:t>
            </a:r>
          </a:p>
          <a:p>
            <a:pPr lvl="1"/>
            <a:r>
              <a:rPr lang="en-US" sz="2000" dirty="0" smtClean="0">
                <a:solidFill>
                  <a:srgbClr val="000099"/>
                </a:solidFill>
                <a:latin typeface="Calibri" panose="020F0502020204030204" pitchFamily="34" charset="0"/>
                <a:cs typeface="Calibri" panose="020F0502020204030204" pitchFamily="34" charset="0"/>
              </a:rPr>
              <a:t>Consolidate </a:t>
            </a:r>
            <a:r>
              <a:rPr lang="en-US" sz="2000" dirty="0">
                <a:solidFill>
                  <a:srgbClr val="000099"/>
                </a:solidFill>
                <a:latin typeface="Calibri" panose="020F0502020204030204" pitchFamily="34" charset="0"/>
                <a:cs typeface="Calibri" panose="020F0502020204030204" pitchFamily="34" charset="0"/>
              </a:rPr>
              <a:t>CEDA Luncheon Keynotes “branding” in major events and invited sessions in events of sponsored societies (EDA/ML at ISCAS 2018, and new TA group in CASS done about “new EDA”) </a:t>
            </a:r>
            <a:endParaRPr lang="en-US" sz="2000" dirty="0" smtClean="0">
              <a:solidFill>
                <a:srgbClr val="000099"/>
              </a:solidFill>
              <a:latin typeface="Calibri" panose="020F0502020204030204" pitchFamily="34" charset="0"/>
              <a:cs typeface="Calibri" panose="020F0502020204030204" pitchFamily="34" charset="0"/>
            </a:endParaRPr>
          </a:p>
          <a:p>
            <a:r>
              <a:rPr lang="en-US" sz="2400" dirty="0" smtClean="0">
                <a:latin typeface="Calibri" panose="020F0502020204030204" pitchFamily="34" charset="0"/>
                <a:cs typeface="Calibri" panose="020F0502020204030204" pitchFamily="34" charset="0"/>
              </a:rPr>
              <a:t>Development </a:t>
            </a:r>
            <a:r>
              <a:rPr lang="en-US" sz="2400" dirty="0">
                <a:latin typeface="Calibri" panose="020F0502020204030204" pitchFamily="34" charset="0"/>
                <a:cs typeface="Calibri" panose="020F0502020204030204" pitchFamily="34" charset="0"/>
              </a:rPr>
              <a:t>of Student </a:t>
            </a:r>
            <a:r>
              <a:rPr lang="en-US" sz="2400" dirty="0" smtClean="0">
                <a:latin typeface="Calibri" panose="020F0502020204030204" pitchFamily="34" charset="0"/>
                <a:cs typeface="Calibri" panose="020F0502020204030204" pitchFamily="34" charset="0"/>
              </a:rPr>
              <a:t>Activities </a:t>
            </a:r>
            <a:r>
              <a:rPr lang="en-US" sz="2400" dirty="0">
                <a:latin typeface="Calibri" panose="020F0502020204030204" pitchFamily="34" charset="0"/>
                <a:cs typeface="Calibri" panose="020F0502020204030204" pitchFamily="34" charset="0"/>
              </a:rPr>
              <a:t>and promotion in social </a:t>
            </a:r>
            <a:r>
              <a:rPr lang="en-US" sz="2400" dirty="0" smtClean="0">
                <a:latin typeface="Calibri" panose="020F0502020204030204" pitchFamily="34" charset="0"/>
                <a:cs typeface="Calibri" panose="020F0502020204030204" pitchFamily="34" charset="0"/>
              </a:rPr>
              <a:t>media</a:t>
            </a:r>
          </a:p>
          <a:p>
            <a:pPr lvl="1"/>
            <a:r>
              <a:rPr lang="en-US" sz="2000" dirty="0" smtClean="0">
                <a:solidFill>
                  <a:srgbClr val="000099"/>
                </a:solidFill>
                <a:latin typeface="Calibri" panose="020F0502020204030204" pitchFamily="34" charset="0"/>
                <a:cs typeface="Calibri" panose="020F0502020204030204" pitchFamily="34" charset="0"/>
              </a:rPr>
              <a:t>CEDA </a:t>
            </a:r>
            <a:r>
              <a:rPr lang="en-US" sz="2000" dirty="0">
                <a:solidFill>
                  <a:srgbClr val="000099"/>
                </a:solidFill>
                <a:latin typeface="Calibri" panose="020F0502020204030204" pitchFamily="34" charset="0"/>
                <a:cs typeface="Calibri" panose="020F0502020204030204" pitchFamily="34" charset="0"/>
              </a:rPr>
              <a:t>is present in </a:t>
            </a:r>
            <a:r>
              <a:rPr lang="en-US" sz="2000" dirty="0" smtClean="0">
                <a:solidFill>
                  <a:srgbClr val="000099"/>
                </a:solidFill>
                <a:latin typeface="Calibri" panose="020F0502020204030204" pitchFamily="34" charset="0"/>
                <a:cs typeface="Calibri" panose="020F0502020204030204" pitchFamily="34" charset="0"/>
              </a:rPr>
              <a:t>Ph.D. </a:t>
            </a:r>
            <a:r>
              <a:rPr lang="en-US" sz="2000" dirty="0">
                <a:solidFill>
                  <a:srgbClr val="000099"/>
                </a:solidFill>
                <a:latin typeface="Calibri" panose="020F0502020204030204" pitchFamily="34" charset="0"/>
                <a:cs typeface="Calibri" panose="020F0502020204030204" pitchFamily="34" charset="0"/>
              </a:rPr>
              <a:t>forums of </a:t>
            </a:r>
            <a:r>
              <a:rPr lang="en-US" sz="2000" dirty="0" smtClean="0">
                <a:solidFill>
                  <a:srgbClr val="000099"/>
                </a:solidFill>
                <a:latin typeface="Calibri" panose="020F0502020204030204" pitchFamily="34" charset="0"/>
                <a:cs typeface="Calibri" panose="020F0502020204030204" pitchFamily="34" charset="0"/>
              </a:rPr>
              <a:t>ASP-DAC, DAC</a:t>
            </a:r>
            <a:r>
              <a:rPr lang="en-US" sz="2000" dirty="0">
                <a:solidFill>
                  <a:srgbClr val="000099"/>
                </a:solidFill>
                <a:latin typeface="Calibri" panose="020F0502020204030204" pitchFamily="34" charset="0"/>
                <a:cs typeface="Calibri" panose="020F0502020204030204" pitchFamily="34" charset="0"/>
              </a:rPr>
              <a:t>, </a:t>
            </a:r>
            <a:r>
              <a:rPr lang="en-US" sz="2000" dirty="0" smtClean="0">
                <a:solidFill>
                  <a:srgbClr val="000099"/>
                </a:solidFill>
                <a:latin typeface="Calibri" panose="020F0502020204030204" pitchFamily="34" charset="0"/>
                <a:cs typeface="Calibri" panose="020F0502020204030204" pitchFamily="34" charset="0"/>
              </a:rPr>
              <a:t>and DATE </a:t>
            </a:r>
          </a:p>
          <a:p>
            <a:pPr lvl="1"/>
            <a:r>
              <a:rPr lang="en-US" sz="2000" dirty="0" smtClean="0">
                <a:solidFill>
                  <a:srgbClr val="000099"/>
                </a:solidFill>
                <a:latin typeface="Calibri" panose="020F0502020204030204" pitchFamily="34" charset="0"/>
                <a:cs typeface="Calibri" panose="020F0502020204030204" pitchFamily="34" charset="0"/>
              </a:rPr>
              <a:t>Student </a:t>
            </a:r>
            <a:r>
              <a:rPr lang="en-US" sz="2000" dirty="0">
                <a:solidFill>
                  <a:srgbClr val="000099"/>
                </a:solidFill>
                <a:latin typeface="Calibri" panose="020F0502020204030204" pitchFamily="34" charset="0"/>
                <a:cs typeface="Calibri" panose="020F0502020204030204" pitchFamily="34" charset="0"/>
              </a:rPr>
              <a:t>competitions in key topics: </a:t>
            </a:r>
            <a:r>
              <a:rPr lang="en-US" sz="2000" dirty="0" smtClean="0">
                <a:solidFill>
                  <a:srgbClr val="000099"/>
                </a:solidFill>
                <a:latin typeface="Calibri" panose="020F0502020204030204" pitchFamily="34" charset="0"/>
                <a:cs typeface="Calibri" panose="020F0502020204030204" pitchFamily="34" charset="0"/>
              </a:rPr>
              <a:t>CAD Contest at ICCAD, </a:t>
            </a:r>
            <a:r>
              <a:rPr lang="en-US" sz="2000" dirty="0" err="1" smtClean="0">
                <a:solidFill>
                  <a:srgbClr val="000099"/>
                </a:solidFill>
                <a:latin typeface="Calibri" panose="020F0502020204030204" pitchFamily="34" charset="0"/>
                <a:cs typeface="Calibri" panose="020F0502020204030204" pitchFamily="34" charset="0"/>
              </a:rPr>
              <a:t>IoT</a:t>
            </a:r>
            <a:r>
              <a:rPr lang="en-US" sz="2000" dirty="0" smtClean="0">
                <a:solidFill>
                  <a:srgbClr val="000099"/>
                </a:solidFill>
                <a:latin typeface="Calibri" panose="020F0502020204030204" pitchFamily="34" charset="0"/>
                <a:cs typeface="Calibri" panose="020F0502020204030204" pitchFamily="34" charset="0"/>
              </a:rPr>
              <a:t> </a:t>
            </a:r>
            <a:r>
              <a:rPr lang="en-US" sz="2000" dirty="0">
                <a:solidFill>
                  <a:srgbClr val="000099"/>
                </a:solidFill>
                <a:latin typeface="Calibri" panose="020F0502020204030204" pitchFamily="34" charset="0"/>
                <a:cs typeface="Calibri" panose="020F0502020204030204" pitchFamily="34" charset="0"/>
              </a:rPr>
              <a:t>Competition at DATE, </a:t>
            </a:r>
            <a:r>
              <a:rPr lang="en-US" sz="2000" dirty="0" smtClean="0">
                <a:solidFill>
                  <a:srgbClr val="000099"/>
                </a:solidFill>
                <a:latin typeface="Calibri" panose="020F0502020204030204" pitchFamily="34" charset="0"/>
                <a:cs typeface="Calibri" panose="020F0502020204030204" pitchFamily="34" charset="0"/>
              </a:rPr>
              <a:t>DAC </a:t>
            </a:r>
            <a:r>
              <a:rPr lang="en-US" sz="2000" dirty="0">
                <a:solidFill>
                  <a:srgbClr val="000099"/>
                </a:solidFill>
                <a:latin typeface="Calibri" panose="020F0502020204030204" pitchFamily="34" charset="0"/>
                <a:cs typeface="Calibri" panose="020F0502020204030204" pitchFamily="34" charset="0"/>
              </a:rPr>
              <a:t>(Low-Power Competition over)? </a:t>
            </a:r>
            <a:endParaRPr lang="en-US" sz="2000" dirty="0" smtClean="0">
              <a:solidFill>
                <a:srgbClr val="000099"/>
              </a:solidFill>
              <a:latin typeface="Calibri" panose="020F0502020204030204" pitchFamily="34" charset="0"/>
              <a:cs typeface="Calibri" panose="020F0502020204030204" pitchFamily="34" charset="0"/>
            </a:endParaRPr>
          </a:p>
          <a:p>
            <a:pPr lvl="1"/>
            <a:r>
              <a:rPr lang="en-US" sz="2000" dirty="0" smtClean="0">
                <a:solidFill>
                  <a:srgbClr val="000099"/>
                </a:solidFill>
                <a:latin typeface="Calibri" panose="020F0502020204030204" pitchFamily="34" charset="0"/>
                <a:cs typeface="Calibri" panose="020F0502020204030204" pitchFamily="34" charset="0"/>
              </a:rPr>
              <a:t>Summer </a:t>
            </a:r>
            <a:r>
              <a:rPr lang="en-US" sz="2000" dirty="0">
                <a:solidFill>
                  <a:srgbClr val="000099"/>
                </a:solidFill>
                <a:latin typeface="Calibri" panose="020F0502020204030204" pitchFamily="34" charset="0"/>
                <a:cs typeface="Calibri" panose="020F0502020204030204" pitchFamily="34" charset="0"/>
              </a:rPr>
              <a:t>schools aligned with sponsoring societies are </a:t>
            </a:r>
            <a:r>
              <a:rPr lang="en-US" sz="2000" dirty="0" smtClean="0">
                <a:solidFill>
                  <a:srgbClr val="000099"/>
                </a:solidFill>
                <a:latin typeface="Calibri" panose="020F0502020204030204" pitchFamily="34" charset="0"/>
                <a:cs typeface="Calibri" panose="020F0502020204030204" pitchFamily="34" charset="0"/>
              </a:rPr>
              <a:t>important (e.g., PD summer school in Taiwan)</a:t>
            </a:r>
            <a:endParaRPr lang="en-US" sz="1600" dirty="0">
              <a:solidFill>
                <a:srgbClr val="000099"/>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7</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t>Development </a:t>
            </a:r>
            <a:r>
              <a:rPr lang="en-US" b="1" dirty="0"/>
              <a:t>of CEDA’s Visibility</a:t>
            </a:r>
            <a:endParaRPr lang="en-US" b="1" dirty="0">
              <a:solidFill>
                <a:srgbClr val="0000FF"/>
              </a:solidFill>
            </a:endParaRPr>
          </a:p>
        </p:txBody>
      </p:sp>
    </p:spTree>
    <p:extLst>
      <p:ext uri="{BB962C8B-B14F-4D97-AF65-F5344CB8AC3E}">
        <p14:creationId xmlns:p14="http://schemas.microsoft.com/office/powerpoint/2010/main" val="3617109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487680" y="914400"/>
            <a:ext cx="11101917" cy="4953000"/>
          </a:xfrm>
        </p:spPr>
        <p:txBody>
          <a:bodyPr/>
          <a:lstStyle/>
          <a:p>
            <a:r>
              <a:rPr lang="en-US" sz="2600" dirty="0"/>
              <a:t>Conference integration into periodicals is becoming </a:t>
            </a:r>
            <a:r>
              <a:rPr lang="en-US" sz="2600" dirty="0" smtClean="0"/>
              <a:t>a reality </a:t>
            </a:r>
          </a:p>
          <a:p>
            <a:pPr lvl="1"/>
            <a:r>
              <a:rPr lang="en-US" dirty="0" smtClean="0">
                <a:solidFill>
                  <a:srgbClr val="000099"/>
                </a:solidFill>
              </a:rPr>
              <a:t>Done </a:t>
            </a:r>
            <a:r>
              <a:rPr lang="en-US" dirty="0">
                <a:solidFill>
                  <a:srgbClr val="000099"/>
                </a:solidFill>
              </a:rPr>
              <a:t>for ESWEEK 2017, outcome positive (suggestions to improve) </a:t>
            </a:r>
            <a:endParaRPr lang="en-US" dirty="0" smtClean="0">
              <a:solidFill>
                <a:srgbClr val="000099"/>
              </a:solidFill>
            </a:endParaRPr>
          </a:p>
          <a:p>
            <a:pPr lvl="1"/>
            <a:r>
              <a:rPr lang="en-US" dirty="0" smtClean="0">
                <a:solidFill>
                  <a:srgbClr val="000099"/>
                </a:solidFill>
              </a:rPr>
              <a:t>If/Which </a:t>
            </a:r>
            <a:r>
              <a:rPr lang="en-US" dirty="0">
                <a:solidFill>
                  <a:srgbClr val="000099"/>
                </a:solidFill>
              </a:rPr>
              <a:t>conferences to suggest this model (ICCAD, others)? </a:t>
            </a:r>
            <a:endParaRPr lang="en-US" dirty="0" smtClean="0">
              <a:solidFill>
                <a:srgbClr val="000099"/>
              </a:solidFill>
            </a:endParaRPr>
          </a:p>
          <a:p>
            <a:r>
              <a:rPr lang="en-US" sz="2600" dirty="0" smtClean="0"/>
              <a:t>Recognition </a:t>
            </a:r>
            <a:r>
              <a:rPr lang="en-US" sz="2600" dirty="0"/>
              <a:t>issues: DAC EC keeps pushing for “the best of..” journals </a:t>
            </a:r>
            <a:endParaRPr lang="en-US" sz="2600" dirty="0" smtClean="0"/>
          </a:p>
          <a:p>
            <a:pPr lvl="1"/>
            <a:r>
              <a:rPr lang="en-US" dirty="0" smtClean="0">
                <a:solidFill>
                  <a:srgbClr val="000099"/>
                </a:solidFill>
              </a:rPr>
              <a:t>“</a:t>
            </a:r>
            <a:r>
              <a:rPr lang="en-US" dirty="0">
                <a:solidFill>
                  <a:srgbClr val="000099"/>
                </a:solidFill>
              </a:rPr>
              <a:t>Best of DAC”: Discussions with IEEE TCAD and ACM TECS journals </a:t>
            </a:r>
            <a:endParaRPr lang="en-US" dirty="0" smtClean="0">
              <a:solidFill>
                <a:srgbClr val="000099"/>
              </a:solidFill>
            </a:endParaRPr>
          </a:p>
          <a:p>
            <a:pPr lvl="1"/>
            <a:r>
              <a:rPr lang="en-US" dirty="0" smtClean="0">
                <a:solidFill>
                  <a:srgbClr val="000099"/>
                </a:solidFill>
              </a:rPr>
              <a:t>“</a:t>
            </a:r>
            <a:r>
              <a:rPr lang="en-US" dirty="0">
                <a:solidFill>
                  <a:srgbClr val="000099"/>
                </a:solidFill>
              </a:rPr>
              <a:t>Best of EDA”: Re-focused papers from EDA conferences for magazines (D&amp;T, etc</a:t>
            </a:r>
            <a:r>
              <a:rPr lang="en-US" dirty="0" smtClean="0">
                <a:solidFill>
                  <a:srgbClr val="000099"/>
                </a:solidFill>
              </a:rPr>
              <a:t>.)</a:t>
            </a:r>
          </a:p>
          <a:p>
            <a:pPr lvl="1"/>
            <a:r>
              <a:rPr lang="en-US" dirty="0" smtClean="0">
                <a:solidFill>
                  <a:srgbClr val="000099"/>
                </a:solidFill>
              </a:rPr>
              <a:t>“</a:t>
            </a:r>
            <a:r>
              <a:rPr lang="en-US" dirty="0">
                <a:solidFill>
                  <a:srgbClr val="000099"/>
                </a:solidFill>
              </a:rPr>
              <a:t>Best/Most influential papers”: Evaluation of highest impact after 5-10 years </a:t>
            </a:r>
            <a:endParaRPr lang="en-US" dirty="0" smtClean="0">
              <a:solidFill>
                <a:srgbClr val="000099"/>
              </a:solidFill>
            </a:endParaRPr>
          </a:p>
          <a:p>
            <a:r>
              <a:rPr lang="en-US" sz="2600" dirty="0" smtClean="0"/>
              <a:t>Fields </a:t>
            </a:r>
            <a:r>
              <a:rPr lang="en-US" sz="2600" dirty="0"/>
              <a:t>where CEDA publications can be proposed: Nano-technologies and CPS </a:t>
            </a:r>
            <a:endParaRPr lang="en-US" sz="2600" dirty="0" smtClean="0"/>
          </a:p>
          <a:p>
            <a:pPr lvl="1"/>
            <a:r>
              <a:rPr lang="en-US" dirty="0" smtClean="0">
                <a:solidFill>
                  <a:srgbClr val="000099"/>
                </a:solidFill>
              </a:rPr>
              <a:t>TESS </a:t>
            </a:r>
            <a:r>
              <a:rPr lang="en-US" dirty="0">
                <a:solidFill>
                  <a:srgbClr val="000099"/>
                </a:solidFill>
              </a:rPr>
              <a:t>rejected (refocus on CPS)</a:t>
            </a:r>
            <a:endParaRPr lang="en-US" dirty="0">
              <a:solidFill>
                <a:srgbClr val="000099"/>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8</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t>New </a:t>
            </a:r>
            <a:r>
              <a:rPr lang="en-US" b="1" dirty="0"/>
              <a:t>Models for CEDA Publications</a:t>
            </a:r>
            <a:endParaRPr lang="en-US" b="1" dirty="0">
              <a:solidFill>
                <a:srgbClr val="0000FF"/>
              </a:solidFill>
            </a:endParaRPr>
          </a:p>
        </p:txBody>
      </p:sp>
    </p:spTree>
    <p:extLst>
      <p:ext uri="{BB962C8B-B14F-4D97-AF65-F5344CB8AC3E}">
        <p14:creationId xmlns:p14="http://schemas.microsoft.com/office/powerpoint/2010/main" val="1590142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7" name="Picture 2"/>
          <p:cNvPicPr>
            <a:picLocks noChangeAspect="1" noChangeArrowheads="1"/>
          </p:cNvPicPr>
          <p:nvPr/>
        </p:nvPicPr>
        <p:blipFill>
          <a:blip r:embed="rId3" cstate="print"/>
          <a:srcRect/>
          <a:stretch>
            <a:fillRect/>
          </a:stretch>
        </p:blipFill>
        <p:spPr bwMode="auto">
          <a:xfrm>
            <a:off x="1524000" y="914400"/>
            <a:ext cx="8742362" cy="5775325"/>
          </a:xfrm>
          <a:prstGeom prst="rect">
            <a:avLst/>
          </a:prstGeom>
          <a:noFill/>
          <a:ln w="25400" algn="ctr">
            <a:noFill/>
            <a:miter lim="800000"/>
            <a:headEnd/>
            <a:tailEnd/>
          </a:ln>
        </p:spPr>
      </p:pic>
      <p:sp>
        <p:nvSpPr>
          <p:cNvPr id="36868" name="Rectangle 3"/>
          <p:cNvSpPr>
            <a:spLocks noGrp="1" noChangeArrowheads="1"/>
          </p:cNvSpPr>
          <p:nvPr>
            <p:ph type="body" idx="4294967295"/>
          </p:nvPr>
        </p:nvSpPr>
        <p:spPr>
          <a:xfrm>
            <a:off x="1524000" y="1828799"/>
            <a:ext cx="7924800" cy="4176713"/>
          </a:xfrm>
        </p:spPr>
        <p:txBody>
          <a:bodyPr/>
          <a:lstStyle/>
          <a:p>
            <a:pPr eaLnBrk="1" hangingPunct="1">
              <a:buFont typeface="標楷體" pitchFamily="65" charset="-120"/>
              <a:buNone/>
            </a:pPr>
            <a:endParaRPr lang="en-US" altLang="zh-TW" dirty="0"/>
          </a:p>
          <a:p>
            <a:pPr eaLnBrk="1" hangingPunct="1">
              <a:buFont typeface="標楷體" pitchFamily="65" charset="-120"/>
              <a:buNone/>
            </a:pPr>
            <a:endParaRPr lang="en-US" altLang="zh-TW" dirty="0"/>
          </a:p>
          <a:p>
            <a:pPr eaLnBrk="1" hangingPunct="1">
              <a:buFont typeface="標楷體" pitchFamily="65" charset="-120"/>
              <a:buNone/>
            </a:pPr>
            <a:endParaRPr lang="en-US" altLang="zh-TW" dirty="0"/>
          </a:p>
          <a:p>
            <a:pPr algn="ctr" eaLnBrk="1" hangingPunct="1">
              <a:buFont typeface="標楷體" pitchFamily="65" charset="-120"/>
              <a:buNone/>
            </a:pPr>
            <a:endParaRPr lang="en-US" altLang="zh-TW" sz="3200" b="1" dirty="0">
              <a:solidFill>
                <a:schemeClr val="tx2"/>
              </a:solidFill>
            </a:endParaRPr>
          </a:p>
        </p:txBody>
      </p:sp>
      <p:sp>
        <p:nvSpPr>
          <p:cNvPr id="36869" name="Text Box 4"/>
          <p:cNvSpPr txBox="1">
            <a:spLocks noChangeArrowheads="1"/>
          </p:cNvSpPr>
          <p:nvPr/>
        </p:nvSpPr>
        <p:spPr bwMode="auto">
          <a:xfrm>
            <a:off x="4083315" y="4214252"/>
            <a:ext cx="6121400" cy="1791260"/>
          </a:xfrm>
          <a:prstGeom prst="rect">
            <a:avLst/>
          </a:prstGeom>
          <a:noFill/>
          <a:ln w="25400" algn="ctr">
            <a:noFill/>
            <a:miter lim="800000"/>
            <a:headEnd/>
            <a:tailEnd/>
          </a:ln>
        </p:spPr>
        <p:txBody>
          <a:bodyPr>
            <a:spAutoFit/>
          </a:bodyPr>
          <a:lstStyle/>
          <a:p>
            <a:pPr algn="ctr">
              <a:spcBef>
                <a:spcPct val="20000"/>
              </a:spcBef>
              <a:buClr>
                <a:schemeClr val="tx1"/>
              </a:buClr>
              <a:buSzPct val="120000"/>
              <a:buFont typeface="標楷體" pitchFamily="65" charset="-120"/>
              <a:buNone/>
            </a:pPr>
            <a:r>
              <a:rPr lang="en-US" altLang="zh-TW" sz="4800" b="1" dirty="0" smtClean="0">
                <a:solidFill>
                  <a:srgbClr val="000099"/>
                </a:solidFill>
                <a:latin typeface="Calibri" panose="020F0502020204030204" pitchFamily="34" charset="0"/>
                <a:cs typeface="Calibri" panose="020F0502020204030204" pitchFamily="34" charset="0"/>
              </a:rPr>
              <a:t>Thank You!! </a:t>
            </a:r>
            <a:endParaRPr lang="en-US" altLang="zh-TW" sz="4800" b="1" dirty="0">
              <a:solidFill>
                <a:srgbClr val="000099"/>
              </a:solidFill>
              <a:latin typeface="Calibri" panose="020F0502020204030204" pitchFamily="34" charset="0"/>
              <a:cs typeface="Calibri" panose="020F0502020204030204" pitchFamily="34" charset="0"/>
            </a:endParaRPr>
          </a:p>
          <a:p>
            <a:pPr algn="ctr">
              <a:spcBef>
                <a:spcPct val="20000"/>
              </a:spcBef>
              <a:buClr>
                <a:schemeClr val="tx1"/>
              </a:buClr>
              <a:buSzPct val="120000"/>
              <a:buFont typeface="標楷體" pitchFamily="65" charset="-120"/>
              <a:buNone/>
            </a:pPr>
            <a:endParaRPr lang="en-US" altLang="zh-TW" sz="2400" b="1" dirty="0">
              <a:solidFill>
                <a:schemeClr val="tx2"/>
              </a:solidFill>
              <a:latin typeface="Arial" charset="0"/>
            </a:endParaRPr>
          </a:p>
          <a:p>
            <a:pPr algn="ctr">
              <a:spcBef>
                <a:spcPct val="20000"/>
              </a:spcBef>
              <a:buClr>
                <a:schemeClr val="tx1"/>
              </a:buClr>
              <a:buSzPct val="120000"/>
              <a:buFont typeface="標楷體" pitchFamily="65" charset="-120"/>
              <a:buNone/>
            </a:pPr>
            <a:endParaRPr lang="en-US" altLang="zh-TW" sz="2800" b="1" dirty="0">
              <a:solidFill>
                <a:srgbClr val="000099"/>
              </a:solidFill>
              <a:latin typeface="Arial" charset="0"/>
            </a:endParaRPr>
          </a:p>
        </p:txBody>
      </p:sp>
      <p:sp>
        <p:nvSpPr>
          <p:cNvPr id="2" name="矩形 1"/>
          <p:cNvSpPr/>
          <p:nvPr/>
        </p:nvSpPr>
        <p:spPr>
          <a:xfrm>
            <a:off x="152400" y="127155"/>
            <a:ext cx="5027082" cy="646331"/>
          </a:xfrm>
          <a:prstGeom prst="rect">
            <a:avLst/>
          </a:prstGeom>
        </p:spPr>
        <p:txBody>
          <a:bodyPr wrap="none">
            <a:spAutoFit/>
          </a:bodyPr>
          <a:lstStyle/>
          <a:p>
            <a:r>
              <a:rPr lang="en-US" sz="3600" b="1" dirty="0" smtClean="0">
                <a:solidFill>
                  <a:srgbClr val="336699"/>
                </a:solidFill>
                <a:latin typeface="Calibri" panose="020F0502020204030204" pitchFamily="34" charset="0"/>
                <a:cs typeface="Calibri" panose="020F0502020204030204" pitchFamily="34" charset="0"/>
              </a:rPr>
              <a:t>Questions &amp; Suggestions </a:t>
            </a:r>
            <a:endParaRPr lang="en-US" sz="3600" b="1" dirty="0">
              <a:solidFill>
                <a:srgbClr val="336699"/>
              </a:solidFill>
              <a:latin typeface="Calibri" panose="020F0502020204030204" pitchFamily="34" charset="0"/>
              <a:cs typeface="Calibri" panose="020F0502020204030204" pitchFamily="34" charset="0"/>
            </a:endParaRPr>
          </a:p>
        </p:txBody>
      </p:sp>
      <p:sp>
        <p:nvSpPr>
          <p:cNvPr id="7" name="Text Box 4"/>
          <p:cNvSpPr txBox="1">
            <a:spLocks noChangeArrowheads="1"/>
          </p:cNvSpPr>
          <p:nvPr/>
        </p:nvSpPr>
        <p:spPr bwMode="auto">
          <a:xfrm>
            <a:off x="4021667" y="5471404"/>
            <a:ext cx="6121400" cy="584775"/>
          </a:xfrm>
          <a:prstGeom prst="rect">
            <a:avLst/>
          </a:prstGeom>
          <a:noFill/>
          <a:ln w="25400" algn="ctr">
            <a:noFill/>
            <a:miter lim="800000"/>
            <a:headEnd/>
            <a:tailEnd/>
          </a:ln>
        </p:spPr>
        <p:txBody>
          <a:bodyPr>
            <a:spAutoFit/>
          </a:bodyPr>
          <a:lstStyle/>
          <a:p>
            <a:pPr algn="ctr">
              <a:spcBef>
                <a:spcPct val="20000"/>
              </a:spcBef>
              <a:buClr>
                <a:schemeClr val="tx1"/>
              </a:buClr>
              <a:buSzPct val="120000"/>
              <a:buFont typeface="標楷體" pitchFamily="65" charset="-120"/>
              <a:buNone/>
            </a:pPr>
            <a:r>
              <a:rPr lang="en-US" altLang="zh-TW" sz="3200" b="1" dirty="0" smtClean="0">
                <a:solidFill>
                  <a:srgbClr val="000099"/>
                </a:solidFill>
                <a:latin typeface="Calibri" panose="020F0502020204030204" pitchFamily="34" charset="0"/>
                <a:cs typeface="Calibri" panose="020F0502020204030204" pitchFamily="34" charset="0"/>
              </a:rPr>
              <a:t>Email: ywchang@ntu.edu.tw</a:t>
            </a:r>
            <a:endParaRPr lang="en-US" altLang="zh-TW" sz="2800" b="1" dirty="0">
              <a:solidFill>
                <a:srgbClr val="000099"/>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332765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Blue Pearl DeLuxe">
  <a:themeElements>
    <a:clrScheme name="1_Blue Pearl DeLuxe 1">
      <a:dk1>
        <a:srgbClr val="000000"/>
      </a:dk1>
      <a:lt1>
        <a:srgbClr val="FFFFFF"/>
      </a:lt1>
      <a:dk2>
        <a:srgbClr val="7889FB"/>
      </a:dk2>
      <a:lt2>
        <a:srgbClr val="808080"/>
      </a:lt2>
      <a:accent1>
        <a:srgbClr val="7889FB"/>
      </a:accent1>
      <a:accent2>
        <a:srgbClr val="2DB6B3"/>
      </a:accent2>
      <a:accent3>
        <a:srgbClr val="FFFFFF"/>
      </a:accent3>
      <a:accent4>
        <a:srgbClr val="000000"/>
      </a:accent4>
      <a:accent5>
        <a:srgbClr val="BEC4FD"/>
      </a:accent5>
      <a:accent6>
        <a:srgbClr val="28A5A2"/>
      </a:accent6>
      <a:hlink>
        <a:srgbClr val="C0C0C0"/>
      </a:hlink>
      <a:folHlink>
        <a:srgbClr val="D18213"/>
      </a:folHlink>
    </a:clrScheme>
    <a:fontScheme name="1_Blue Pearl DeLux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a:ln>
              <a:noFill/>
            </a:ln>
            <a:solidFill>
              <a:schemeClr val="tx1"/>
            </a:solidFill>
            <a:effectLst/>
            <a:latin typeface="Arial" pitchFamily="-108" charset="0"/>
            <a:ea typeface="Arial" pitchFamily="-108" charset="0"/>
            <a:cs typeface="Arial" pitchFamily="-10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a:ln>
              <a:noFill/>
            </a:ln>
            <a:solidFill>
              <a:schemeClr val="tx1"/>
            </a:solidFill>
            <a:effectLst/>
            <a:latin typeface="Arial" pitchFamily="-108" charset="0"/>
            <a:ea typeface="Arial" pitchFamily="-108" charset="0"/>
            <a:cs typeface="Arial" pitchFamily="-108" charset="0"/>
          </a:defRPr>
        </a:defPPr>
      </a:lstStyle>
    </a:lnDef>
  </a:objectDefaults>
  <a:extraClrSchemeLst>
    <a:extraClrScheme>
      <a:clrScheme name="1_Blue Pearl DeLuxe 1">
        <a:dk1>
          <a:srgbClr val="000000"/>
        </a:dk1>
        <a:lt1>
          <a:srgbClr val="FFFFFF"/>
        </a:lt1>
        <a:dk2>
          <a:srgbClr val="7889FB"/>
        </a:dk2>
        <a:lt2>
          <a:srgbClr val="808080"/>
        </a:lt2>
        <a:accent1>
          <a:srgbClr val="7889FB"/>
        </a:accent1>
        <a:accent2>
          <a:srgbClr val="2DB6B3"/>
        </a:accent2>
        <a:accent3>
          <a:srgbClr val="FFFFFF"/>
        </a:accent3>
        <a:accent4>
          <a:srgbClr val="000000"/>
        </a:accent4>
        <a:accent5>
          <a:srgbClr val="BEC4FD"/>
        </a:accent5>
        <a:accent6>
          <a:srgbClr val="28A5A2"/>
        </a:accent6>
        <a:hlink>
          <a:srgbClr val="C0C0C0"/>
        </a:hlink>
        <a:folHlink>
          <a:srgbClr val="D18213"/>
        </a:folHlink>
      </a:clrScheme>
      <a:clrMap bg1="lt1" tx1="dk1" bg2="lt2" tx2="dk2" accent1="accent1" accent2="accent2" accent3="accent3" accent4="accent4" accent5="accent5" accent6="accent6" hlink="hlink" folHlink="folHlink"/>
    </a:extraClrScheme>
    <a:extraClrScheme>
      <a:clrScheme name="1_Blue Pearl DeLuxe 2">
        <a:dk1>
          <a:srgbClr val="808080"/>
        </a:dk1>
        <a:lt1>
          <a:srgbClr val="FFFFFF"/>
        </a:lt1>
        <a:dk2>
          <a:srgbClr val="000000"/>
        </a:dk2>
        <a:lt2>
          <a:srgbClr val="CCCCFF"/>
        </a:lt2>
        <a:accent1>
          <a:srgbClr val="7889FB"/>
        </a:accent1>
        <a:accent2>
          <a:srgbClr val="DFFF66"/>
        </a:accent2>
        <a:accent3>
          <a:srgbClr val="AAAAAA"/>
        </a:accent3>
        <a:accent4>
          <a:srgbClr val="DADADA"/>
        </a:accent4>
        <a:accent5>
          <a:srgbClr val="BEC4FD"/>
        </a:accent5>
        <a:accent6>
          <a:srgbClr val="CAE75C"/>
        </a:accent6>
        <a:hlink>
          <a:srgbClr val="C0C0C0"/>
        </a:hlink>
        <a:folHlink>
          <a:srgbClr val="D1821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3725</TotalTime>
  <Words>865</Words>
  <Application>Microsoft Office PowerPoint</Application>
  <PresentationFormat>寬螢幕</PresentationFormat>
  <Paragraphs>87</Paragraphs>
  <Slides>9</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9</vt:i4>
      </vt:variant>
    </vt:vector>
  </HeadingPairs>
  <TitlesOfParts>
    <vt:vector size="16" baseType="lpstr">
      <vt:lpstr>新細明體</vt:lpstr>
      <vt:lpstr>標楷體</vt:lpstr>
      <vt:lpstr>Arial</vt:lpstr>
      <vt:lpstr>Calibri</vt:lpstr>
      <vt:lpstr>Verdana</vt:lpstr>
      <vt:lpstr>Wingdings</vt:lpstr>
      <vt:lpstr>1_Blue Pearl DeLuxe</vt:lpstr>
      <vt:lpstr>CEDA Strategy</vt:lpstr>
      <vt:lpstr>Strategy Committee </vt:lpstr>
      <vt:lpstr>CEDA Vision and Mission</vt:lpstr>
      <vt:lpstr>CEDA Strategy Aligned with IEEE Strategy (2015-2020)</vt:lpstr>
      <vt:lpstr>CEDA Strategy Goals for 2018-2019</vt:lpstr>
      <vt:lpstr>Old/New Fields for CEDA – Growth and Visibility</vt:lpstr>
      <vt:lpstr>Development of CEDA’s Visibility</vt:lpstr>
      <vt:lpstr>New Models for CEDA Publications</vt:lpstr>
      <vt:lpstr>PowerPoint 簡報</vt:lpstr>
    </vt:vector>
  </TitlesOfParts>
  <Company>Scientific Ventures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Lucio Kaufman Presentation</dc:title>
  <dc:creator>Mark Templeton</dc:creator>
  <cp:lastModifiedBy>Yao-Wen Chang</cp:lastModifiedBy>
  <cp:revision>313</cp:revision>
  <dcterms:created xsi:type="dcterms:W3CDTF">2014-07-15T17:05:24Z</dcterms:created>
  <dcterms:modified xsi:type="dcterms:W3CDTF">2018-03-17T09:24:04Z</dcterms:modified>
</cp:coreProperties>
</file>