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68EA-6550-40B5-995E-5C65E327F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Finances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DFEAD-143B-4D71-8696-BB3AC4522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Marina </a:t>
            </a:r>
            <a:r>
              <a:rPr lang="en-US" dirty="0" err="1"/>
              <a:t>Zapater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8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3B08C-D5AB-7A0F-CE6F-71AFEFB4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Key financial dates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2D6EA-F4D9-7E57-F182-94318E20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5997"/>
            <a:ext cx="10515600" cy="698987"/>
          </a:xfrm>
        </p:spPr>
        <p:txBody>
          <a:bodyPr>
            <a:normAutofit/>
          </a:bodyPr>
          <a:lstStyle/>
          <a:p>
            <a:r>
              <a:rPr lang="en-CH" sz="2000" dirty="0"/>
              <a:t>CEDA July meeting on 9th July (before first-view budget available)</a:t>
            </a:r>
          </a:p>
          <a:p>
            <a:pPr lvl="1"/>
            <a:r>
              <a:rPr lang="en-CH" sz="1600" dirty="0"/>
              <a:t>Still probably we need to approve budgets in July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128CD1-CC2C-9EAD-50C9-E3F6AA1D0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375" y="1468273"/>
            <a:ext cx="9214707" cy="3444283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525E9825-DBD6-0D72-B0D8-F6D7FC5F5657}"/>
              </a:ext>
            </a:extLst>
          </p:cNvPr>
          <p:cNvSpPr/>
          <p:nvPr/>
        </p:nvSpPr>
        <p:spPr>
          <a:xfrm>
            <a:off x="951896" y="2243280"/>
            <a:ext cx="262759" cy="18918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C3D6B3-57D3-DD47-FB58-D7EB271A7C10}"/>
              </a:ext>
            </a:extLst>
          </p:cNvPr>
          <p:cNvSpPr/>
          <p:nvPr/>
        </p:nvSpPr>
        <p:spPr>
          <a:xfrm>
            <a:off x="1282262" y="2232770"/>
            <a:ext cx="8944304" cy="213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CF956033-BE3F-E484-7E77-9FFDAEB31D4B}"/>
              </a:ext>
            </a:extLst>
          </p:cNvPr>
          <p:cNvSpPr/>
          <p:nvPr/>
        </p:nvSpPr>
        <p:spPr>
          <a:xfrm>
            <a:off x="951896" y="3667432"/>
            <a:ext cx="262759" cy="18918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71FA1-8486-5317-ACBA-D581F037D78B}"/>
              </a:ext>
            </a:extLst>
          </p:cNvPr>
          <p:cNvSpPr/>
          <p:nvPr/>
        </p:nvSpPr>
        <p:spPr>
          <a:xfrm>
            <a:off x="1282262" y="3656922"/>
            <a:ext cx="8944304" cy="213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0DDFCF6B-CD0F-4585-F2CD-82CA1E30BE82}"/>
              </a:ext>
            </a:extLst>
          </p:cNvPr>
          <p:cNvSpPr/>
          <p:nvPr/>
        </p:nvSpPr>
        <p:spPr>
          <a:xfrm>
            <a:off x="951896" y="2730013"/>
            <a:ext cx="262759" cy="18918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E3E548-D60E-50D5-878D-C25BED1519E9}"/>
              </a:ext>
            </a:extLst>
          </p:cNvPr>
          <p:cNvSpPr/>
          <p:nvPr/>
        </p:nvSpPr>
        <p:spPr>
          <a:xfrm>
            <a:off x="1282262" y="2719503"/>
            <a:ext cx="8944304" cy="213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62888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2EFF-B4E0-0B1F-B182-BBDC49CF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2023 Current expenses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FCA97-8E5D-B5B4-F3DD-6B05F0326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F48A42-14F5-0F30-6D9C-69A54B2B1C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706"/>
          <a:stretch/>
        </p:blipFill>
        <p:spPr>
          <a:xfrm>
            <a:off x="775138" y="1518833"/>
            <a:ext cx="10600697" cy="42303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4E7F7C2-1361-92C1-78EA-E193303DBE98}"/>
              </a:ext>
            </a:extLst>
          </p:cNvPr>
          <p:cNvSpPr/>
          <p:nvPr/>
        </p:nvSpPr>
        <p:spPr>
          <a:xfrm>
            <a:off x="838200" y="3381751"/>
            <a:ext cx="10428890" cy="2102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01EB68-2830-BED3-EABD-6CB8DE6105F6}"/>
              </a:ext>
            </a:extLst>
          </p:cNvPr>
          <p:cNvSpPr/>
          <p:nvPr/>
        </p:nvSpPr>
        <p:spPr>
          <a:xfrm>
            <a:off x="861041" y="4925226"/>
            <a:ext cx="10428890" cy="2102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1F3FD-0B3F-9CBF-2919-DD73FAAFFC91}"/>
              </a:ext>
            </a:extLst>
          </p:cNvPr>
          <p:cNvSpPr txBox="1"/>
          <p:nvPr/>
        </p:nvSpPr>
        <p:spPr>
          <a:xfrm>
            <a:off x="2648607" y="3348354"/>
            <a:ext cx="1418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>
                <a:solidFill>
                  <a:schemeClr val="accent1"/>
                </a:solidFill>
              </a:rPr>
              <a:t>(CEDA luncheons)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76B888-D0AE-0297-24AF-4E9F0B562CBF}"/>
              </a:ext>
            </a:extLst>
          </p:cNvPr>
          <p:cNvSpPr txBox="1"/>
          <p:nvPr/>
        </p:nvSpPr>
        <p:spPr>
          <a:xfrm>
            <a:off x="2648607" y="2896371"/>
            <a:ext cx="1587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>
                <a:solidFill>
                  <a:schemeClr val="accent1"/>
                </a:solidFill>
              </a:rPr>
              <a:t>(Distinguished Lect.)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D94E9C-8054-87B0-6391-30F8B2FC467B}"/>
              </a:ext>
            </a:extLst>
          </p:cNvPr>
          <p:cNvSpPr/>
          <p:nvPr/>
        </p:nvSpPr>
        <p:spPr>
          <a:xfrm>
            <a:off x="838200" y="3596260"/>
            <a:ext cx="10428890" cy="2102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62CC50-E7B0-ABF7-AFA6-C06E0C200006}"/>
              </a:ext>
            </a:extLst>
          </p:cNvPr>
          <p:cNvSpPr txBox="1"/>
          <p:nvPr/>
        </p:nvSpPr>
        <p:spPr>
          <a:xfrm>
            <a:off x="2648607" y="4891350"/>
            <a:ext cx="1587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>
                <a:solidFill>
                  <a:schemeClr val="accent1"/>
                </a:solidFill>
              </a:rPr>
              <a:t>(YPP@DATE)</a:t>
            </a:r>
          </a:p>
        </p:txBody>
      </p:sp>
    </p:spTree>
    <p:extLst>
      <p:ext uri="{BB962C8B-B14F-4D97-AF65-F5344CB8AC3E}">
        <p14:creationId xmlns:p14="http://schemas.microsoft.com/office/powerpoint/2010/main" val="150192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9A23-8AE1-465A-9698-AD76CC55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316A"/>
                </a:solidFill>
              </a:rPr>
              <a:t>Current expenses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3F90-FB1B-44D9-B537-3797B711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Operational - Conference Catalyst</a:t>
            </a:r>
          </a:p>
          <a:p>
            <a:pPr lvl="1"/>
            <a:r>
              <a:rPr lang="en-GB" dirty="0"/>
              <a:t>We’ll be around 5k above budget by end of the year</a:t>
            </a:r>
          </a:p>
          <a:p>
            <a:pPr lvl="1"/>
            <a:r>
              <a:rPr lang="en-GB" dirty="0"/>
              <a:t>Plus some extra 5k for graphics design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Volunteer travel:</a:t>
            </a:r>
          </a:p>
          <a:p>
            <a:pPr lvl="1"/>
            <a:r>
              <a:rPr lang="en-US" dirty="0"/>
              <a:t>Only 6k (out of ~52k) spent so far, but no EC meeting expenses yet</a:t>
            </a:r>
          </a:p>
          <a:p>
            <a:pPr lvl="1"/>
            <a:r>
              <a:rPr lang="en-US" dirty="0"/>
              <a:t>Estimation is that this year we will spend the budget</a:t>
            </a:r>
          </a:p>
          <a:p>
            <a:pPr lvl="1"/>
            <a:endParaRPr lang="en-US" sz="20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Other expenses to come as conferences take place </a:t>
            </a:r>
          </a:p>
          <a:p>
            <a:pPr lvl="1"/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lvl="1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76A2-80EC-176F-697D-9816E9F4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Current expenses status – Points to 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FE98-15CB-F6EC-F739-246E52F10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Initiatives: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So far, only 10k (out of 98k) spent in YPP@DATE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tatus of other initiatives ?</a:t>
            </a:r>
          </a:p>
          <a:p>
            <a:pPr lvl="1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/>
              <a:t>2023 chapter funding situation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Did chapters claim their funding? 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22k were budgeted, but not all chapters claimed budget in 2022</a:t>
            </a:r>
          </a:p>
          <a:p>
            <a:pPr lvl="1"/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Periodicals page rate adjustments</a:t>
            </a: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39457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D0F6-D06E-BEBE-76D7-5F8BDE7C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2022 Financial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6116F-AF32-3E3E-1CBF-271A2ECB4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H" dirty="0"/>
              <a:t>2022 not yet closed </a:t>
            </a:r>
            <a:r>
              <a:rPr lang="en-CH" dirty="0">
                <a:sym typeface="Wingdings" pitchFamily="2" charset="2"/>
              </a:rPr>
              <a:t> should close mid-April (but not yet)</a:t>
            </a:r>
          </a:p>
          <a:p>
            <a:r>
              <a:rPr lang="en-CH" dirty="0">
                <a:sym typeface="Wingdings" pitchFamily="2" charset="2"/>
              </a:rPr>
              <a:t>We work only with FM13 results, which </a:t>
            </a:r>
            <a:r>
              <a:rPr lang="en-CH" u="sng" dirty="0">
                <a:sym typeface="Wingdings" pitchFamily="2" charset="2"/>
              </a:rPr>
              <a:t>do not include</a:t>
            </a:r>
            <a:r>
              <a:rPr lang="en-CH" dirty="0">
                <a:sym typeface="Wingdings" pitchFamily="2" charset="2"/>
              </a:rPr>
              <a:t>:</a:t>
            </a:r>
          </a:p>
          <a:p>
            <a:pPr lvl="1"/>
            <a:r>
              <a:rPr lang="en-GB" dirty="0"/>
              <a:t>final distribution of packaged product revenues and expenses</a:t>
            </a:r>
          </a:p>
          <a:p>
            <a:pPr lvl="1"/>
            <a:r>
              <a:rPr lang="en-GB" dirty="0"/>
              <a:t>true-up of expenses from Publishing Operations</a:t>
            </a:r>
          </a:p>
          <a:p>
            <a:pPr lvl="1"/>
            <a:r>
              <a:rPr lang="en-GB" dirty="0"/>
              <a:t>true-up of </a:t>
            </a:r>
            <a:r>
              <a:rPr lang="en-GB" dirty="0" err="1"/>
              <a:t>copub</a:t>
            </a:r>
            <a:r>
              <a:rPr lang="en-GB" dirty="0"/>
              <a:t> revenue/expense to sponsoring OUs</a:t>
            </a:r>
          </a:p>
          <a:p>
            <a:pPr lvl="1"/>
            <a:r>
              <a:rPr lang="en-GB" dirty="0"/>
              <a:t>remaining conference adjustments</a:t>
            </a:r>
          </a:p>
          <a:p>
            <a:r>
              <a:rPr lang="en-GB" dirty="0"/>
              <a:t>Overall: </a:t>
            </a:r>
          </a:p>
          <a:p>
            <a:pPr lvl="1"/>
            <a:r>
              <a:rPr lang="en-GB" dirty="0"/>
              <a:t>underspending in technical activities</a:t>
            </a:r>
          </a:p>
          <a:p>
            <a:pPr lvl="1"/>
            <a:r>
              <a:rPr lang="en-GB" dirty="0"/>
              <a:t>m</a:t>
            </a:r>
            <a:r>
              <a:rPr lang="en-CH" dirty="0"/>
              <a:t>ajor conferences not providing benefits</a:t>
            </a: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18278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6751</TotalTime>
  <Words>232</Words>
  <Application>Microsoft Macintosh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Finances update</vt:lpstr>
      <vt:lpstr>Key financial dates 2023</vt:lpstr>
      <vt:lpstr>2023 Current expenses status</vt:lpstr>
      <vt:lpstr>Current expenses status</vt:lpstr>
      <vt:lpstr>Current expenses status – Points to discuss</vt:lpstr>
      <vt:lpstr>2022 Financial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Zapater Sancho Marina</cp:lastModifiedBy>
  <cp:revision>13</cp:revision>
  <dcterms:created xsi:type="dcterms:W3CDTF">2020-08-31T15:23:30Z</dcterms:created>
  <dcterms:modified xsi:type="dcterms:W3CDTF">2023-04-14T21:56:47Z</dcterms:modified>
</cp:coreProperties>
</file>