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7" r:id="rId2"/>
  </p:sldMasterIdLst>
  <p:notesMasterIdLst>
    <p:notesMasterId r:id="rId10"/>
  </p:notesMasterIdLst>
  <p:sldIdLst>
    <p:sldId id="265" r:id="rId3"/>
    <p:sldId id="256" r:id="rId4"/>
    <p:sldId id="262" r:id="rId5"/>
    <p:sldId id="263" r:id="rId6"/>
    <p:sldId id="266" r:id="rId7"/>
    <p:sldId id="269" r:id="rId8"/>
    <p:sldId id="267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gkMvv0GRnifA5yfhRGQGIdgCJh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D3DBCDA-23EB-49C5-B62D-E505E2707AAE}">
  <a:tblStyle styleId="{2D3DBCDA-23EB-49C5-B62D-E505E2707AA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47"/>
    <p:restoredTop sz="94637"/>
  </p:normalViewPr>
  <p:slideViewPr>
    <p:cSldViewPr snapToGrid="0" snapToObjects="1">
      <p:cViewPr varScale="1">
        <p:scale>
          <a:sx n="71" d="100"/>
          <a:sy n="71" d="100"/>
        </p:scale>
        <p:origin x="5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7" Type="http://customschemas.google.com/relationships/presentationmetadata" Target="metadata"/><Relationship Id="rId2" Type="http://schemas.openxmlformats.org/officeDocument/2006/relationships/slideMaster" Target="slideMasters/slideMaster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734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body" idx="1"/>
          </p:nvPr>
        </p:nvSpPr>
        <p:spPr>
          <a:xfrm>
            <a:off x="677334" y="1547446"/>
            <a:ext cx="4184035" cy="4493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2"/>
          </p:nvPr>
        </p:nvSpPr>
        <p:spPr>
          <a:xfrm>
            <a:off x="5089970" y="1547447"/>
            <a:ext cx="4184034" cy="449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rial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Arial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Arial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Arial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7A7ABB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97" name="Google Shape;97;p19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7A7ABB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800" b="0" i="0" u="none" strike="noStrike" cap="none">
              <a:solidFill>
                <a:srgbClr val="7A7AB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rial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0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rial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Arial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Arial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Arial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06" name="Google Shape;106;p21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2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1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7A7ABB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0" name="Google Shape;110;p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7A7ABB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rial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2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Arial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Arial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Arial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Arial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4" name="Google Shape;114;p22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2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734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3"/>
          <p:cNvSpPr txBox="1">
            <a:spLocks noGrp="1"/>
          </p:cNvSpPr>
          <p:nvPr>
            <p:ph type="body" idx="1"/>
          </p:nvPr>
        </p:nvSpPr>
        <p:spPr>
          <a:xfrm rot="5400000">
            <a:off x="2728710" y="-503929"/>
            <a:ext cx="4493916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0" name="Google Shape;120;p2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4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5" name="Google Shape;125;p2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port Title Slide">
  <p:cSld name="Report Title Slide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714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5"/>
          <p:cNvSpPr txBox="1">
            <a:spLocks noGrp="1"/>
          </p:cNvSpPr>
          <p:nvPr>
            <p:ph type="sldNum" idx="12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0" name="Google Shape;130;p25"/>
          <p:cNvSpPr txBox="1">
            <a:spLocks noGrp="1"/>
          </p:cNvSpPr>
          <p:nvPr>
            <p:ph type="body" idx="1"/>
          </p:nvPr>
        </p:nvSpPr>
        <p:spPr>
          <a:xfrm>
            <a:off x="716716" y="1754117"/>
            <a:ext cx="854251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3020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00422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360653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0407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oogle Shape;38;p11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9" name="Google Shape;39;p1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0" name="Google Shape;40;p11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41" name="Google Shape;41;p11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42" name="Google Shape;42;p11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43" name="Google Shape;43;p1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11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D2D57">
                <a:alpha val="69803"/>
              </a:srgbClr>
            </a:solidFill>
            <a:ln>
              <a:noFill/>
            </a:ln>
          </p:spPr>
        </p:sp>
        <p:sp>
          <p:nvSpPr>
            <p:cNvPr id="45" name="Google Shape;45;p11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7A7ABB">
                <a:alpha val="69803"/>
              </a:srgbClr>
            </a:solidFill>
            <a:ln>
              <a:noFill/>
            </a:ln>
          </p:spPr>
        </p:sp>
        <p:sp>
          <p:nvSpPr>
            <p:cNvPr id="46" name="Google Shape;46;p11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47" name="Google Shape;47;p1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11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Google Shape;49;p11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Arial"/>
              <a:buNone/>
              <a:defRPr sz="5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18774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84775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984782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93634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4911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rial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808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1"/>
          </p:nvPr>
        </p:nvSpPr>
        <p:spPr>
          <a:xfrm>
            <a:off x="675745" y="1551387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body" idx="2"/>
          </p:nvPr>
        </p:nvSpPr>
        <p:spPr>
          <a:xfrm>
            <a:off x="675745" y="2127649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body" idx="3"/>
          </p:nvPr>
        </p:nvSpPr>
        <p:spPr>
          <a:xfrm>
            <a:off x="5088383" y="1551387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body" idx="4"/>
          </p:nvPr>
        </p:nvSpPr>
        <p:spPr>
          <a:xfrm>
            <a:off x="5088384" y="2127649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rial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8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2;p8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3" name="Google Shape;13;p8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4" name="Google Shape;14;p8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8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8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D2D57">
                <a:alpha val="69803"/>
              </a:srgbClr>
            </a:solidFill>
            <a:ln>
              <a:noFill/>
            </a:ln>
          </p:spPr>
        </p:sp>
        <p:sp>
          <p:nvSpPr>
            <p:cNvPr id="17" name="Google Shape;17;p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7A7ABB">
                <a:alpha val="69803"/>
              </a:srgbClr>
            </a:solidFill>
            <a:ln>
              <a:noFill/>
            </a:ln>
          </p:spPr>
        </p:sp>
        <p:sp>
          <p:nvSpPr>
            <p:cNvPr id="18" name="Google Shape;18;p8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9" name="Google Shape;19;p8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734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body" idx="1"/>
          </p:nvPr>
        </p:nvSpPr>
        <p:spPr>
          <a:xfrm>
            <a:off x="677334" y="1547447"/>
            <a:ext cx="8596668" cy="449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25" name="Google Shape;25;p8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9958680" y="6041362"/>
            <a:ext cx="1800947" cy="47202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47195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-ceda.org/post/register-now-phil-kaufman-award-dinner" TargetMode="External"/><Relationship Id="rId2" Type="http://schemas.openxmlformats.org/officeDocument/2006/relationships/hyperlink" Target="https://ieee-ceda.org/document/official-phil-kaufman-dinner-press-release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src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pdac.com/aspdac2023/keynote/" TargetMode="External"/><Relationship Id="rId2" Type="http://schemas.openxmlformats.org/officeDocument/2006/relationships/hyperlink" Target="https://www.aspdac.com/aspdac2023/" TargetMode="Externa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30FCD-8A35-401A-9903-417F8DBC3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CEDA EC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BA788-2CBF-445D-B9EB-E38B9540C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Friday, 20 January 2023</a:t>
            </a:r>
          </a:p>
        </p:txBody>
      </p:sp>
    </p:spTree>
    <p:extLst>
      <p:ext uri="{BB962C8B-B14F-4D97-AF65-F5344CB8AC3E}">
        <p14:creationId xmlns:p14="http://schemas.microsoft.com/office/powerpoint/2010/main" val="3187799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"/>
          <p:cNvSpPr txBox="1">
            <a:spLocks noGrp="1"/>
          </p:cNvSpPr>
          <p:nvPr>
            <p:ph type="title"/>
          </p:nvPr>
        </p:nvSpPr>
        <p:spPr>
          <a:xfrm>
            <a:off x="311856" y="520700"/>
            <a:ext cx="834891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None/>
            </a:pPr>
            <a:r>
              <a:rPr lang="en-US" sz="4000" dirty="0">
                <a:latin typeface="Arial"/>
                <a:ea typeface="Arial"/>
                <a:cs typeface="Arial"/>
                <a:sym typeface="Arial"/>
              </a:rPr>
              <a:t>Executive Committee Meeting Agenda</a:t>
            </a:r>
            <a:endParaRPr dirty="0"/>
          </a:p>
        </p:txBody>
      </p:sp>
      <p:sp>
        <p:nvSpPr>
          <p:cNvPr id="140" name="Google Shape;140;p1"/>
          <p:cNvSpPr txBox="1">
            <a:spLocks noGrp="1"/>
          </p:cNvSpPr>
          <p:nvPr>
            <p:ph type="body" idx="1"/>
          </p:nvPr>
        </p:nvSpPr>
        <p:spPr>
          <a:xfrm>
            <a:off x="203806" y="1837864"/>
            <a:ext cx="9266766" cy="4513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001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 sz="2800" dirty="0"/>
              <a:t>Kaufman Award Dinner Updates</a:t>
            </a:r>
          </a:p>
          <a:p>
            <a:pPr marL="8001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 sz="2800" dirty="0"/>
              <a:t>FEC Chair and Vice Chair </a:t>
            </a:r>
          </a:p>
          <a:p>
            <a:pPr marL="8001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 sz="2800" dirty="0"/>
              <a:t>Admin Updates</a:t>
            </a:r>
          </a:p>
          <a:p>
            <a:pPr marL="1257300" lvl="1" indent="-342900">
              <a:lnSpc>
                <a:spcPct val="150000"/>
              </a:lnSpc>
              <a:spcBef>
                <a:spcPts val="0"/>
              </a:spcBef>
            </a:pPr>
            <a:r>
              <a:rPr lang="en-US" sz="2800" dirty="0"/>
              <a:t>Website </a:t>
            </a:r>
          </a:p>
          <a:p>
            <a:pPr marL="1257300" lvl="1" indent="-342900">
              <a:lnSpc>
                <a:spcPct val="150000"/>
              </a:lnSpc>
              <a:spcBef>
                <a:spcPts val="0"/>
              </a:spcBef>
            </a:pPr>
            <a:r>
              <a:rPr lang="en-US" sz="2800" dirty="0"/>
              <a:t>Nomination Year </a:t>
            </a:r>
          </a:p>
          <a:p>
            <a:pPr marL="8001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 sz="2800" dirty="0"/>
              <a:t>Open for Discussion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468"/>
            <a:ext cx="10515600" cy="62878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Phil Kaufman Award Dinner Event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904461"/>
            <a:ext cx="11199928" cy="514846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2022 Recipient: </a:t>
            </a:r>
            <a:r>
              <a:rPr lang="en-US" b="1" dirty="0">
                <a:solidFill>
                  <a:srgbClr val="0070C0"/>
                </a:solidFill>
              </a:rPr>
              <a:t>Dr. Giovanni De </a:t>
            </a:r>
            <a:r>
              <a:rPr lang="en-US" b="1" dirty="0" err="1">
                <a:solidFill>
                  <a:srgbClr val="0070C0"/>
                </a:solidFill>
              </a:rPr>
              <a:t>Micheli</a:t>
            </a:r>
            <a:r>
              <a:rPr lang="en-US" b="1" dirty="0">
                <a:solidFill>
                  <a:srgbClr val="0070C0"/>
                </a:solidFill>
              </a:rPr>
              <a:t> @ EPFL </a:t>
            </a:r>
            <a:r>
              <a:rPr lang="en-US" dirty="0"/>
              <a:t>and former Stanford professor</a:t>
            </a:r>
          </a:p>
          <a:p>
            <a:pPr lvl="1"/>
            <a:r>
              <a:rPr lang="en-US" dirty="0"/>
              <a:t>Being recognized for his significant impact on the electronic system design industry through pioneering technical contributions</a:t>
            </a:r>
          </a:p>
          <a:p>
            <a:r>
              <a:rPr lang="en-US" dirty="0"/>
              <a:t>When: </a:t>
            </a:r>
            <a:r>
              <a:rPr lang="en-US" dirty="0">
                <a:solidFill>
                  <a:srgbClr val="0070C0"/>
                </a:solidFill>
              </a:rPr>
              <a:t>Feb 23 (</a:t>
            </a:r>
            <a:r>
              <a:rPr lang="en-US" dirty="0" err="1">
                <a:solidFill>
                  <a:srgbClr val="0070C0"/>
                </a:solidFill>
              </a:rPr>
              <a:t>Thur</a:t>
            </a:r>
            <a:r>
              <a:rPr lang="en-US" dirty="0">
                <a:solidFill>
                  <a:srgbClr val="0070C0"/>
                </a:solidFill>
              </a:rPr>
              <a:t>), 2023 around 6:30 pm - 9:30 pm</a:t>
            </a:r>
          </a:p>
          <a:p>
            <a:pPr lvl="1"/>
            <a:r>
              <a:rPr lang="en-US" dirty="0"/>
              <a:t>The last day of 2023 International Solid-State Circuit Conference (ISSCC)</a:t>
            </a:r>
          </a:p>
          <a:p>
            <a:r>
              <a:rPr lang="en-US" dirty="0"/>
              <a:t>Where: </a:t>
            </a:r>
            <a:r>
              <a:rPr lang="en-US" dirty="0">
                <a:solidFill>
                  <a:srgbClr val="0070C0"/>
                </a:solidFill>
              </a:rPr>
              <a:t>The </a:t>
            </a:r>
            <a:r>
              <a:rPr lang="en-US" dirty="0" err="1">
                <a:solidFill>
                  <a:srgbClr val="0070C0"/>
                </a:solidFill>
              </a:rPr>
              <a:t>GlassHouse</a:t>
            </a:r>
            <a:r>
              <a:rPr lang="en-US" dirty="0">
                <a:solidFill>
                  <a:srgbClr val="0070C0"/>
                </a:solidFill>
              </a:rPr>
              <a:t> in San Jose Downtown</a:t>
            </a:r>
          </a:p>
          <a:p>
            <a:r>
              <a:rPr lang="en-US" i="0" u="none" strike="noStrike" dirty="0">
                <a:solidFill>
                  <a:srgbClr val="222222"/>
                </a:solidFill>
                <a:effectLst/>
              </a:rPr>
              <a:t>About the Phil Kaufman Award: </a:t>
            </a:r>
          </a:p>
          <a:p>
            <a:pPr lvl="1"/>
            <a:r>
              <a:rPr lang="en-US" b="0" i="0" u="none" strike="noStrike" dirty="0">
                <a:solidFill>
                  <a:srgbClr val="222222"/>
                </a:solidFill>
                <a:effectLst/>
              </a:rPr>
              <a:t>Sponsored by </a:t>
            </a:r>
            <a:r>
              <a:rPr lang="en-US" b="0" i="0" u="none" strike="noStrike" dirty="0">
                <a:solidFill>
                  <a:srgbClr val="0070C0"/>
                </a:solidFill>
                <a:effectLst/>
              </a:rPr>
              <a:t>Semi ESDA (Electronic System Design Alliance) </a:t>
            </a:r>
            <a:r>
              <a:rPr lang="en-US" b="0" i="0" u="none" strike="noStrike" dirty="0">
                <a:solidFill>
                  <a:srgbClr val="222222"/>
                </a:solidFill>
                <a:effectLst/>
              </a:rPr>
              <a:t>and </a:t>
            </a:r>
            <a:r>
              <a:rPr lang="en-US" b="0" i="0" u="none" strike="noStrike" dirty="0">
                <a:solidFill>
                  <a:srgbClr val="0070C0"/>
                </a:solidFill>
                <a:effectLst/>
              </a:rPr>
              <a:t>IEEE CEDA (Council on Electronic Design Automation)</a:t>
            </a:r>
          </a:p>
          <a:p>
            <a:pPr lvl="1"/>
            <a:r>
              <a:rPr lang="en-US" b="0" i="0" u="none" strike="noStrike" dirty="0">
                <a:solidFill>
                  <a:srgbClr val="222222"/>
                </a:solidFill>
                <a:effectLst/>
                <a:hlinkClick r:id="rId2"/>
              </a:rPr>
              <a:t>https://ieee-ceda.org/document/official-phil-kaufman-dinner-press-release</a:t>
            </a:r>
            <a:endParaRPr lang="en-US" b="0" i="0" u="none" strike="noStrike" dirty="0">
              <a:solidFill>
                <a:srgbClr val="222222"/>
              </a:solidFill>
              <a:effectLst/>
            </a:endParaRPr>
          </a:p>
          <a:p>
            <a:r>
              <a:rPr lang="en-US" dirty="0"/>
              <a:t>Registration link: </a:t>
            </a:r>
          </a:p>
          <a:p>
            <a:pPr lvl="1"/>
            <a:r>
              <a:rPr lang="en-US" dirty="0">
                <a:hlinkClick r:id="rId3"/>
              </a:rPr>
              <a:t>https://ieee-ceda.org/post/register-now-phil-kaufman-award-dinner</a:t>
            </a:r>
            <a:endParaRPr lang="en-US" dirty="0"/>
          </a:p>
          <a:p>
            <a:r>
              <a:rPr lang="en-US" dirty="0"/>
              <a:t>CEDA is approaching SRC (Semiconductor Research Corporation) CADT (Computer-Aided Design and Test) Thrust</a:t>
            </a:r>
          </a:p>
          <a:p>
            <a:pPr lvl="1"/>
            <a:r>
              <a:rPr lang="en-US" dirty="0"/>
              <a:t>for potential sponsorship of one table for SRC member companies</a:t>
            </a:r>
          </a:p>
          <a:p>
            <a:pPr lvl="1"/>
            <a:r>
              <a:rPr lang="en-US" dirty="0"/>
              <a:t>About SRC: </a:t>
            </a:r>
            <a:r>
              <a:rPr lang="en-US" dirty="0">
                <a:hlinkClick r:id="rId4"/>
              </a:rPr>
              <a:t>https://www.src.org/</a:t>
            </a:r>
            <a:endParaRPr lang="en-US" dirty="0"/>
          </a:p>
          <a:p>
            <a:r>
              <a:rPr lang="en-US" dirty="0"/>
              <a:t>We need to finalize the attendees for CEDA tables</a:t>
            </a:r>
          </a:p>
        </p:txBody>
      </p:sp>
    </p:spTree>
    <p:extLst>
      <p:ext uri="{BB962C8B-B14F-4D97-AF65-F5344CB8AC3E}">
        <p14:creationId xmlns:p14="http://schemas.microsoft.com/office/powerpoint/2010/main" val="1951081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 fontScale="90000"/>
          </a:bodyPr>
          <a:lstStyle/>
          <a:p>
            <a:r>
              <a:rPr lang="en-US" sz="4200" b="1"/>
              <a:t>CEDA representation @ ASP-DAC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59" y="2163399"/>
            <a:ext cx="4818888" cy="3547872"/>
          </a:xfrm>
        </p:spPr>
        <p:txBody>
          <a:bodyPr anchor="t">
            <a:normAutofit fontScale="85000" lnSpcReduction="10000"/>
          </a:bodyPr>
          <a:lstStyle/>
          <a:p>
            <a:r>
              <a:rPr lang="en-US" sz="1500" dirty="0"/>
              <a:t>ASP-DAC 2023: </a:t>
            </a:r>
            <a:r>
              <a:rPr lang="en-US" sz="1500" dirty="0">
                <a:hlinkClick r:id="rId2"/>
              </a:rPr>
              <a:t>https://www.aspdac.com/aspdac2023/</a:t>
            </a:r>
            <a:endParaRPr lang="en-US" sz="1500" dirty="0"/>
          </a:p>
          <a:p>
            <a:r>
              <a:rPr lang="en-US" sz="1500" dirty="0"/>
              <a:t>Georges G. E. </a:t>
            </a:r>
            <a:r>
              <a:rPr lang="en-US" sz="1500" dirty="0" err="1"/>
              <a:t>Gielen</a:t>
            </a:r>
            <a:r>
              <a:rPr lang="en-US" sz="1500" dirty="0"/>
              <a:t> is giving a keynote talk titled “Analog Synthesis 3:0: AI/ML to boost automated design and test of analog/mixed-signal ICs”</a:t>
            </a:r>
          </a:p>
          <a:p>
            <a:pPr lvl="1"/>
            <a:r>
              <a:rPr lang="en-US" sz="1500" dirty="0">
                <a:hlinkClick r:id="rId3"/>
              </a:rPr>
              <a:t>https://www.aspdac.com/aspdac2023/keynote/</a:t>
            </a:r>
            <a:endParaRPr lang="en-US" sz="1500" dirty="0"/>
          </a:p>
          <a:p>
            <a:r>
              <a:rPr lang="en-US" sz="1500" dirty="0"/>
              <a:t>CEDA formed a special technical session with exciting talks contributed by CEDA-related speakers:</a:t>
            </a:r>
          </a:p>
          <a:p>
            <a:pPr lvl="1"/>
            <a:r>
              <a:rPr lang="en-US" sz="1100" dirty="0"/>
              <a:t>Bei Yu: 2022 Ernest </a:t>
            </a:r>
            <a:r>
              <a:rPr lang="en-US" sz="1100" dirty="0" err="1"/>
              <a:t>Kuh</a:t>
            </a:r>
            <a:r>
              <a:rPr lang="en-US" sz="1100" dirty="0"/>
              <a:t> Early Career Award recipient</a:t>
            </a:r>
          </a:p>
          <a:p>
            <a:pPr lvl="1"/>
            <a:r>
              <a:rPr lang="en-US" sz="1100" dirty="0" err="1"/>
              <a:t>Jaeha</a:t>
            </a:r>
            <a:r>
              <a:rPr lang="en-US" sz="1100" dirty="0"/>
              <a:t> Kim is recruited from SSCS (Solid State Circuit Society)</a:t>
            </a:r>
          </a:p>
          <a:p>
            <a:pPr lvl="1"/>
            <a:r>
              <a:rPr lang="en-US" sz="1100" dirty="0"/>
              <a:t>Ricardo Reis is recruited from CAS (Circuits and Systems Society)</a:t>
            </a:r>
          </a:p>
          <a:p>
            <a:pPr lvl="1"/>
            <a:r>
              <a:rPr lang="en-US" sz="1100" dirty="0"/>
              <a:t>Mehdi </a:t>
            </a:r>
            <a:r>
              <a:rPr lang="en-US" sz="1100" dirty="0" err="1"/>
              <a:t>Tahoori</a:t>
            </a:r>
            <a:r>
              <a:rPr lang="en-US" sz="1100" dirty="0"/>
              <a:t>: CEDA assistant VP</a:t>
            </a:r>
          </a:p>
          <a:p>
            <a:pPr lvl="1"/>
            <a:r>
              <a:rPr lang="en-US" sz="1100" dirty="0"/>
              <a:t>Sri Parameswaran: CEDA assistant VP</a:t>
            </a:r>
          </a:p>
          <a:p>
            <a:r>
              <a:rPr lang="en-US" sz="1500" dirty="0"/>
              <a:t>Question: Should we do this for other conferences too?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F23908-DE6C-CB56-2251-8C35921334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9048" y="897404"/>
            <a:ext cx="5458968" cy="5063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581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71510-4E9C-C4F5-6EBC-70A740991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FEC Chair and Vice Chair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6AF58-B001-A4D0-0EBF-CEF17C106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Gi-Joon is seeking the </a:t>
            </a:r>
            <a:r>
              <a:rPr lang="en-US" sz="2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BoG's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consensus for reappointing Deming Chen as FEC Chair and </a:t>
            </a:r>
            <a:r>
              <a:rPr lang="en-US" sz="2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Irith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Pomeranz as FEC Vice Chair. </a:t>
            </a:r>
          </a:p>
          <a:p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</a:rPr>
              <a:t>Voting will be sent out to the </a:t>
            </a:r>
            <a:r>
              <a:rPr lang="en-US" sz="2400" dirty="0" err="1">
                <a:solidFill>
                  <a:srgbClr val="222222"/>
                </a:solidFill>
                <a:latin typeface="Arial" panose="020B0604020202020204" pitchFamily="34" charset="0"/>
              </a:rPr>
              <a:t>BoG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</a:rPr>
              <a:t> on 26 January. </a:t>
            </a:r>
            <a:endParaRPr lang="en-US" sz="24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2400" b="1" i="0" u="sng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Schedule: </a:t>
            </a:r>
            <a:endParaRPr lang="en-US" sz="24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Discussion period: 20-25 January </a:t>
            </a:r>
          </a:p>
          <a:p>
            <a:pPr lvl="1"/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Voting Period: 26-31 January</a:t>
            </a:r>
          </a:p>
          <a:p>
            <a:pPr marL="604520" lvl="1" indent="0">
              <a:buNone/>
            </a:pP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471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0B06E-A985-2809-5998-AB74EB21E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FEC Committee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63F83-723E-224D-DC70-3E8CDD0CB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08124"/>
            <a:ext cx="10515600" cy="4511675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Deming Chen (Chair) </a:t>
            </a:r>
          </a:p>
          <a:p>
            <a:r>
              <a:rPr lang="en-US" sz="2400" dirty="0" err="1"/>
              <a:t>Irith</a:t>
            </a:r>
            <a:r>
              <a:rPr lang="en-US" sz="2400" dirty="0"/>
              <a:t> </a:t>
            </a:r>
            <a:r>
              <a:rPr lang="en-US" sz="2400" dirty="0" err="1"/>
              <a:t>Pameranz</a:t>
            </a:r>
            <a:r>
              <a:rPr lang="en-US" sz="2400" dirty="0"/>
              <a:t> (Vice Chair) </a:t>
            </a:r>
          </a:p>
          <a:p>
            <a:r>
              <a:rPr lang="en-US" sz="2400" dirty="0"/>
              <a:t>Iris </a:t>
            </a:r>
            <a:r>
              <a:rPr lang="en-US" sz="2400" dirty="0" err="1"/>
              <a:t>Bahar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Antun</a:t>
            </a:r>
            <a:r>
              <a:rPr lang="en-US" sz="2400" dirty="0"/>
              <a:t> </a:t>
            </a:r>
            <a:r>
              <a:rPr lang="en-US" sz="2400" dirty="0" err="1"/>
              <a:t>Domic</a:t>
            </a:r>
            <a:r>
              <a:rPr lang="en-US" sz="2400" dirty="0"/>
              <a:t> </a:t>
            </a:r>
          </a:p>
          <a:p>
            <a:r>
              <a:rPr lang="en-US" sz="2400" dirty="0"/>
              <a:t>Georges </a:t>
            </a:r>
            <a:r>
              <a:rPr lang="en-US" sz="2400" dirty="0" err="1"/>
              <a:t>Gielen</a:t>
            </a:r>
            <a:r>
              <a:rPr lang="en-US" sz="2400" dirty="0"/>
              <a:t> </a:t>
            </a:r>
          </a:p>
          <a:p>
            <a:r>
              <a:rPr lang="en-US" sz="2400" dirty="0"/>
              <a:t>Wolfgang Kunz </a:t>
            </a:r>
          </a:p>
          <a:p>
            <a:r>
              <a:rPr lang="en-US" sz="2400" dirty="0"/>
              <a:t>Prabhat Mishra </a:t>
            </a:r>
          </a:p>
          <a:p>
            <a:r>
              <a:rPr lang="en-US" sz="2400" dirty="0"/>
              <a:t>Cristina </a:t>
            </a:r>
            <a:r>
              <a:rPr lang="en-US" sz="2400" dirty="0" err="1"/>
              <a:t>Silvano</a:t>
            </a:r>
            <a:r>
              <a:rPr lang="en-US" sz="2400" dirty="0"/>
              <a:t> </a:t>
            </a:r>
          </a:p>
          <a:p>
            <a:r>
              <a:rPr lang="en-US" sz="2400" dirty="0"/>
              <a:t>Young Fung Yu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808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F747E-1382-3207-F47A-062B83220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9FE5E-CC37-0173-689C-273597B70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1D1C1D"/>
                </a:solidFill>
                <a:effectLst/>
                <a:latin typeface="Slack-Lato"/>
              </a:rPr>
              <a:t>Gi-Joon Nam is seeking </a:t>
            </a:r>
            <a:r>
              <a:rPr lang="en-US" sz="2800" b="0" i="0" dirty="0" err="1">
                <a:solidFill>
                  <a:srgbClr val="1D1C1D"/>
                </a:solidFill>
                <a:effectLst/>
                <a:latin typeface="Slack-Lato"/>
              </a:rPr>
              <a:t>BoG</a:t>
            </a:r>
            <a:r>
              <a:rPr lang="en-US" sz="2800" b="0" i="0" dirty="0">
                <a:solidFill>
                  <a:srgbClr val="1D1C1D"/>
                </a:solidFill>
                <a:effectLst/>
                <a:latin typeface="Slack-Lato"/>
              </a:rPr>
              <a:t> consensus for the Presidential Appointment of Deming Chen as CEDA Fellow Evaluation Chair and </a:t>
            </a:r>
            <a:r>
              <a:rPr lang="en-US" sz="2800" b="0" i="0" dirty="0" err="1">
                <a:solidFill>
                  <a:srgbClr val="1D1C1D"/>
                </a:solidFill>
                <a:effectLst/>
                <a:latin typeface="Slack-Lato"/>
              </a:rPr>
              <a:t>Irith</a:t>
            </a:r>
            <a:r>
              <a:rPr lang="en-US" sz="2800" b="0" i="0" dirty="0">
                <a:solidFill>
                  <a:srgbClr val="1D1C1D"/>
                </a:solidFill>
                <a:effectLst/>
                <a:latin typeface="Slack-Lato"/>
              </a:rPr>
              <a:t> Pomeranz as Fellow Evaluation Vice Chair for 2023.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2164597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13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3D3C75"/>
      </a:accent1>
      <a:accent2>
        <a:srgbClr val="3D3C75"/>
      </a:accent2>
      <a:accent3>
        <a:srgbClr val="000000"/>
      </a:accent3>
      <a:accent4>
        <a:srgbClr val="99CA3C"/>
      </a:accent4>
      <a:accent5>
        <a:srgbClr val="000000"/>
      </a:accent5>
      <a:accent6>
        <a:srgbClr val="000000"/>
      </a:accent6>
      <a:hlink>
        <a:srgbClr val="3D3C75"/>
      </a:hlink>
      <a:folHlink>
        <a:srgbClr val="B0B0B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4736</TotalTime>
  <Words>435</Words>
  <Application>Microsoft Office PowerPoint</Application>
  <PresentationFormat>Widescreen</PresentationFormat>
  <Paragraphs>53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Noto Sans Symbols</vt:lpstr>
      <vt:lpstr>Slack-Lato</vt:lpstr>
      <vt:lpstr>Facet</vt:lpstr>
      <vt:lpstr>Office Theme</vt:lpstr>
      <vt:lpstr>CEDA EC Meeting</vt:lpstr>
      <vt:lpstr>Executive Committee Meeting Agenda</vt:lpstr>
      <vt:lpstr>Phil Kaufman Award Dinner Event Update</vt:lpstr>
      <vt:lpstr>CEDA representation @ ASP-DAC 2023</vt:lpstr>
      <vt:lpstr>FEC Chair and Vice Chair </vt:lpstr>
      <vt:lpstr>FEC Committee Members</vt:lpstr>
      <vt:lpstr>Motion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Committee Meeting Agenda Friday, 17 June 2022</dc:title>
  <dc:creator>Hough,Mackenzie C</dc:creator>
  <cp:lastModifiedBy>Bailey Campin</cp:lastModifiedBy>
  <cp:revision>23</cp:revision>
  <dcterms:created xsi:type="dcterms:W3CDTF">2020-08-31T15:23:30Z</dcterms:created>
  <dcterms:modified xsi:type="dcterms:W3CDTF">2023-01-25T20:45:40Z</dcterms:modified>
</cp:coreProperties>
</file>