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445" r:id="rId2"/>
    <p:sldId id="453" r:id="rId3"/>
    <p:sldId id="471" r:id="rId4"/>
    <p:sldId id="470" r:id="rId5"/>
    <p:sldId id="469" r:id="rId6"/>
    <p:sldId id="454" r:id="rId7"/>
    <p:sldId id="256" r:id="rId8"/>
    <p:sldId id="257" r:id="rId9"/>
    <p:sldId id="261" r:id="rId10"/>
    <p:sldId id="462" r:id="rId11"/>
    <p:sldId id="464" r:id="rId12"/>
    <p:sldId id="465" r:id="rId13"/>
    <p:sldId id="468" r:id="rId14"/>
    <p:sldId id="466" r:id="rId15"/>
    <p:sldId id="4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99" autoAdjust="0"/>
    <p:restoredTop sz="95590" autoAdjust="0"/>
  </p:normalViewPr>
  <p:slideViewPr>
    <p:cSldViewPr snapToGrid="0">
      <p:cViewPr varScale="1">
        <p:scale>
          <a:sx n="94" d="100"/>
          <a:sy n="9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C41EC78E-7142-2E55-E360-F3DFF973D4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54988079-A580-DBFD-1224-D98AB4081C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A7D4A346-9364-8579-F069-9427ACC94E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A03263-F6A0-A34F-9191-9290B1BDCE9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argas@computer.org" TargetMode="External"/><Relationship Id="rId2" Type="http://schemas.openxmlformats.org/officeDocument/2006/relationships/hyperlink" Target="http://www.lats.tttc-event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oehls@ids.rwth-aachen.d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217714"/>
            <a:ext cx="834891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+mn-lt"/>
              </a:rPr>
              <a:t>Executive Committee Meeting Agenda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Friday, 20 May 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7044-A866-4A47-934F-13EEFBA3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806" y="1837864"/>
            <a:ext cx="9266766" cy="4513950"/>
          </a:xfrm>
        </p:spPr>
        <p:txBody>
          <a:bodyPr numCol="1">
            <a:noAutofit/>
          </a:bodyPr>
          <a:lstStyle/>
          <a:p>
            <a:pPr marL="800100"/>
            <a:r>
              <a:rPr lang="en-US" dirty="0"/>
              <a:t>Awards updates </a:t>
            </a:r>
          </a:p>
          <a:p>
            <a:pPr marL="1200150" lvl="1"/>
            <a:r>
              <a:rPr lang="en-US" dirty="0"/>
              <a:t>Newton and TCAD (Georges)</a:t>
            </a:r>
          </a:p>
          <a:p>
            <a:pPr marL="1200150" lvl="1"/>
            <a:r>
              <a:rPr lang="en-US" dirty="0"/>
              <a:t>2022 </a:t>
            </a:r>
            <a:r>
              <a:rPr lang="en-US" dirty="0" err="1"/>
              <a:t>Kirchmayer</a:t>
            </a:r>
            <a:r>
              <a:rPr lang="en-US" dirty="0"/>
              <a:t> award presentation at DAC (Gi-Joon)</a:t>
            </a:r>
          </a:p>
          <a:p>
            <a:pPr marL="1200150" lvl="1"/>
            <a:r>
              <a:rPr lang="en-US" dirty="0"/>
              <a:t>2022 Kaufman dinner (Amanda)</a:t>
            </a:r>
          </a:p>
          <a:p>
            <a:pPr marL="800100"/>
            <a:r>
              <a:rPr lang="en-US" dirty="0"/>
              <a:t>Conferences</a:t>
            </a:r>
          </a:p>
          <a:p>
            <a:pPr marL="1200150" lvl="1"/>
            <a:r>
              <a:rPr lang="en-US" dirty="0"/>
              <a:t>ASP-DAC conference format (Virtual/Online/In-person) recommendation based on DATE/DAC experience (Cristiana/Joerg/Masanori/Gi-Joon)</a:t>
            </a:r>
          </a:p>
          <a:p>
            <a:pPr marL="1200150" lvl="1"/>
            <a:r>
              <a:rPr lang="en-US" dirty="0"/>
              <a:t>Technical sponsorship for  International Conference on Field-Programmable Technology (ICFPT)</a:t>
            </a:r>
          </a:p>
          <a:p>
            <a:pPr marL="1200150" lvl="1"/>
            <a:r>
              <a:rPr lang="en-US" dirty="0"/>
              <a:t>DAC (Miguel)</a:t>
            </a:r>
          </a:p>
          <a:p>
            <a:pPr marL="1600200" lvl="2"/>
            <a:r>
              <a:rPr lang="en-US" dirty="0"/>
              <a:t>DAC EC Dinner (Amanda)</a:t>
            </a:r>
          </a:p>
          <a:p>
            <a:pPr marL="1200150" lvl="1"/>
            <a:r>
              <a:rPr lang="en-US" dirty="0"/>
              <a:t>LATS financial sponsorship</a:t>
            </a:r>
          </a:p>
          <a:p>
            <a:pPr marL="800100"/>
            <a:r>
              <a:rPr lang="en-US" dirty="0"/>
              <a:t>Finance Update (Marina)</a:t>
            </a:r>
          </a:p>
          <a:p>
            <a:pPr marL="800100"/>
            <a:r>
              <a:rPr lang="en-US" dirty="0"/>
              <a:t>Initiatives project discussion (Ian/TY/Enrico/Marina)</a:t>
            </a:r>
          </a:p>
          <a:p>
            <a:pPr marL="8001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6AEF9A-4594-B879-BDE4-FA2C3A91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Finance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A7268-CEA3-47AB-669A-D1E12101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Many “housekeeping” activities since beginning of the year</a:t>
            </a:r>
          </a:p>
          <a:p>
            <a:r>
              <a:rPr lang="en-CH" dirty="0"/>
              <a:t>2022 Budget and Forecast Updates (in the post-COVID era)</a:t>
            </a:r>
          </a:p>
          <a:p>
            <a:r>
              <a:rPr lang="en-CH" dirty="0"/>
              <a:t>2023 Budget elaboration dates and timeline</a:t>
            </a:r>
          </a:p>
        </p:txBody>
      </p:sp>
    </p:spTree>
    <p:extLst>
      <p:ext uri="{BB962C8B-B14F-4D97-AF65-F5344CB8AC3E}">
        <p14:creationId xmlns:p14="http://schemas.microsoft.com/office/powerpoint/2010/main" val="107080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6AEF9A-4594-B879-BDE4-FA2C3A91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Finance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A7268-CEA3-47AB-669A-D1E12101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Many “housekeeping” activities since beginning of the year</a:t>
            </a:r>
          </a:p>
          <a:p>
            <a:pPr lvl="1"/>
            <a:r>
              <a:rPr lang="en-CH" dirty="0"/>
              <a:t>NextGen and Concur access (and NextGen training…)</a:t>
            </a:r>
          </a:p>
          <a:p>
            <a:pPr lvl="1"/>
            <a:r>
              <a:rPr lang="en-CH" dirty="0"/>
              <a:t>Getting up-to-speed with recent changes (CCs, ACs)</a:t>
            </a:r>
          </a:p>
          <a:p>
            <a:pPr lvl="1"/>
            <a:r>
              <a:rPr lang="en-CH" dirty="0"/>
              <a:t>Setting up all VP of Finance rights correctly (some approvals got delayed…)</a:t>
            </a:r>
          </a:p>
          <a:p>
            <a:pPr lvl="1"/>
            <a:r>
              <a:rPr lang="en-CH" dirty="0"/>
              <a:t>CEDA Credit card</a:t>
            </a:r>
          </a:p>
          <a:p>
            <a:pPr marL="457200" lvl="1" indent="0">
              <a:buNone/>
            </a:pPr>
            <a:endParaRPr lang="en-CH" dirty="0"/>
          </a:p>
          <a:p>
            <a:r>
              <a:rPr lang="en-CH" dirty="0"/>
              <a:t>2022 Budget vs Forecast Updates (in the post-COVID era)</a:t>
            </a:r>
          </a:p>
          <a:p>
            <a:r>
              <a:rPr lang="en-CH" dirty="0"/>
              <a:t>2023 Budget dates and timeline</a:t>
            </a:r>
          </a:p>
        </p:txBody>
      </p:sp>
      <p:pic>
        <p:nvPicPr>
          <p:cNvPr id="3" name="Graphic 2" descr="Badge Tick1 with solid fill">
            <a:extLst>
              <a:ext uri="{FF2B5EF4-FFF2-40B4-BE49-F238E27FC236}">
                <a16:creationId xmlns:a16="http://schemas.microsoft.com/office/drawing/2014/main" id="{160E90C6-F5E5-E78A-8451-AA18B6494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611" y="1923161"/>
            <a:ext cx="320040" cy="320040"/>
          </a:xfrm>
          <a:prstGeom prst="rect">
            <a:avLst/>
          </a:prstGeom>
        </p:spPr>
      </p:pic>
      <p:pic>
        <p:nvPicPr>
          <p:cNvPr id="7" name="Graphic 6" descr="Badge Tick1 with solid fill">
            <a:extLst>
              <a:ext uri="{FF2B5EF4-FFF2-40B4-BE49-F238E27FC236}">
                <a16:creationId xmlns:a16="http://schemas.microsoft.com/office/drawing/2014/main" id="{1B0B6BA2-8664-A666-3D07-B7D7E8142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611" y="2337829"/>
            <a:ext cx="320040" cy="320040"/>
          </a:xfrm>
          <a:prstGeom prst="rect">
            <a:avLst/>
          </a:prstGeom>
        </p:spPr>
      </p:pic>
      <p:pic>
        <p:nvPicPr>
          <p:cNvPr id="8" name="Graphic 7" descr="Badge Tick1 with solid fill">
            <a:extLst>
              <a:ext uri="{FF2B5EF4-FFF2-40B4-BE49-F238E27FC236}">
                <a16:creationId xmlns:a16="http://schemas.microsoft.com/office/drawing/2014/main" id="{8233DF33-93B8-B6A9-FEC6-19A7DFD06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611" y="2744335"/>
            <a:ext cx="320040" cy="320040"/>
          </a:xfrm>
          <a:prstGeom prst="rect">
            <a:avLst/>
          </a:prstGeom>
        </p:spPr>
      </p:pic>
      <p:pic>
        <p:nvPicPr>
          <p:cNvPr id="9" name="Graphic 8" descr="Badge Question Mark with solid fill">
            <a:extLst>
              <a:ext uri="{FF2B5EF4-FFF2-40B4-BE49-F238E27FC236}">
                <a16:creationId xmlns:a16="http://schemas.microsoft.com/office/drawing/2014/main" id="{54A7C347-4E40-1651-AC26-317BBF7859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1610" y="3035850"/>
            <a:ext cx="320041" cy="3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20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9C3B-578C-23FE-CDA7-3371FACD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Budget vs Forecast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38C13-C9E0-935B-0972-C75B9A32F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Forecast updates: the opportunity to adjust for the deviations of the 2022 budget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1st quarter (mid-May)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2nd quarter (mid-August)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3rd quarter (mid-November)</a:t>
            </a:r>
          </a:p>
          <a:p>
            <a:endParaRPr lang="en-CH" dirty="0"/>
          </a:p>
          <a:p>
            <a:r>
              <a:rPr lang="en-CH" dirty="0"/>
              <a:t>Main items to adjust: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Periodical products (changes to page counts for 2022) </a:t>
            </a:r>
            <a:r>
              <a:rPr lang="en-CH" dirty="0">
                <a:sym typeface="Wingdings" pitchFamily="2" charset="2"/>
              </a:rPr>
              <a:t> can still be submitted</a:t>
            </a:r>
            <a:endParaRPr lang="en-CH" dirty="0"/>
          </a:p>
          <a:p>
            <a:pPr lvl="1">
              <a:buFont typeface="Wingdings" pitchFamily="2" charset="2"/>
              <a:buChar char="v"/>
            </a:pPr>
            <a:r>
              <a:rPr lang="en-CH" dirty="0"/>
              <a:t>Conference products </a:t>
            </a:r>
            <a:r>
              <a:rPr lang="en-CH" dirty="0">
                <a:sym typeface="Wingdings" pitchFamily="2" charset="2"/>
              </a:rPr>
              <a:t> changes due to COVID expected (we seem back to 2019 data)</a:t>
            </a:r>
            <a:endParaRPr lang="en-CH" dirty="0"/>
          </a:p>
          <a:p>
            <a:pPr lvl="1">
              <a:buFont typeface="Wingdings" pitchFamily="2" charset="2"/>
              <a:buChar char="v"/>
            </a:pPr>
            <a:r>
              <a:rPr lang="en-CH" dirty="0"/>
              <a:t>Initiatives (see next slide)</a:t>
            </a:r>
          </a:p>
          <a:p>
            <a:endParaRPr lang="en-CH" dirty="0"/>
          </a:p>
        </p:txBody>
      </p:sp>
      <p:pic>
        <p:nvPicPr>
          <p:cNvPr id="4" name="Graphic 3" descr="Badge Question Mark with solid fill">
            <a:extLst>
              <a:ext uri="{FF2B5EF4-FFF2-40B4-BE49-F238E27FC236}">
                <a16:creationId xmlns:a16="http://schemas.microsoft.com/office/drawing/2014/main" id="{424E4183-9F99-CB54-14DA-179068C25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68" y="3904993"/>
            <a:ext cx="320041" cy="320041"/>
          </a:xfrm>
          <a:prstGeom prst="rect">
            <a:avLst/>
          </a:prstGeom>
        </p:spPr>
      </p:pic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9EA6B808-A8DE-FE3D-4EE8-CEFD8D83B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67" y="4646734"/>
            <a:ext cx="320041" cy="320041"/>
          </a:xfrm>
          <a:prstGeom prst="rect">
            <a:avLst/>
          </a:prstGeom>
        </p:spPr>
      </p:pic>
      <p:pic>
        <p:nvPicPr>
          <p:cNvPr id="6" name="Graphic 5" descr="Badge Question Mark with solid fill">
            <a:extLst>
              <a:ext uri="{FF2B5EF4-FFF2-40B4-BE49-F238E27FC236}">
                <a16:creationId xmlns:a16="http://schemas.microsoft.com/office/drawing/2014/main" id="{5CE402A4-2C75-D357-8AB8-2739F6F5B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68" y="4237839"/>
            <a:ext cx="320041" cy="3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93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25DB-3FA0-DC46-B8BE-8F6E19E7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Budget vs Forecast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F8FF2-0777-5926-D399-EF1A03F4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75148-ED29-FBCE-F0B0-3A50D3B38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9436359" cy="3347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38D08CD-3BEB-A55B-06C2-BDE492DA1F2D}"/>
              </a:ext>
            </a:extLst>
          </p:cNvPr>
          <p:cNvSpPr/>
          <p:nvPr/>
        </p:nvSpPr>
        <p:spPr>
          <a:xfrm>
            <a:off x="2525486" y="3418114"/>
            <a:ext cx="5834743" cy="16328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42F67-ACF5-EB69-0F45-B4E1AF06C151}"/>
              </a:ext>
            </a:extLst>
          </p:cNvPr>
          <p:cNvSpPr/>
          <p:nvPr/>
        </p:nvSpPr>
        <p:spPr>
          <a:xfrm>
            <a:off x="2525486" y="3603172"/>
            <a:ext cx="5834743" cy="16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439834-69BC-A830-AB5A-238909310254}"/>
              </a:ext>
            </a:extLst>
          </p:cNvPr>
          <p:cNvSpPr/>
          <p:nvPr/>
        </p:nvSpPr>
        <p:spPr>
          <a:xfrm>
            <a:off x="2525486" y="5105400"/>
            <a:ext cx="5834743" cy="16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22722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E94A-9BD2-A3B1-4F5E-C2FB5652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Initiatives Project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77DFA-E059-083C-2CD0-8F5E2CED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1971"/>
            <a:ext cx="8596668" cy="5105400"/>
          </a:xfrm>
        </p:spPr>
        <p:txBody>
          <a:bodyPr>
            <a:normAutofit/>
          </a:bodyPr>
          <a:lstStyle/>
          <a:p>
            <a:r>
              <a:rPr lang="en-CH" dirty="0"/>
              <a:t>Approved 3% amount in 2022 budget </a:t>
            </a:r>
            <a:r>
              <a:rPr lang="en-CH" dirty="0">
                <a:sym typeface="Wingdings" pitchFamily="2" charset="2"/>
              </a:rPr>
              <a:t> 40k</a:t>
            </a:r>
            <a:endParaRPr lang="en-CH" dirty="0"/>
          </a:p>
          <a:p>
            <a:r>
              <a:rPr lang="en-CH" dirty="0"/>
              <a:t>Current forecast overview for projects (CC_21065 – Society initiatives):</a:t>
            </a:r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pPr lvl="1"/>
            <a:r>
              <a:rPr lang="en-CH" dirty="0"/>
              <a:t>Current 50% spending in forecast </a:t>
            </a:r>
            <a:r>
              <a:rPr lang="en-CH" dirty="0">
                <a:sym typeface="Wingdings" pitchFamily="2" charset="2"/>
              </a:rPr>
              <a:t> 131.1K</a:t>
            </a:r>
          </a:p>
          <a:p>
            <a:pPr lvl="1"/>
            <a:r>
              <a:rPr lang="en-CH" dirty="0"/>
              <a:t>~2022 50% spending in forecast </a:t>
            </a:r>
            <a:r>
              <a:rPr lang="en-CH" dirty="0">
                <a:sym typeface="Wingdings" pitchFamily="2" charset="2"/>
              </a:rPr>
              <a:t> 157.0K</a:t>
            </a:r>
          </a:p>
          <a:p>
            <a:pPr lvl="1"/>
            <a:r>
              <a:rPr lang="en-GB" dirty="0">
                <a:sym typeface="Wingdings" pitchFamily="2" charset="2"/>
              </a:rPr>
              <a:t>S</a:t>
            </a:r>
            <a:r>
              <a:rPr lang="en-CH" dirty="0">
                <a:sym typeface="Wingdings" pitchFamily="2" charset="2"/>
              </a:rPr>
              <a:t>till available to apply for 25.9K</a:t>
            </a:r>
            <a:endParaRPr lang="en-CH" dirty="0"/>
          </a:p>
          <a:p>
            <a:r>
              <a:rPr lang="en-CH" dirty="0"/>
              <a:t>Updates/changes can be still incorporated into Q1 forecast </a:t>
            </a:r>
            <a:r>
              <a:rPr lang="en-CH" u="sng" dirty="0"/>
              <a:t>(to be informed ASAP)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A49CA-60C5-20AB-7C70-57950E0DF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680154"/>
            <a:ext cx="8815009" cy="186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7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7D86-51A3-851E-C6D9-0008ED7D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2023 Budget elaboration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4FAAF-BE51-98D4-4F1E-34477E700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First-pass updates from July 20th to </a:t>
            </a:r>
            <a:r>
              <a:rPr lang="en-CH" b="1" dirty="0"/>
              <a:t>August 11th.</a:t>
            </a:r>
          </a:p>
          <a:p>
            <a:pPr lvl="1"/>
            <a:r>
              <a:rPr lang="en-CH" dirty="0"/>
              <a:t>First view available on Nextgen on July 14th</a:t>
            </a:r>
          </a:p>
          <a:p>
            <a:pPr lvl="1"/>
            <a:r>
              <a:rPr lang="en-CH" dirty="0"/>
              <a:t>Ideally to be discussed internally at some point between those dates</a:t>
            </a:r>
          </a:p>
          <a:p>
            <a:pPr lvl="1"/>
            <a:r>
              <a:rPr lang="en-CH" dirty="0"/>
              <a:t>Discussion during July 10th DAC meeting instead</a:t>
            </a:r>
            <a:endParaRPr lang="en-US" dirty="0"/>
          </a:p>
          <a:p>
            <a:r>
              <a:rPr lang="en-US" dirty="0"/>
              <a:t>Expense reimbursement document (ask </a:t>
            </a:r>
            <a:r>
              <a:rPr lang="en-US" dirty="0" err="1"/>
              <a:t>Crisitiana</a:t>
            </a:r>
            <a:r>
              <a:rPr lang="en-US" dirty="0"/>
              <a:t>)</a:t>
            </a:r>
            <a:endParaRPr lang="en-CH" dirty="0"/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76074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2022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SEMICON 2023/2024</a:t>
            </a:r>
          </a:p>
          <a:p>
            <a:r>
              <a:rPr lang="en-US" sz="2000" dirty="0"/>
              <a:t>DAC CEDA rep term limit discussion</a:t>
            </a:r>
          </a:p>
          <a:p>
            <a:r>
              <a:rPr lang="en-US" sz="2000" dirty="0"/>
              <a:t>Awards </a:t>
            </a:r>
          </a:p>
          <a:p>
            <a:pPr lvl="1"/>
            <a:r>
              <a:rPr lang="en-US" sz="1800" dirty="0"/>
              <a:t>Proposed schedule from Miguel</a:t>
            </a:r>
          </a:p>
          <a:p>
            <a:pPr lvl="1"/>
            <a:r>
              <a:rPr lang="en-US" sz="1800" dirty="0"/>
              <a:t>Google form due Monday, May 23</a:t>
            </a:r>
          </a:p>
          <a:p>
            <a:r>
              <a:rPr lang="en-US" sz="2000" dirty="0"/>
              <a:t>Expenses being reviewed</a:t>
            </a:r>
          </a:p>
          <a:p>
            <a:r>
              <a:rPr lang="en-US" sz="2000" dirty="0"/>
              <a:t>EC Dinner (Amanda)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63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2022 – EC/</a:t>
            </a:r>
            <a:r>
              <a:rPr lang="en-US" dirty="0" err="1"/>
              <a:t>BoG</a:t>
            </a:r>
            <a:r>
              <a:rPr lang="en-US" dirty="0"/>
              <a:t> RSVP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47447"/>
            <a:ext cx="5418667" cy="4493916"/>
          </a:xfrm>
        </p:spPr>
        <p:txBody>
          <a:bodyPr numCol="2">
            <a:normAutofit/>
          </a:bodyPr>
          <a:lstStyle/>
          <a:p>
            <a:pPr marL="457200" lvl="1" indent="0">
              <a:buNone/>
            </a:pPr>
            <a:r>
              <a:rPr lang="en-GB" sz="1800" b="1" dirty="0"/>
              <a:t>In-Person</a:t>
            </a:r>
          </a:p>
          <a:p>
            <a:pPr marL="457200" lvl="1" indent="0">
              <a:buNone/>
            </a:pPr>
            <a:r>
              <a:rPr lang="en-GB" sz="1800" dirty="0"/>
              <a:t>Aparna Dey</a:t>
            </a:r>
          </a:p>
          <a:p>
            <a:pPr marL="457200" lvl="1" indent="0">
              <a:buNone/>
            </a:pPr>
            <a:r>
              <a:rPr lang="en-GB" sz="1800" dirty="0"/>
              <a:t>Georges </a:t>
            </a:r>
            <a:r>
              <a:rPr lang="en-GB" sz="1800" dirty="0" err="1"/>
              <a:t>Gielen</a:t>
            </a:r>
            <a:endParaRPr lang="en-GB" sz="1800" dirty="0"/>
          </a:p>
          <a:p>
            <a:pPr marL="457200" lvl="1" indent="0">
              <a:buNone/>
            </a:pPr>
            <a:r>
              <a:rPr lang="en-GB" sz="1800" dirty="0"/>
              <a:t>Masanori Hashimoto</a:t>
            </a:r>
          </a:p>
          <a:p>
            <a:pPr marL="457200" lvl="1" indent="0">
              <a:buNone/>
            </a:pPr>
            <a:r>
              <a:rPr lang="en-GB" sz="1800" dirty="0" err="1"/>
              <a:t>Jörg</a:t>
            </a:r>
            <a:r>
              <a:rPr lang="en-GB" sz="1800" dirty="0"/>
              <a:t> Henkel</a:t>
            </a:r>
          </a:p>
          <a:p>
            <a:pPr marL="457200" lvl="1" indent="0">
              <a:buNone/>
            </a:pPr>
            <a:r>
              <a:rPr lang="en-GB" sz="1800" dirty="0"/>
              <a:t>Jiang Hu</a:t>
            </a:r>
          </a:p>
          <a:p>
            <a:pPr marL="457200" lvl="1" indent="0">
              <a:buNone/>
            </a:pPr>
            <a:r>
              <a:rPr lang="en-GB" sz="1800" dirty="0"/>
              <a:t>Enrico </a:t>
            </a:r>
            <a:r>
              <a:rPr lang="en-GB" sz="1800" dirty="0" err="1"/>
              <a:t>Macii</a:t>
            </a:r>
            <a:endParaRPr lang="en-GB" sz="1800" dirty="0"/>
          </a:p>
          <a:p>
            <a:pPr marL="457200" lvl="1" indent="0">
              <a:buNone/>
            </a:pPr>
            <a:r>
              <a:rPr lang="en-GB" sz="1800" dirty="0" err="1"/>
              <a:t>Tulika</a:t>
            </a:r>
            <a:r>
              <a:rPr lang="en-GB" sz="1800" dirty="0"/>
              <a:t> Mitra</a:t>
            </a:r>
          </a:p>
          <a:p>
            <a:pPr marL="457200" lvl="1" indent="0">
              <a:buNone/>
            </a:pPr>
            <a:r>
              <a:rPr lang="en-GB" sz="1800" dirty="0" err="1"/>
              <a:t>Subhasish</a:t>
            </a:r>
            <a:r>
              <a:rPr lang="en-GB" sz="1800" dirty="0"/>
              <a:t> Mitra</a:t>
            </a:r>
          </a:p>
          <a:p>
            <a:pPr marL="457200" lvl="1" indent="0">
              <a:buNone/>
            </a:pPr>
            <a:r>
              <a:rPr lang="en-GB" sz="1800" dirty="0"/>
              <a:t>Gi-Joon Nam</a:t>
            </a:r>
          </a:p>
          <a:p>
            <a:pPr marL="457200" lvl="1" indent="0">
              <a:buNone/>
            </a:pP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Ian O'Connor</a:t>
            </a:r>
          </a:p>
          <a:p>
            <a:pPr marL="457200" lvl="1" indent="0">
              <a:buNone/>
            </a:pPr>
            <a:r>
              <a:rPr lang="en-GB" sz="1800" dirty="0"/>
              <a:t>Amanda Osborn</a:t>
            </a:r>
          </a:p>
          <a:p>
            <a:pPr marL="457200" lvl="1" indent="0">
              <a:buNone/>
            </a:pPr>
            <a:r>
              <a:rPr lang="en-GB" sz="1800" dirty="0" err="1"/>
              <a:t>Partha</a:t>
            </a:r>
            <a:r>
              <a:rPr lang="en-GB" sz="1800" dirty="0"/>
              <a:t> Pande</a:t>
            </a:r>
          </a:p>
          <a:p>
            <a:pPr marL="457200" lvl="1" indent="0">
              <a:buNone/>
            </a:pPr>
            <a:r>
              <a:rPr lang="en-GB" sz="1800" dirty="0"/>
              <a:t>Jose </a:t>
            </a:r>
            <a:r>
              <a:rPr lang="en-GB" sz="1800" dirty="0" err="1"/>
              <a:t>Rayas</a:t>
            </a:r>
            <a:r>
              <a:rPr lang="en-GB" sz="1800" dirty="0"/>
              <a:t>-Sanchez</a:t>
            </a:r>
          </a:p>
          <a:p>
            <a:pPr marL="457200" lvl="1" indent="0">
              <a:buNone/>
            </a:pPr>
            <a:r>
              <a:rPr lang="en-GB" sz="1800" dirty="0" err="1"/>
              <a:t>L.Miguel</a:t>
            </a:r>
            <a:r>
              <a:rPr lang="en-GB" sz="1800" dirty="0"/>
              <a:t> Silveira</a:t>
            </a:r>
          </a:p>
          <a:p>
            <a:pPr marL="457200" lvl="1" indent="0">
              <a:buNone/>
            </a:pPr>
            <a:r>
              <a:rPr lang="en-GB" sz="1800" dirty="0"/>
              <a:t>Ioana </a:t>
            </a:r>
            <a:r>
              <a:rPr lang="en-GB" sz="1800" dirty="0" err="1"/>
              <a:t>Vatajelu</a:t>
            </a:r>
            <a:endParaRPr lang="en-GB" sz="1800" dirty="0"/>
          </a:p>
          <a:p>
            <a:pPr marL="457200" lvl="1" indent="0">
              <a:buNone/>
            </a:pPr>
            <a:r>
              <a:rPr lang="en-GB" sz="1800" dirty="0"/>
              <a:t>Marina </a:t>
            </a:r>
            <a:r>
              <a:rPr lang="en-GB" sz="1800" dirty="0" err="1"/>
              <a:t>Zapater</a:t>
            </a:r>
            <a:endParaRPr lang="en-GB" sz="1800" dirty="0"/>
          </a:p>
          <a:p>
            <a:pPr marL="457200" lvl="1" indent="0">
              <a:buNone/>
            </a:pPr>
            <a:r>
              <a:rPr lang="en-GB" sz="1800" dirty="0"/>
              <a:t>Qi Zhu</a:t>
            </a:r>
          </a:p>
          <a:p>
            <a:pPr marL="457200" lvl="1" indent="0">
              <a:buNone/>
            </a:pPr>
            <a:r>
              <a:rPr lang="en-GB" sz="1800" dirty="0" err="1"/>
              <a:t>Madie</a:t>
            </a:r>
            <a:r>
              <a:rPr lang="en-GB" sz="1800" dirty="0"/>
              <a:t> Nelson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10B8645-18C5-5507-69C6-9BB7D681C02A}"/>
              </a:ext>
            </a:extLst>
          </p:cNvPr>
          <p:cNvSpPr txBox="1">
            <a:spLocks/>
          </p:cNvSpPr>
          <p:nvPr/>
        </p:nvSpPr>
        <p:spPr>
          <a:xfrm>
            <a:off x="5882182" y="1557979"/>
            <a:ext cx="4235629" cy="449391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3" charset="2"/>
              <a:buNone/>
            </a:pPr>
            <a:r>
              <a:rPr lang="en-GB" sz="1800" b="1" dirty="0"/>
              <a:t>Virtual</a:t>
            </a:r>
          </a:p>
          <a:p>
            <a:pPr marL="457200" lvl="1" indent="0">
              <a:buFont typeface="Wingdings 3" charset="2"/>
              <a:buNone/>
            </a:pPr>
            <a:r>
              <a:rPr lang="en-GB" sz="1800" dirty="0"/>
              <a:t>Agnieszka </a:t>
            </a:r>
            <a:r>
              <a:rPr lang="en-GB" sz="1800" dirty="0" err="1"/>
              <a:t>Dubaj</a:t>
            </a:r>
            <a:endParaRPr lang="en-GB" sz="1800" dirty="0"/>
          </a:p>
          <a:p>
            <a:pPr marL="457200" lvl="1" indent="0">
              <a:buFont typeface="Wingdings 3" charset="2"/>
              <a:buNone/>
            </a:pPr>
            <a:r>
              <a:rPr lang="en-GB" sz="1800" dirty="0"/>
              <a:t>Tsung-Yi Ho</a:t>
            </a:r>
          </a:p>
          <a:p>
            <a:pPr marL="457200" lvl="1" indent="0">
              <a:buFont typeface="Wingdings 3" charset="2"/>
              <a:buNone/>
            </a:pPr>
            <a:r>
              <a:rPr lang="en-GB" sz="1800" dirty="0"/>
              <a:t>Cristiana </a:t>
            </a:r>
            <a:r>
              <a:rPr lang="en-GB" sz="1800" dirty="0" err="1"/>
              <a:t>Bolchini</a:t>
            </a:r>
            <a:endParaRPr lang="en-GB" sz="1800" dirty="0"/>
          </a:p>
          <a:p>
            <a:pPr marL="457200" lvl="1" indent="0">
              <a:buFont typeface="Wingdings 3" charset="2"/>
              <a:buNone/>
            </a:pPr>
            <a:r>
              <a:rPr lang="en-GB" sz="1800" dirty="0"/>
              <a:t>Yao-Wen Chang</a:t>
            </a:r>
          </a:p>
        </p:txBody>
      </p:sp>
    </p:spTree>
    <p:extLst>
      <p:ext uri="{BB962C8B-B14F-4D97-AF65-F5344CB8AC3E}">
        <p14:creationId xmlns:p14="http://schemas.microsoft.com/office/powerpoint/2010/main" val="28356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2022 – Awards 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D34702-A41F-D2A4-18E3-0EC97919A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09057"/>
              </p:ext>
            </p:extLst>
          </p:nvPr>
        </p:nvGraphicFramePr>
        <p:xfrm>
          <a:off x="677333" y="1604075"/>
          <a:ext cx="9241581" cy="4572000"/>
        </p:xfrm>
        <a:graphic>
          <a:graphicData uri="http://schemas.openxmlformats.org/drawingml/2006/table">
            <a:tbl>
              <a:tblPr/>
              <a:tblGrid>
                <a:gridCol w="2661545">
                  <a:extLst>
                    <a:ext uri="{9D8B030D-6E8A-4147-A177-3AD203B41FA5}">
                      <a16:colId xmlns:a16="http://schemas.microsoft.com/office/drawing/2014/main" val="1491651918"/>
                    </a:ext>
                  </a:extLst>
                </a:gridCol>
                <a:gridCol w="4112766">
                  <a:extLst>
                    <a:ext uri="{9D8B030D-6E8A-4147-A177-3AD203B41FA5}">
                      <a16:colId xmlns:a16="http://schemas.microsoft.com/office/drawing/2014/main" val="2450811362"/>
                    </a:ext>
                  </a:extLst>
                </a:gridCol>
                <a:gridCol w="2467270">
                  <a:extLst>
                    <a:ext uri="{9D8B030D-6E8A-4147-A177-3AD203B41FA5}">
                      <a16:colId xmlns:a16="http://schemas.microsoft.com/office/drawing/2014/main" val="630171635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58594"/>
                  </a:ext>
                </a:extLst>
              </a:tr>
              <a:tr h="166179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Phil Kaufman (1)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IEEE Robert Noyce (1)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 Pioneering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 Fellows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IEEE Fellows (4)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Richard Newton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 40 (4)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Marie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Pistilli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Women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Pistilli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Scholarship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IEEE Goode Memorial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IEEE McCluskey Technical Achievement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 ONFA 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 Outstanding Dissertation Award 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CEDA Outstanding Service award 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 Distinguished Service Award (2)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 Service Awards (1)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TODAES BPA (1 award, 5 authors)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TRETS BPA  (1 award, multiple authors)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TCAD BPA (2 awards, multiple authors)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DAC BPA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 Track BPA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DIET ESS Track BPA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 Track BPA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SDC Winners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HAC@DAC Winn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929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A7BA07E-C009-A065-194C-4EC305340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184755-7E0F-8C84-B661-F7216D5D7CBF}"/>
              </a:ext>
            </a:extLst>
          </p:cNvPr>
          <p:cNvSpPr txBox="1"/>
          <p:nvPr/>
        </p:nvSpPr>
        <p:spPr>
          <a:xfrm>
            <a:off x="677333" y="6339553"/>
            <a:ext cx="521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one should be moved to Thursday (if needed)?</a:t>
            </a:r>
          </a:p>
        </p:txBody>
      </p:sp>
    </p:spTree>
    <p:extLst>
      <p:ext uri="{BB962C8B-B14F-4D97-AF65-F5344CB8AC3E}">
        <p14:creationId xmlns:p14="http://schemas.microsoft.com/office/powerpoint/2010/main" val="131247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Sponsorship Request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Conference: </a:t>
            </a:r>
            <a:r>
              <a:rPr lang="en-GB" dirty="0"/>
              <a:t> IEEE Latin-American Test Symposium – LATS</a:t>
            </a:r>
          </a:p>
          <a:p>
            <a:r>
              <a:rPr lang="en-GB" dirty="0"/>
              <a:t>Venue: Montevideo, Uruguay</a:t>
            </a:r>
          </a:p>
          <a:p>
            <a:r>
              <a:rPr lang="en-GB" dirty="0"/>
              <a:t>Time: September, 5 - 8</a:t>
            </a:r>
          </a:p>
          <a:p>
            <a:r>
              <a:rPr lang="en-US" dirty="0"/>
              <a:t>General chair: </a:t>
            </a:r>
            <a:br>
              <a:rPr lang="en-US" dirty="0"/>
            </a:br>
            <a:r>
              <a:rPr lang="en-US" dirty="0"/>
              <a:t>		</a:t>
            </a:r>
            <a:r>
              <a:rPr lang="en-GB" dirty="0"/>
              <a:t>Raoul VELAZCO (emeritus research Director CNRS)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Yervant</a:t>
            </a:r>
            <a:r>
              <a:rPr lang="en-GB" dirty="0"/>
              <a:t> </a:t>
            </a:r>
            <a:r>
              <a:rPr lang="en-GB" dirty="0" err="1"/>
              <a:t>Zorian</a:t>
            </a:r>
            <a:endParaRPr lang="en-GB" dirty="0"/>
          </a:p>
          <a:p>
            <a:endParaRPr lang="en-US" dirty="0"/>
          </a:p>
          <a:p>
            <a:r>
              <a:rPr lang="en-GB" dirty="0"/>
              <a:t>The Executive Director of Fundación Julio </a:t>
            </a:r>
            <a:r>
              <a:rPr lang="en-GB" dirty="0" err="1"/>
              <a:t>Ricaldoni</a:t>
            </a:r>
            <a:r>
              <a:rPr lang="en-GB" dirty="0"/>
              <a:t> (FJR) of the university in Uruguay agreed with the following numbers:</a:t>
            </a:r>
          </a:p>
          <a:p>
            <a:pPr lvl="1"/>
            <a:r>
              <a:rPr lang="en-GB" dirty="0"/>
              <a:t>Financial sponsors: CEDA (25%) and FJR (75%)</a:t>
            </a:r>
            <a:br>
              <a:rPr lang="en-GB" dirty="0"/>
            </a:br>
            <a:r>
              <a:rPr lang="en-GB" dirty="0"/>
              <a:t>Technical sponsors: CEDA (20%) and FJR (80%)</a:t>
            </a:r>
          </a:p>
          <a:p>
            <a:r>
              <a:rPr lang="en-GB" dirty="0"/>
              <a:t>The person that will sign the MOU is the dean of the Engineering School and president of the administration committee of FJR: María Simon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0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Sponsorship Request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Conference: </a:t>
            </a:r>
            <a:r>
              <a:rPr lang="en-GB" dirty="0"/>
              <a:t> Int. Conf. Field Programmable Technology – ICFPT</a:t>
            </a:r>
          </a:p>
          <a:p>
            <a:r>
              <a:rPr lang="en-GB" dirty="0"/>
              <a:t>Venue: Hong Kong</a:t>
            </a:r>
          </a:p>
          <a:p>
            <a:r>
              <a:rPr lang="en-GB" dirty="0"/>
              <a:t>Time: December</a:t>
            </a:r>
          </a:p>
          <a:p>
            <a:r>
              <a:rPr lang="en-US" dirty="0"/>
              <a:t>General chair: </a:t>
            </a:r>
            <a:r>
              <a:rPr lang="en-GB" dirty="0"/>
              <a:t>Wei ZHANG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45C86AD-9ED5-069B-BDF7-76EBFC06D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491" y="2644776"/>
            <a:ext cx="9857509" cy="1012825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Technical/Financial Sponsorship Request</a:t>
            </a:r>
          </a:p>
        </p:txBody>
      </p:sp>
      <p:sp>
        <p:nvSpPr>
          <p:cNvPr id="2051" name="Footer Placeholder 4">
            <a:extLst>
              <a:ext uri="{FF2B5EF4-FFF2-40B4-BE49-F238E27FC236}">
                <a16:creationId xmlns:a16="http://schemas.microsoft.com/office/drawing/2014/main" id="{3567E238-0E84-145E-1FAB-3AF29135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CEDA Technical Sponsorship Request Form (2018)</a:t>
            </a:r>
          </a:p>
        </p:txBody>
      </p:sp>
      <p:sp>
        <p:nvSpPr>
          <p:cNvPr id="15363" name="Subtitle 5">
            <a:extLst>
              <a:ext uri="{FF2B5EF4-FFF2-40B4-BE49-F238E27FC236}">
                <a16:creationId xmlns:a16="http://schemas.microsoft.com/office/drawing/2014/main" id="{D446621D-0D2F-CBE1-6212-341356C95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8534400" cy="2286000"/>
          </a:xfrm>
        </p:spPr>
        <p:txBody>
          <a:bodyPr/>
          <a:lstStyle/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Conference Name:  23</a:t>
            </a:r>
            <a:r>
              <a:rPr lang="en-US" altLang="de-DE" sz="1600" baseline="30000" dirty="0">
                <a:solidFill>
                  <a:schemeClr val="tx1"/>
                </a:solidFill>
              </a:rPr>
              <a:t>rd </a:t>
            </a:r>
            <a:r>
              <a:rPr lang="en-US" altLang="de-DE" sz="1600" dirty="0">
                <a:solidFill>
                  <a:schemeClr val="tx1"/>
                </a:solidFill>
              </a:rPr>
              <a:t>IEEE Latin American Test Symposium (LATS2022)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Sponsorship Year:  2022									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Conference website: </a:t>
            </a:r>
            <a:r>
              <a:rPr lang="en-US" altLang="de-DE" sz="1600" dirty="0">
                <a:solidFill>
                  <a:schemeClr val="tx1"/>
                </a:solidFill>
                <a:hlinkClick r:id="rId2"/>
              </a:rPr>
              <a:t>www.lats.tttc-events.org</a:t>
            </a:r>
            <a:r>
              <a:rPr lang="en-US" altLang="de-DE" sz="1600" dirty="0">
                <a:solidFill>
                  <a:schemeClr val="tx1"/>
                </a:solidFill>
              </a:rPr>
              <a:t>  		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Contact Name:	</a:t>
            </a:r>
            <a:r>
              <a:rPr lang="en-US" altLang="de-DE" sz="1600" dirty="0" err="1">
                <a:solidFill>
                  <a:schemeClr val="tx1"/>
                </a:solidFill>
              </a:rPr>
              <a:t>Letícia</a:t>
            </a:r>
            <a:r>
              <a:rPr lang="en-US" altLang="de-DE" sz="1600" dirty="0">
                <a:solidFill>
                  <a:schemeClr val="tx1"/>
                </a:solidFill>
              </a:rPr>
              <a:t> Maria </a:t>
            </a:r>
            <a:r>
              <a:rPr lang="en-US" altLang="de-DE" sz="1600" dirty="0" err="1">
                <a:solidFill>
                  <a:schemeClr val="tx1"/>
                </a:solidFill>
              </a:rPr>
              <a:t>Bolzani</a:t>
            </a:r>
            <a:r>
              <a:rPr lang="en-US" altLang="de-DE" sz="1600" dirty="0">
                <a:solidFill>
                  <a:schemeClr val="tx1"/>
                </a:solidFill>
              </a:rPr>
              <a:t> </a:t>
            </a:r>
            <a:r>
              <a:rPr lang="en-US" altLang="de-DE" sz="1600" dirty="0" err="1">
                <a:solidFill>
                  <a:schemeClr val="tx1"/>
                </a:solidFill>
              </a:rPr>
              <a:t>Poehls</a:t>
            </a:r>
            <a:r>
              <a:rPr lang="en-US" altLang="de-DE" sz="1600" dirty="0">
                <a:solidFill>
                  <a:schemeClr val="tx1"/>
                </a:solidFill>
              </a:rPr>
              <a:t> (Program Co-Chair)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Contact E-mail:	</a:t>
            </a:r>
            <a:r>
              <a:rPr lang="en-US" altLang="de-DE" sz="1600" dirty="0">
                <a:solidFill>
                  <a:schemeClr val="tx1"/>
                </a:solidFill>
                <a:hlinkClick r:id="rId3"/>
              </a:rPr>
              <a:t> leticia@poehls.com </a:t>
            </a:r>
            <a:r>
              <a:rPr lang="en-US" altLang="de-DE" sz="1600" dirty="0">
                <a:solidFill>
                  <a:schemeClr val="tx1"/>
                </a:solidFill>
              </a:rPr>
              <a:t>or </a:t>
            </a:r>
            <a:r>
              <a:rPr lang="en-US" altLang="de-DE" sz="1600" dirty="0">
                <a:solidFill>
                  <a:schemeClr val="tx1"/>
                </a:solidFill>
                <a:hlinkClick r:id="rId4"/>
              </a:rPr>
              <a:t>poehls@ids.rwth-aachen.de</a:t>
            </a:r>
            <a:r>
              <a:rPr lang="en-US" altLang="de-DE" sz="16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53A2D37-5DA8-FD7C-92D3-AB407603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Description of Conference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C42052-03E5-0DCB-A1A5-F33658D8F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Is the conference currently indexed in IEEE Xplore:			Yes</a:t>
            </a:r>
          </a:p>
          <a:p>
            <a:pPr marL="0" indent="0">
              <a:buNone/>
              <a:defRPr/>
            </a:pPr>
            <a:r>
              <a:rPr lang="en-US" dirty="0"/>
              <a:t>Does the conference maintain a public archive of its papers:	No</a:t>
            </a:r>
          </a:p>
          <a:p>
            <a:pPr marL="0" indent="0">
              <a:buNone/>
              <a:defRPr/>
            </a:pPr>
            <a:r>
              <a:rPr lang="en-US" dirty="0"/>
              <a:t>Approximate breakdown of academic/industrial attendance:	75%		25%</a:t>
            </a:r>
            <a:br>
              <a:rPr lang="en-US" dirty="0"/>
            </a:br>
            <a:r>
              <a:rPr lang="en-US" dirty="0"/>
              <a:t>Approximate breakdown of local/international attendance:		20%		80%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1600" b="1" dirty="0"/>
              <a:t>Provide a 1-paragraph overview of the conference</a:t>
            </a:r>
            <a:r>
              <a:rPr lang="en-US" sz="1600" dirty="0"/>
              <a:t>                                                                                           (Please </a:t>
            </a:r>
            <a:r>
              <a:rPr lang="en-US" sz="1600" b="1" i="1" dirty="0"/>
              <a:t>point out features that link this conference to the EDA community and CEDA</a:t>
            </a:r>
            <a:r>
              <a:rPr lang="en-US" sz="1600" dirty="0"/>
              <a:t>, and show the strategic importance of the conference area of interest)</a:t>
            </a:r>
          </a:p>
          <a:p>
            <a:pPr>
              <a:buFont typeface="Arial"/>
              <a:buChar char="•"/>
              <a:defRPr/>
            </a:pPr>
            <a:r>
              <a:rPr lang="en-US" sz="1500" dirty="0"/>
              <a:t>The IEEE Latin-American Test Symposium (LATS) is a recognized test and fault tolerance techniques forum attended by professionals from all over the world, in particular from Latin-America, to present and discuss various aspects of system, board, and component testing as well as design, manufacturing and in-field considerations with fault tolerance in mind. All presented papers are published in the IEEE Xplore Digital Library and the best papers of its 23</a:t>
            </a:r>
            <a:r>
              <a:rPr lang="en-US" sz="1500" baseline="30000" dirty="0"/>
              <a:t>rd</a:t>
            </a:r>
            <a:r>
              <a:rPr lang="en-US" sz="1500" dirty="0"/>
              <a:t> edition will be invited to re-submit to IEEE Design &amp; Test, Journal of Electronic Testing: Theory and Applications (JETTA) and IEEE Transactions on Computer-Aided Design of Integrated Circuits and Systems (TCAD).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76" name="Footer Placeholder 3">
            <a:extLst>
              <a:ext uri="{FF2B5EF4-FFF2-40B4-BE49-F238E27FC236}">
                <a16:creationId xmlns:a16="http://schemas.microsoft.com/office/drawing/2014/main" id="{FF0F841F-9C52-23F5-FEDB-F5C0DA9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CEDA Technical Sponsorship Request Form (2018)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347F3012-B76D-6C82-C1C8-9459E44F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 of Conference</a:t>
            </a:r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E9D4B1BF-CF06-F871-FBBB-31795FA7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CEDA Technical Sponsorship Request Form (2011)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8BDFA-7920-7493-3BFC-79F31FF89845}"/>
              </a:ext>
            </a:extLst>
          </p:cNvPr>
          <p:cNvGraphicFramePr>
            <a:graphicFrameLocks noGrp="1"/>
          </p:cNvGraphicFramePr>
          <p:nvPr/>
        </p:nvGraphicFramePr>
        <p:xfrm>
          <a:off x="490219" y="1401155"/>
          <a:ext cx="10150070" cy="5008796"/>
        </p:xfrm>
        <a:graphic>
          <a:graphicData uri="http://schemas.openxmlformats.org/drawingml/2006/table">
            <a:tbl>
              <a:tblPr/>
              <a:tblGrid>
                <a:gridCol w="145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0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Attendance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Submitted Papers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Accepted Papers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 Total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Final Surplus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73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Most recent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(e.g. 2021)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Punta del Est, Uruguay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Virtual conference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(estimation 70)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 (full papers + posters)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2241.77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</a:t>
                      </a:r>
                      <a:b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43550"/>
                  </a:ext>
                </a:extLst>
              </a:tr>
              <a:tr h="74679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Most recent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(e.g. 2020)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Maceio, Brazil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Virtual conference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(estimation 40)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 full papers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11.228,19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Previous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(e.g. 2019)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Santiago, Chile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35 (full papers + posters)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19,553.33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44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Previous</a:t>
                      </a:r>
                    </a:p>
                    <a:p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(e. g. 2018)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São Paulo,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Brazil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45 (full papers + posters 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US$ 21,500.00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</a:t>
                      </a:r>
                      <a:r>
                        <a:rPr lang="pt-B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Previous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(e.g. 2017)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Bogota, Colombia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33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(full papers + posters 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US$ 17,157.00</a:t>
                      </a:r>
                      <a:endParaRPr lang="en-U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US$ 5374.00</a:t>
                      </a:r>
                      <a:endParaRPr lang="en-U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Previous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(e.g. 2016)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Foz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Iguaçu, Brazil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(full papers + posters 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US$ 26,103.00</a:t>
                      </a:r>
                      <a:endParaRPr lang="en-U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US$ 0.00</a:t>
                      </a:r>
                      <a:endParaRPr lang="es-E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</TotalTime>
  <Words>1266</Words>
  <Application>Microsoft Office PowerPoint</Application>
  <PresentationFormat>Widescreen</PresentationFormat>
  <Paragraphs>209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Formata Light</vt:lpstr>
      <vt:lpstr>Wingdings</vt:lpstr>
      <vt:lpstr>Wingdings 3</vt:lpstr>
      <vt:lpstr>Facet</vt:lpstr>
      <vt:lpstr>Executive Committee Meeting Agenda Friday, 20 May 2022</vt:lpstr>
      <vt:lpstr>DAC 2022</vt:lpstr>
      <vt:lpstr>DAC 2022 – EC/BoG RSVP</vt:lpstr>
      <vt:lpstr>DAC 2022 – Awards Schedule</vt:lpstr>
      <vt:lpstr>Financial Sponsorship Request</vt:lpstr>
      <vt:lpstr>Technical Sponsorship Request</vt:lpstr>
      <vt:lpstr>Technical/Financial Sponsorship Request</vt:lpstr>
      <vt:lpstr>Description of Conference</vt:lpstr>
      <vt:lpstr>History of Conference</vt:lpstr>
      <vt:lpstr>Finance update</vt:lpstr>
      <vt:lpstr>Finance update</vt:lpstr>
      <vt:lpstr>2022 Budget vs Forecast updates</vt:lpstr>
      <vt:lpstr>2022 Budget vs Forecast updates</vt:lpstr>
      <vt:lpstr>2022 Initiatives Project budget</vt:lpstr>
      <vt:lpstr>2023 Budget elaboration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Amanda Osborn</cp:lastModifiedBy>
  <cp:revision>178</cp:revision>
  <dcterms:created xsi:type="dcterms:W3CDTF">2020-08-31T15:23:30Z</dcterms:created>
  <dcterms:modified xsi:type="dcterms:W3CDTF">2022-05-20T15:23:28Z</dcterms:modified>
</cp:coreProperties>
</file>