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445" r:id="rId2"/>
    <p:sldId id="450" r:id="rId3"/>
    <p:sldId id="451" r:id="rId4"/>
    <p:sldId id="447" r:id="rId5"/>
    <p:sldId id="448" r:id="rId6"/>
    <p:sldId id="456" r:id="rId7"/>
    <p:sldId id="452" r:id="rId8"/>
    <p:sldId id="453" r:id="rId9"/>
    <p:sldId id="454" r:id="rId10"/>
    <p:sldId id="455" r:id="rId11"/>
    <p:sldId id="4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99" autoAdjust="0"/>
    <p:restoredTop sz="95590" autoAdjust="0"/>
  </p:normalViewPr>
  <p:slideViewPr>
    <p:cSldViewPr snapToGrid="0">
      <p:cViewPr varScale="1">
        <p:scale>
          <a:sx n="123" d="100"/>
          <a:sy n="123" d="100"/>
        </p:scale>
        <p:origin x="2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1/21/22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C389-9746-46ED-91D2-76EAC9C7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217714"/>
            <a:ext cx="834891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+mn-lt"/>
              </a:rPr>
              <a:t>Executive Committee Meeting Agenda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Friday, 21 January 2022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47044-A866-4A47-934F-13EEFBA3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806" y="1837864"/>
            <a:ext cx="9266766" cy="4513950"/>
          </a:xfrm>
        </p:spPr>
        <p:txBody>
          <a:bodyPr numCol="1">
            <a:normAutofit lnSpcReduction="10000"/>
          </a:bodyPr>
          <a:lstStyle/>
          <a:p>
            <a:pPr marL="800100"/>
            <a:r>
              <a:rPr lang="en-US" sz="2000" dirty="0"/>
              <a:t>Introduction of 2022-2023 EC (Gi-Joon)</a:t>
            </a:r>
          </a:p>
          <a:p>
            <a:pPr marL="800100"/>
            <a:r>
              <a:rPr lang="en-US" sz="2000" dirty="0"/>
              <a:t>2022 Meeting Schedule (Gi-Joon)</a:t>
            </a:r>
          </a:p>
          <a:p>
            <a:pPr marL="800100"/>
            <a:r>
              <a:rPr lang="en-US" sz="2000" dirty="0"/>
              <a:t>2022 EC Meeting Structure (Gi-Joon)</a:t>
            </a:r>
          </a:p>
          <a:p>
            <a:pPr marL="800100"/>
            <a:r>
              <a:rPr lang="en-US" sz="2000" dirty="0"/>
              <a:t>2022 Currents Schedule and Content (Agnieszka)</a:t>
            </a:r>
          </a:p>
          <a:p>
            <a:pPr marL="800100"/>
            <a:r>
              <a:rPr lang="en-US" sz="2000" dirty="0"/>
              <a:t>Discussion Topics</a:t>
            </a:r>
          </a:p>
          <a:p>
            <a:pPr marL="1200150" lvl="1"/>
            <a:r>
              <a:rPr lang="en-US" sz="1800" dirty="0"/>
              <a:t>2023-2024 Call for DL Nominations (TY/Helen)</a:t>
            </a:r>
          </a:p>
          <a:p>
            <a:pPr marL="1200150" lvl="1"/>
            <a:r>
              <a:rPr lang="en-US" sz="1800" dirty="0"/>
              <a:t>Chapters Status (TY)</a:t>
            </a:r>
          </a:p>
          <a:p>
            <a:pPr marL="1200150" lvl="1"/>
            <a:r>
              <a:rPr lang="en-US" sz="1800" dirty="0"/>
              <a:t>Conference Reps (Gi-Joon)</a:t>
            </a:r>
          </a:p>
          <a:p>
            <a:pPr marL="1200150" lvl="1"/>
            <a:r>
              <a:rPr lang="en-US" sz="1800" dirty="0"/>
              <a:t>DATE Sponsorship (Cristiana)</a:t>
            </a:r>
          </a:p>
          <a:p>
            <a:pPr marL="1200150" lvl="1"/>
            <a:r>
              <a:rPr lang="en-US" sz="1800" dirty="0"/>
              <a:t>IEEE Smart Cities Initiatives (Ian)</a:t>
            </a:r>
          </a:p>
          <a:p>
            <a:pPr marL="1200150" lvl="1"/>
            <a:r>
              <a:rPr lang="en-US" sz="1800" dirty="0"/>
              <a:t>Strategic Planning Committee (Enrico)</a:t>
            </a:r>
          </a:p>
        </p:txBody>
      </p:sp>
    </p:spTree>
    <p:extLst>
      <p:ext uri="{BB962C8B-B14F-4D97-AF65-F5344CB8AC3E}">
        <p14:creationId xmlns:p14="http://schemas.microsoft.com/office/powerpoint/2010/main" val="296437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Reps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Establishing a formal process to appoint the conference reps</a:t>
            </a:r>
          </a:p>
          <a:p>
            <a:pPr lvl="1"/>
            <a:r>
              <a:rPr lang="en-US" dirty="0"/>
              <a:t>ASP-DAC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 err="1"/>
              <a:t>ESWEEK</a:t>
            </a:r>
            <a:endParaRPr lang="en-US" dirty="0"/>
          </a:p>
          <a:p>
            <a:pPr lvl="1"/>
            <a:r>
              <a:rPr lang="en-US" dirty="0" err="1"/>
              <a:t>ICCAD</a:t>
            </a:r>
            <a:endParaRPr lang="en-US" dirty="0"/>
          </a:p>
          <a:p>
            <a:pPr lvl="1"/>
            <a:r>
              <a:rPr lang="en-US" dirty="0"/>
              <a:t>DAC – Past President and President Elect</a:t>
            </a:r>
          </a:p>
          <a:p>
            <a:r>
              <a:rPr lang="en-US" dirty="0"/>
              <a:t>Conference reps are voting members of the </a:t>
            </a:r>
            <a:r>
              <a:rPr lang="en-US" dirty="0" err="1"/>
              <a:t>BoG</a:t>
            </a:r>
            <a:r>
              <a:rPr lang="en-US" dirty="0"/>
              <a:t> and should be attending the </a:t>
            </a:r>
            <a:r>
              <a:rPr lang="en-US" dirty="0" err="1"/>
              <a:t>BoG</a:t>
            </a:r>
            <a:r>
              <a:rPr lang="en-US" dirty="0"/>
              <a:t> meetings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8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Topics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/>
            <a:r>
              <a:rPr lang="en-US" sz="2000" dirty="0"/>
              <a:t>DATE Sponsorship (Cristiana)</a:t>
            </a:r>
          </a:p>
          <a:p>
            <a:pPr marL="800100"/>
            <a:r>
              <a:rPr lang="en-US" sz="2000" dirty="0"/>
              <a:t>IEEE Smart Cities Initiatives (Ian)</a:t>
            </a:r>
          </a:p>
          <a:p>
            <a:pPr marL="800100"/>
            <a:r>
              <a:rPr lang="en-US" sz="2000" dirty="0"/>
              <a:t>Strategic Planning Committee (Enrico)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4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08723-54FF-47BF-B826-C1AB89464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2022-2023 Executive Committee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2518DADC-749B-439A-A4C1-40BDE9EA9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27762"/>
              </p:ext>
            </p:extLst>
          </p:nvPr>
        </p:nvGraphicFramePr>
        <p:xfrm>
          <a:off x="677334" y="1536700"/>
          <a:ext cx="8504766" cy="45339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78159">
                  <a:extLst>
                    <a:ext uri="{9D8B030D-6E8A-4147-A177-3AD203B41FA5}">
                      <a16:colId xmlns:a16="http://schemas.microsoft.com/office/drawing/2014/main" val="2037328660"/>
                    </a:ext>
                  </a:extLst>
                </a:gridCol>
                <a:gridCol w="4626607">
                  <a:extLst>
                    <a:ext uri="{9D8B030D-6E8A-4147-A177-3AD203B41FA5}">
                      <a16:colId xmlns:a16="http://schemas.microsoft.com/office/drawing/2014/main" val="185045589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President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Gi-Joon Nam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213448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President Elect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L. Miguel Silveira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1746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Past President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Yao-Wen Chang</a:t>
                      </a:r>
                      <a:endParaRPr lang="en-US" sz="2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795374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Secretary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Elena-Ioana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Vatajelu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47212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Activities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Tsung-Yi Ho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742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Awards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Georges Gielen</a:t>
                      </a:r>
                      <a:endParaRPr lang="en-US" sz="2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459022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Conferences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Cristiana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Bolchini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02394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 President - Finance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Marina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Zapater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2973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Initiatives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Ian O'Connor</a:t>
                      </a:r>
                      <a:endParaRPr lang="en-US" sz="2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271356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Publications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Joerg Henkel</a:t>
                      </a:r>
                      <a:endParaRPr lang="en-US" sz="20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461103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Publicity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Agnieszka Dubaj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5698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Standards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Aparna Dey 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890333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Vice President - Strategy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Enrico Macii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93919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Young Professionals Rep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Qi Zhu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4145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55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08723-54FF-47BF-B826-C1AB89464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2022-2023 Executive Committee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2518DADC-749B-439A-A4C1-40BDE9EA9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2522"/>
              </p:ext>
            </p:extLst>
          </p:nvPr>
        </p:nvGraphicFramePr>
        <p:xfrm>
          <a:off x="677334" y="1536700"/>
          <a:ext cx="8504766" cy="356235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542366">
                  <a:extLst>
                    <a:ext uri="{9D8B030D-6E8A-4147-A177-3AD203B41FA5}">
                      <a16:colId xmlns:a16="http://schemas.microsoft.com/office/drawing/2014/main" val="203732866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85045589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Assistant Secretary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Masanori Hashimoto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47212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- Activities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Vasilis Pavlidis 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742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Awards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Tulika</a:t>
                      </a:r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Mitra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459022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Conferences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Mehdi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Tahoori</a:t>
                      </a:r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02394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- Finance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Jiang Hu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2973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Initiatives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Michael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Orshanky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271356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Publications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Subhasish Mitra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461103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Publicity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Marco </a:t>
                      </a:r>
                      <a:r>
                        <a:rPr lang="en-US" sz="20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Santambrogio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5698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Standards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Dennis Brophy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890333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Vice President – Strategy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Sri Parameswaran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93919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Assistant Young Professionals Rep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Mohamad Al </a:t>
                      </a: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Faruque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4145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38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2022 Meeting Schedule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/>
              <a:t>Friday, January 21 - virtual</a:t>
            </a:r>
          </a:p>
          <a:p>
            <a:r>
              <a:rPr lang="en-US" sz="2400" dirty="0"/>
              <a:t>Friday, February 11  - virtual (moved due to TAB)</a:t>
            </a:r>
          </a:p>
          <a:p>
            <a:r>
              <a:rPr lang="en-US" sz="2400" dirty="0">
                <a:highlight>
                  <a:srgbClr val="FFFF00"/>
                </a:highlight>
              </a:rPr>
              <a:t>Sunday, March 13 (moved up from the 18th because meeting will be at DATE) (EC only)</a:t>
            </a:r>
          </a:p>
          <a:p>
            <a:r>
              <a:rPr lang="en-US" sz="2400" dirty="0"/>
              <a:t>Friday, April 15  - virtual</a:t>
            </a:r>
          </a:p>
          <a:p>
            <a:r>
              <a:rPr lang="en-US" sz="2400" dirty="0"/>
              <a:t>Friday, May 20  - virtual</a:t>
            </a:r>
          </a:p>
          <a:p>
            <a:r>
              <a:rPr lang="en-US" sz="2400" dirty="0"/>
              <a:t>Friday, June 17  - virtual</a:t>
            </a:r>
          </a:p>
          <a:p>
            <a:r>
              <a:rPr lang="en-US" sz="2400" dirty="0">
                <a:highlight>
                  <a:srgbClr val="FFFF00"/>
                </a:highlight>
              </a:rPr>
              <a:t>Sunday, July 10 (moved up from the 15th because meeting will be at DAC)  (</a:t>
            </a:r>
            <a:r>
              <a:rPr lang="en-US" sz="2400" dirty="0" err="1">
                <a:highlight>
                  <a:srgbClr val="FFFF00"/>
                </a:highlight>
              </a:rPr>
              <a:t>BoG</a:t>
            </a:r>
            <a:r>
              <a:rPr lang="en-US" sz="2400" dirty="0">
                <a:highlight>
                  <a:srgbClr val="FFFF00"/>
                </a:highlight>
              </a:rPr>
              <a:t> and EC)</a:t>
            </a:r>
          </a:p>
          <a:p>
            <a:r>
              <a:rPr lang="en-US" sz="2400" dirty="0"/>
              <a:t>Friday, August 19  - virtual</a:t>
            </a:r>
          </a:p>
          <a:p>
            <a:r>
              <a:rPr lang="en-US" sz="2400" dirty="0"/>
              <a:t>Friday, September 16  - virtual</a:t>
            </a:r>
          </a:p>
          <a:p>
            <a:r>
              <a:rPr lang="en-US" sz="2400" dirty="0">
                <a:highlight>
                  <a:srgbClr val="FFFF00"/>
                </a:highlight>
              </a:rPr>
              <a:t>Sunday, October 30 (moved from the 21 because meeting will be held at </a:t>
            </a:r>
            <a:r>
              <a:rPr lang="en-US" sz="2400" dirty="0" err="1">
                <a:highlight>
                  <a:srgbClr val="FFFF00"/>
                </a:highlight>
              </a:rPr>
              <a:t>ICCAD</a:t>
            </a:r>
            <a:r>
              <a:rPr lang="en-US" sz="2400" dirty="0">
                <a:highlight>
                  <a:srgbClr val="FFFF00"/>
                </a:highlight>
              </a:rPr>
              <a:t>) (EC only)</a:t>
            </a:r>
          </a:p>
          <a:p>
            <a:r>
              <a:rPr lang="en-US" sz="2400" dirty="0"/>
              <a:t>Friday, November 11  - virtual (moved due to TAB)</a:t>
            </a:r>
          </a:p>
          <a:p>
            <a:r>
              <a:rPr lang="en-US" sz="2400" dirty="0"/>
              <a:t>December - no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980ED5-36B8-45E2-8AE0-C4A6CF70916D}"/>
              </a:ext>
            </a:extLst>
          </p:cNvPr>
          <p:cNvSpPr txBox="1"/>
          <p:nvPr/>
        </p:nvSpPr>
        <p:spPr>
          <a:xfrm>
            <a:off x="9189155" y="1670755"/>
            <a:ext cx="2325511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RSVP’s for EC Meeting at DATE</a:t>
            </a:r>
          </a:p>
          <a:p>
            <a:pPr algn="ctr"/>
            <a:r>
              <a:rPr lang="en-US" sz="2400" dirty="0"/>
              <a:t>- In-person or virtual?</a:t>
            </a:r>
          </a:p>
        </p:txBody>
      </p:sp>
    </p:spTree>
    <p:extLst>
      <p:ext uri="{BB962C8B-B14F-4D97-AF65-F5344CB8AC3E}">
        <p14:creationId xmlns:p14="http://schemas.microsoft.com/office/powerpoint/2010/main" val="147737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TAB Meetings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TBD February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(Virtual)</a:t>
            </a:r>
          </a:p>
          <a:p>
            <a:r>
              <a:rPr lang="en-US" b="1" dirty="0"/>
              <a:t>22-27 June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(Hyatt Regency Bellevue, Bellevue, WA, USA)</a:t>
            </a:r>
          </a:p>
          <a:p>
            <a:pPr lvl="1"/>
            <a:r>
              <a:rPr lang="en-US" dirty="0"/>
              <a:t>TAB Committee Meetings - Thursday, 23 June</a:t>
            </a:r>
          </a:p>
          <a:p>
            <a:pPr lvl="1"/>
            <a:r>
              <a:rPr lang="en-US" dirty="0"/>
              <a:t>TAB Forums/Meeting - Friday, 24 June</a:t>
            </a:r>
          </a:p>
          <a:p>
            <a:pPr lvl="1"/>
            <a:r>
              <a:rPr lang="en-US" dirty="0"/>
              <a:t>TAB Meeting - Saturday, 25 June</a:t>
            </a:r>
          </a:p>
          <a:p>
            <a:r>
              <a:rPr lang="en-US" b="1" dirty="0"/>
              <a:t>16-21 November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(JW Marriott </a:t>
            </a:r>
            <a:r>
              <a:rPr lang="en-US" dirty="0" err="1"/>
              <a:t>Parq</a:t>
            </a:r>
            <a:r>
              <a:rPr lang="en-US" dirty="0"/>
              <a:t> Vancouver, Vancouver, BC, Canada)</a:t>
            </a:r>
          </a:p>
          <a:p>
            <a:pPr lvl="1"/>
            <a:r>
              <a:rPr lang="en-US" dirty="0"/>
              <a:t>TAB Committee Meetings - Thursday, 17 November</a:t>
            </a:r>
          </a:p>
          <a:p>
            <a:pPr lvl="1"/>
            <a:r>
              <a:rPr lang="en-US" dirty="0"/>
              <a:t>TAB Forums/Meeting - Friday, 18 November</a:t>
            </a:r>
          </a:p>
          <a:p>
            <a:pPr lvl="1"/>
            <a:r>
              <a:rPr lang="en-US" dirty="0"/>
              <a:t>TAB Meeting - Saturday, 19 November</a:t>
            </a:r>
          </a:p>
        </p:txBody>
      </p:sp>
    </p:spTree>
    <p:extLst>
      <p:ext uri="{BB962C8B-B14F-4D97-AF65-F5344CB8AC3E}">
        <p14:creationId xmlns:p14="http://schemas.microsoft.com/office/powerpoint/2010/main" val="375387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Meeting Structure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Goals: </a:t>
            </a:r>
          </a:p>
          <a:p>
            <a:pPr lvl="1"/>
            <a:r>
              <a:rPr lang="en-US" dirty="0"/>
              <a:t>To provide *all* VPs opportunities to speak up/bring up the domain issues and lead the discussions</a:t>
            </a:r>
          </a:p>
          <a:p>
            <a:pPr lvl="1"/>
            <a:r>
              <a:rPr lang="en-US" dirty="0"/>
              <a:t>To help other VPs to understand issues from other departments for better coordination of their own businesses</a:t>
            </a:r>
          </a:p>
          <a:p>
            <a:pPr lvl="1"/>
            <a:r>
              <a:rPr lang="en-US" dirty="0"/>
              <a:t>To put a bit more structure on EC meetings</a:t>
            </a:r>
          </a:p>
          <a:p>
            <a:r>
              <a:rPr lang="en-US" dirty="0"/>
              <a:t>“A” (not “The”) structure proposed</a:t>
            </a:r>
          </a:p>
          <a:p>
            <a:pPr lvl="1"/>
            <a:r>
              <a:rPr lang="en-US" dirty="0"/>
              <a:t>Agenda will be announced/revised a week before EC meetings</a:t>
            </a:r>
          </a:p>
          <a:p>
            <a:pPr lvl="1"/>
            <a:r>
              <a:rPr lang="en-US" dirty="0"/>
              <a:t>The first half (30 mins): general/urgent issues to be discussed by all</a:t>
            </a:r>
          </a:p>
          <a:p>
            <a:pPr lvl="1"/>
            <a:r>
              <a:rPr lang="en-US" dirty="0"/>
              <a:t>The second half (30 mins): Each VP take turns and go over the status/issues</a:t>
            </a:r>
          </a:p>
          <a:p>
            <a:pPr lvl="2"/>
            <a:r>
              <a:rPr lang="en-US" dirty="0"/>
              <a:t>3-5 sessions of each VP’s update on business (5-10 mins with 1-2 slides)</a:t>
            </a:r>
          </a:p>
          <a:p>
            <a:pPr lvl="2"/>
            <a:r>
              <a:rPr lang="en-US" dirty="0"/>
              <a:t>Activities/Initiatives/Strategy</a:t>
            </a:r>
          </a:p>
          <a:p>
            <a:pPr lvl="2"/>
            <a:r>
              <a:rPr lang="en-US" dirty="0"/>
              <a:t>Conferences/Publications/Awards</a:t>
            </a:r>
          </a:p>
          <a:p>
            <a:pPr lvl="2"/>
            <a:r>
              <a:rPr lang="en-US" dirty="0"/>
              <a:t>Finances/Standards/Young Professionals</a:t>
            </a:r>
          </a:p>
          <a:p>
            <a:pPr lvl="2"/>
            <a:r>
              <a:rPr lang="en-US" dirty="0"/>
              <a:t>Perfectly fine to skip turns, if no update is necessary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Currents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Schedule</a:t>
            </a:r>
          </a:p>
          <a:p>
            <a:pPr lvl="1"/>
            <a:r>
              <a:rPr lang="en-US" dirty="0"/>
              <a:t>February</a:t>
            </a:r>
          </a:p>
          <a:p>
            <a:pPr lvl="1"/>
            <a:r>
              <a:rPr lang="en-US" dirty="0"/>
              <a:t>April </a:t>
            </a:r>
          </a:p>
          <a:p>
            <a:pPr lvl="1"/>
            <a:r>
              <a:rPr lang="en-US" dirty="0"/>
              <a:t>June</a:t>
            </a:r>
          </a:p>
          <a:p>
            <a:pPr lvl="1"/>
            <a:r>
              <a:rPr lang="en-US" dirty="0"/>
              <a:t>August</a:t>
            </a:r>
          </a:p>
          <a:p>
            <a:pPr lvl="1"/>
            <a:r>
              <a:rPr lang="en-US" dirty="0"/>
              <a:t>October </a:t>
            </a:r>
          </a:p>
          <a:p>
            <a:pPr lvl="1"/>
            <a:r>
              <a:rPr lang="en-US" dirty="0"/>
              <a:t>December</a:t>
            </a:r>
          </a:p>
          <a:p>
            <a:r>
              <a:rPr lang="en-US" dirty="0"/>
              <a:t>New content ideas</a:t>
            </a:r>
          </a:p>
          <a:p>
            <a:pPr lvl="1"/>
            <a:r>
              <a:rPr lang="en-US" dirty="0"/>
              <a:t>President’s letter</a:t>
            </a:r>
          </a:p>
          <a:p>
            <a:pPr lvl="1"/>
            <a:r>
              <a:rPr lang="en-US" dirty="0"/>
              <a:t>Contributions from VPs</a:t>
            </a:r>
          </a:p>
        </p:txBody>
      </p:sp>
    </p:spTree>
    <p:extLst>
      <p:ext uri="{BB962C8B-B14F-4D97-AF65-F5344CB8AC3E}">
        <p14:creationId xmlns:p14="http://schemas.microsoft.com/office/powerpoint/2010/main" val="38354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2023-2024 DL Nominations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timeline</a:t>
            </a:r>
          </a:p>
          <a:p>
            <a:pPr lvl="1"/>
            <a:r>
              <a:rPr lang="en-US" dirty="0"/>
              <a:t>Call for nominations</a:t>
            </a:r>
          </a:p>
          <a:p>
            <a:pPr lvl="1"/>
            <a:r>
              <a:rPr lang="en-US" dirty="0"/>
              <a:t>Vote at DAC 2022 or e-vote?</a:t>
            </a:r>
          </a:p>
          <a:p>
            <a:r>
              <a:rPr lang="en-US" dirty="0"/>
              <a:t>How many </a:t>
            </a:r>
            <a:r>
              <a:rPr lang="en-US" dirty="0" err="1"/>
              <a:t>DLs</a:t>
            </a:r>
            <a:r>
              <a:rPr lang="en-US" dirty="0"/>
              <a:t> can Helen recruit for 2023-2024?</a:t>
            </a:r>
          </a:p>
          <a:p>
            <a:r>
              <a:rPr lang="en-US" dirty="0"/>
              <a:t>2023 budget with potentially 10 </a:t>
            </a:r>
            <a:r>
              <a:rPr lang="en-US" dirty="0" err="1"/>
              <a:t>DLs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3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Status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January meeting recap</a:t>
            </a:r>
          </a:p>
        </p:txBody>
      </p:sp>
    </p:spTree>
    <p:extLst>
      <p:ext uri="{BB962C8B-B14F-4D97-AF65-F5344CB8AC3E}">
        <p14:creationId xmlns:p14="http://schemas.microsoft.com/office/powerpoint/2010/main" val="22103330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3044</TotalTime>
  <Words>729</Words>
  <Application>Microsoft Macintosh PowerPoint</Application>
  <PresentationFormat>Widescreen</PresentationFormat>
  <Paragraphs>135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Formata Light</vt:lpstr>
      <vt:lpstr>Wingdings 3</vt:lpstr>
      <vt:lpstr>Facet</vt:lpstr>
      <vt:lpstr>Executive Committee Meeting Agenda Friday, 21 January 2022</vt:lpstr>
      <vt:lpstr>2022-2023 Executive Committee</vt:lpstr>
      <vt:lpstr>2022-2023 Executive Committee</vt:lpstr>
      <vt:lpstr>Proposed 2022 Meeting Schedule</vt:lpstr>
      <vt:lpstr>2022 TAB Meetings</vt:lpstr>
      <vt:lpstr>2022 Meeting Structure</vt:lpstr>
      <vt:lpstr>2022 Currents</vt:lpstr>
      <vt:lpstr>2023-2024 DL Nominations</vt:lpstr>
      <vt:lpstr>Chapter Status</vt:lpstr>
      <vt:lpstr>Conference Reps</vt:lpstr>
      <vt:lpstr>Additional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Microsoft Office User</cp:lastModifiedBy>
  <cp:revision>148</cp:revision>
  <dcterms:created xsi:type="dcterms:W3CDTF">2020-08-31T15:23:30Z</dcterms:created>
  <dcterms:modified xsi:type="dcterms:W3CDTF">2022-01-21T14:16:50Z</dcterms:modified>
</cp:coreProperties>
</file>