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sldIdLst>
    <p:sldId id="445" r:id="rId2"/>
    <p:sldId id="446" r:id="rId3"/>
    <p:sldId id="447" r:id="rId4"/>
    <p:sldId id="448" r:id="rId5"/>
    <p:sldId id="449" r:id="rId6"/>
    <p:sldId id="45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16A"/>
    <a:srgbClr val="606060"/>
    <a:srgbClr val="3232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99" autoAdjust="0"/>
    <p:restoredTop sz="95590" autoAdjust="0"/>
  </p:normalViewPr>
  <p:slideViewPr>
    <p:cSldViewPr snapToGrid="0">
      <p:cViewPr varScale="1">
        <p:scale>
          <a:sx n="71" d="100"/>
          <a:sy n="71" d="100"/>
        </p:scale>
        <p:origin x="1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8A653-952A-4D07-91B3-609B4EB8D3A9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2EBD6-1F0C-46A3-B674-85E78A30B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270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284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12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8840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946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44527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123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976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524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epor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Name of your Activity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800100" indent="-34290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r>
              <a:rPr lang="en-US" dirty="0"/>
              <a:t>Name of Chair</a:t>
            </a:r>
          </a:p>
          <a:p>
            <a:pPr lvl="1"/>
            <a:r>
              <a:rPr lang="en-US" dirty="0"/>
              <a:t>Members of Committee (if applicable)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392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/>
          <a:p>
            <a:r>
              <a:rPr lang="en-US" dirty="0"/>
              <a:t>2020 Vision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742950" indent="-28575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174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6331"/>
          </a:xfrm>
        </p:spPr>
        <p:txBody>
          <a:bodyPr>
            <a:spAutoFit/>
          </a:bodyPr>
          <a:lstStyle>
            <a:lvl1pPr>
              <a:defRPr sz="36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55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453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547446"/>
            <a:ext cx="4184035" cy="44939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1547447"/>
            <a:ext cx="4184034" cy="44939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496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889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1551387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127649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1551387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127649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12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338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058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723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331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43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547447"/>
            <a:ext cx="8596668" cy="449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D3E82E7-C52B-4ABC-8ABF-858E0CE77EE2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8680" y="6041362"/>
            <a:ext cx="1800947" cy="47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702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8C389-9746-46ED-91D2-76EAC9C7C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56" y="217714"/>
            <a:ext cx="8348918" cy="13208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latin typeface="+mn-lt"/>
              </a:rPr>
              <a:t>Executive Committee Meeting Agenda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Friday, 12 November 2021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B47044-A866-4A47-934F-13EEFBA39E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3806" y="1837864"/>
            <a:ext cx="9266766" cy="4513950"/>
          </a:xfrm>
        </p:spPr>
        <p:txBody>
          <a:bodyPr numCol="1">
            <a:normAutofit fontScale="85000" lnSpcReduction="20000"/>
          </a:bodyPr>
          <a:lstStyle/>
          <a:p>
            <a:pPr marL="800100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Proposed 2022 Meeting Schedule (Gi-Joon)</a:t>
            </a:r>
          </a:p>
          <a:p>
            <a:pPr marL="800100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2022 Appointments (Gi-Joon/Subhasish)</a:t>
            </a:r>
          </a:p>
          <a:p>
            <a:pPr marL="1200150"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2022 Committees</a:t>
            </a:r>
          </a:p>
          <a:p>
            <a:pPr marL="1200150" lvl="1"/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FEC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Chair</a:t>
            </a:r>
          </a:p>
          <a:p>
            <a:pPr marL="1200150"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DLP Chair</a:t>
            </a:r>
          </a:p>
          <a:p>
            <a:pPr marL="800100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Awards Update (Subhasish)</a:t>
            </a:r>
          </a:p>
          <a:p>
            <a:pPr marL="1200150" lvl="1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Kaufman Dinner?</a:t>
            </a:r>
          </a:p>
          <a:p>
            <a:pPr marL="1200150" lvl="1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Awards processing with NextGen (Am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anda)</a:t>
            </a:r>
          </a:p>
          <a:p>
            <a:pPr marL="800100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DAC 2021 Schedule (Amanda)</a:t>
            </a:r>
          </a:p>
          <a:p>
            <a:pPr marL="1200150"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EC/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Agenda</a:t>
            </a:r>
          </a:p>
          <a:p>
            <a:pPr marL="1200150"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Awards Ceremonies</a:t>
            </a:r>
          </a:p>
          <a:p>
            <a:pPr marL="1200150"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Distinguished Speaker Luncheon</a:t>
            </a:r>
          </a:p>
          <a:p>
            <a:pPr marL="800100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Professor Don Thomas (Vasilis)</a:t>
            </a:r>
          </a:p>
        </p:txBody>
      </p:sp>
    </p:spTree>
    <p:extLst>
      <p:ext uri="{BB962C8B-B14F-4D97-AF65-F5344CB8AC3E}">
        <p14:creationId xmlns:p14="http://schemas.microsoft.com/office/powerpoint/2010/main" val="2964376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Meetings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5F5392-E752-4EB8-9B42-8CE6BA9D3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dirty="0"/>
              <a:t>Historically</a:t>
            </a:r>
          </a:p>
          <a:p>
            <a:r>
              <a:rPr lang="en-US" sz="2400" dirty="0"/>
              <a:t>EC met at DATE, DAC, </a:t>
            </a:r>
            <a:r>
              <a:rPr lang="en-US" sz="2400" dirty="0" err="1"/>
              <a:t>ICCAD</a:t>
            </a:r>
            <a:endParaRPr lang="en-US" sz="2400" dirty="0"/>
          </a:p>
          <a:p>
            <a:r>
              <a:rPr lang="en-US" sz="2400" dirty="0" err="1"/>
              <a:t>BoG</a:t>
            </a:r>
            <a:r>
              <a:rPr lang="en-US" sz="2400" dirty="0"/>
              <a:t> alternated between the US and Europe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2022 Conferences</a:t>
            </a:r>
          </a:p>
          <a:p>
            <a:r>
              <a:rPr lang="en-US" sz="2400" dirty="0"/>
              <a:t>DATE</a:t>
            </a:r>
          </a:p>
          <a:p>
            <a:pPr lvl="1"/>
            <a:r>
              <a:rPr lang="en-US" sz="2200" dirty="0"/>
              <a:t>March 14-15 | Antwerp, Belgium</a:t>
            </a:r>
          </a:p>
          <a:p>
            <a:pPr lvl="1"/>
            <a:r>
              <a:rPr lang="en-US" sz="2200" dirty="0"/>
              <a:t>March 16-23 | Virtual</a:t>
            </a:r>
          </a:p>
          <a:p>
            <a:r>
              <a:rPr lang="en-US" sz="2400" dirty="0"/>
              <a:t>DAC</a:t>
            </a:r>
          </a:p>
          <a:p>
            <a:pPr lvl="1"/>
            <a:r>
              <a:rPr lang="en-US" sz="2200" dirty="0"/>
              <a:t>July 10-14 | San Francisco, CA, USA</a:t>
            </a:r>
          </a:p>
          <a:p>
            <a:r>
              <a:rPr lang="en-US" sz="2400" dirty="0" err="1"/>
              <a:t>ICCAD</a:t>
            </a:r>
            <a:endParaRPr lang="en-US" sz="2400" dirty="0"/>
          </a:p>
          <a:p>
            <a:pPr lvl="1"/>
            <a:r>
              <a:rPr lang="en-US" sz="2200" dirty="0"/>
              <a:t>October 29 – November 3 | San Diego, CA, USA</a:t>
            </a:r>
          </a:p>
        </p:txBody>
      </p:sp>
    </p:spTree>
    <p:extLst>
      <p:ext uri="{BB962C8B-B14F-4D97-AF65-F5344CB8AC3E}">
        <p14:creationId xmlns:p14="http://schemas.microsoft.com/office/powerpoint/2010/main" val="3195651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2022 Meeting Schedule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5F5392-E752-4EB8-9B42-8CE6BA9D3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400" dirty="0"/>
              <a:t>Friday, January 21 - virtual</a:t>
            </a:r>
          </a:p>
          <a:p>
            <a:r>
              <a:rPr lang="en-US" sz="2400" dirty="0"/>
              <a:t>Friday, February 11  - virtual (moved due to TAB)</a:t>
            </a:r>
          </a:p>
          <a:p>
            <a:r>
              <a:rPr lang="en-US" sz="2400" dirty="0"/>
              <a:t>Sunday, March 13 (moved up from the 18th because meeting will be at DATE) (EC only)</a:t>
            </a:r>
          </a:p>
          <a:p>
            <a:r>
              <a:rPr lang="en-US" sz="2400" dirty="0"/>
              <a:t>Friday, April 15  - virtual</a:t>
            </a:r>
          </a:p>
          <a:p>
            <a:r>
              <a:rPr lang="en-US" sz="2400" dirty="0"/>
              <a:t>Friday, May 20  - virtual</a:t>
            </a:r>
          </a:p>
          <a:p>
            <a:r>
              <a:rPr lang="en-US" sz="2400" dirty="0"/>
              <a:t>Friday, June 17  - virtual</a:t>
            </a:r>
          </a:p>
          <a:p>
            <a:r>
              <a:rPr lang="en-US" sz="2400" dirty="0"/>
              <a:t>Sunday, July 10 (moved up from the 15th because meeting will be at DAC)  (</a:t>
            </a:r>
            <a:r>
              <a:rPr lang="en-US" sz="2400" dirty="0" err="1"/>
              <a:t>BoG</a:t>
            </a:r>
            <a:r>
              <a:rPr lang="en-US" sz="2400" dirty="0"/>
              <a:t> and EC)</a:t>
            </a:r>
          </a:p>
          <a:p>
            <a:r>
              <a:rPr lang="en-US" sz="2400" dirty="0"/>
              <a:t>Friday, August 19  - virtual</a:t>
            </a:r>
          </a:p>
          <a:p>
            <a:r>
              <a:rPr lang="en-US" sz="2400" dirty="0"/>
              <a:t>Friday, September 16  - virtual</a:t>
            </a:r>
          </a:p>
          <a:p>
            <a:r>
              <a:rPr lang="en-US" sz="2400" dirty="0"/>
              <a:t>Sunday, October 30 (moved from the 21 because meeting will be held at </a:t>
            </a:r>
            <a:r>
              <a:rPr lang="en-US" sz="2400" dirty="0" err="1"/>
              <a:t>ICCAD</a:t>
            </a:r>
            <a:r>
              <a:rPr lang="en-US" sz="2400" dirty="0"/>
              <a:t>) (EC only)</a:t>
            </a:r>
          </a:p>
          <a:p>
            <a:r>
              <a:rPr lang="en-US" sz="2400" dirty="0"/>
              <a:t>Friday, November 11  - virtual (moved due to TAB)</a:t>
            </a:r>
          </a:p>
          <a:p>
            <a:r>
              <a:rPr lang="en-US" sz="2400" dirty="0"/>
              <a:t>December - no meeting</a:t>
            </a:r>
          </a:p>
        </p:txBody>
      </p:sp>
    </p:spTree>
    <p:extLst>
      <p:ext uri="{BB962C8B-B14F-4D97-AF65-F5344CB8AC3E}">
        <p14:creationId xmlns:p14="http://schemas.microsoft.com/office/powerpoint/2010/main" val="1477378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TAB Meetings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5F5392-E752-4EB8-9B42-8CE6BA9D3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16-21 February 2022</a:t>
            </a:r>
            <a:r>
              <a:rPr lang="en-US" dirty="0"/>
              <a:t> </a:t>
            </a:r>
            <a:r>
              <a:rPr lang="en-US" b="1" dirty="0"/>
              <a:t>IEEE Meeting Series</a:t>
            </a:r>
            <a:r>
              <a:rPr lang="en-US" dirty="0"/>
              <a:t> (Hyatt Regency San Antonio Riverwalk, San Antonio, TX, USA)</a:t>
            </a:r>
          </a:p>
          <a:p>
            <a:pPr lvl="1"/>
            <a:r>
              <a:rPr lang="en-US" dirty="0"/>
              <a:t>TAB Committee Meetings - Thursday, 17 February</a:t>
            </a:r>
          </a:p>
          <a:p>
            <a:pPr lvl="1"/>
            <a:r>
              <a:rPr lang="en-US" dirty="0"/>
              <a:t>TAB Forums/Meeting - Friday, 18 February</a:t>
            </a:r>
          </a:p>
          <a:p>
            <a:pPr lvl="1"/>
            <a:r>
              <a:rPr lang="en-US" dirty="0"/>
              <a:t>TAB Meeting - Saturday, 19 February</a:t>
            </a:r>
          </a:p>
          <a:p>
            <a:r>
              <a:rPr lang="en-US" b="1" dirty="0"/>
              <a:t>22-27 June 2022</a:t>
            </a:r>
            <a:r>
              <a:rPr lang="en-US" dirty="0"/>
              <a:t> </a:t>
            </a:r>
            <a:r>
              <a:rPr lang="en-US" b="1" dirty="0"/>
              <a:t>IEEE Meeting Series</a:t>
            </a:r>
            <a:r>
              <a:rPr lang="en-US" dirty="0"/>
              <a:t> (Hyatt Regency Bellevue, Bellevue, WA, USA)</a:t>
            </a:r>
          </a:p>
          <a:p>
            <a:pPr lvl="1"/>
            <a:r>
              <a:rPr lang="en-US" dirty="0"/>
              <a:t>TAB Committee Meetings - Thursday, 23 June</a:t>
            </a:r>
          </a:p>
          <a:p>
            <a:pPr lvl="1"/>
            <a:r>
              <a:rPr lang="en-US" dirty="0"/>
              <a:t>TAB Forums/Meeting - Friday, 24 June</a:t>
            </a:r>
          </a:p>
          <a:p>
            <a:pPr lvl="1"/>
            <a:r>
              <a:rPr lang="en-US" dirty="0"/>
              <a:t>TAB Meeting - Saturday, 25 June</a:t>
            </a:r>
          </a:p>
          <a:p>
            <a:r>
              <a:rPr lang="en-US" b="1" dirty="0"/>
              <a:t>16-21 November 2022</a:t>
            </a:r>
            <a:r>
              <a:rPr lang="en-US" dirty="0"/>
              <a:t> </a:t>
            </a:r>
            <a:r>
              <a:rPr lang="en-US" b="1" dirty="0"/>
              <a:t>IEEE Meeting Series</a:t>
            </a:r>
            <a:r>
              <a:rPr lang="en-US" dirty="0"/>
              <a:t> (JW Marriott </a:t>
            </a:r>
            <a:r>
              <a:rPr lang="en-US" dirty="0" err="1"/>
              <a:t>Parq</a:t>
            </a:r>
            <a:r>
              <a:rPr lang="en-US" dirty="0"/>
              <a:t> Vancouver, Vancouver, BC, Canada)</a:t>
            </a:r>
          </a:p>
          <a:p>
            <a:pPr lvl="1"/>
            <a:r>
              <a:rPr lang="en-US" dirty="0"/>
              <a:t>TAB Committee Meetings - Thursday, 17 November</a:t>
            </a:r>
          </a:p>
          <a:p>
            <a:pPr lvl="1"/>
            <a:r>
              <a:rPr lang="en-US" dirty="0"/>
              <a:t>TAB Forums/Meeting - Friday, 18 November</a:t>
            </a:r>
          </a:p>
          <a:p>
            <a:pPr lvl="1"/>
            <a:r>
              <a:rPr lang="en-US" dirty="0"/>
              <a:t>TAB Meeting - Saturday, 19 November</a:t>
            </a:r>
          </a:p>
        </p:txBody>
      </p:sp>
    </p:spTree>
    <p:extLst>
      <p:ext uri="{BB962C8B-B14F-4D97-AF65-F5344CB8AC3E}">
        <p14:creationId xmlns:p14="http://schemas.microsoft.com/office/powerpoint/2010/main" val="3753874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DAC 2021 Schedule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5F5392-E752-4EB8-9B42-8CE6BA9D3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9075"/>
            <a:ext cx="8596668" cy="526154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Sunday, December 5 - Room 3018</a:t>
            </a:r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9:00 am – 11:00 am - CEDA EC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11:00 - 1:00 pm - Lunch (will go outside of Moscone Center)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1:00 pm - 5:00 pm - CEDA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BoG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Meeting</a:t>
            </a:r>
          </a:p>
          <a:p>
            <a:pPr marL="457200" lvl="1" indent="0">
              <a:buNone/>
            </a:pPr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indent="-285750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5:00 pm - 6:00 pm - EDA Growth Accelerates as Moore’s Law Slows (Networking Reception)</a:t>
            </a:r>
          </a:p>
          <a:p>
            <a:pPr indent="-285750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6:00 pm - 7:30 pm - Welcome Reception</a:t>
            </a:r>
          </a:p>
          <a:p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TBD - EC/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BoG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Dinner</a:t>
            </a:r>
          </a:p>
        </p:txBody>
      </p:sp>
    </p:spTree>
    <p:extLst>
      <p:ext uri="{BB962C8B-B14F-4D97-AF65-F5344CB8AC3E}">
        <p14:creationId xmlns:p14="http://schemas.microsoft.com/office/powerpoint/2010/main" val="315254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DAC 2021 Schedule Continued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5F5392-E752-4EB8-9B42-8CE6BA9D3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9075"/>
            <a:ext cx="8596668" cy="5261548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Tuesday, December 7 | Awards Ceremony Day 1 - 8:45 am (Presenters and winners need to be there at 8:15 am) | Keynote Room (3008-3010-3012)</a:t>
            </a:r>
          </a:p>
          <a:p>
            <a:pPr lvl="1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Phil Kaufman HOF </a:t>
            </a:r>
          </a:p>
          <a:p>
            <a:pPr lvl="1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IEEE Fellows</a:t>
            </a:r>
          </a:p>
          <a:p>
            <a:pPr lvl="1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Richard Newton (2020 winners will be in attendance; 2021 winners will be recognized but not in physical attendance)</a:t>
            </a:r>
          </a:p>
          <a:p>
            <a:pPr marL="457200" lvl="1" indent="0">
              <a:buNone/>
            </a:pPr>
            <a:b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Distinguished Speaker Luncheon - 11:00 AM | 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Speaker Breakfast Room (3001-3003)</a:t>
            </a:r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2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The IEEE CEDA Distinguished Speaker Luncheon featuring Dr.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Tsu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-Jae King "Semiconductor Device Innovation for the Age of Ambient Intelligence"</a:t>
            </a:r>
          </a:p>
          <a:p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Wednesday, December 8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| </a:t>
            </a:r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Awards Ceremony Day 2 - 8:45 am (Presenters and winners need to be there at 8:15 am) | Keynote Room (3008-3010-3012)</a:t>
            </a:r>
            <a:b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</a:br>
            <a:endParaRPr lang="en-US" b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1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CEDA Outstanding Service</a:t>
            </a:r>
          </a:p>
          <a:p>
            <a:pPr lvl="1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TCAD Best Paper Award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25650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13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3D3C75"/>
      </a:accent1>
      <a:accent2>
        <a:srgbClr val="3D3C75"/>
      </a:accent2>
      <a:accent3>
        <a:srgbClr val="000000"/>
      </a:accent3>
      <a:accent4>
        <a:srgbClr val="99CA3C"/>
      </a:accent4>
      <a:accent5>
        <a:srgbClr val="000000"/>
      </a:accent5>
      <a:accent6>
        <a:srgbClr val="000000"/>
      </a:accent6>
      <a:hlink>
        <a:srgbClr val="3D3C75"/>
      </a:hlink>
      <a:folHlink>
        <a:srgbClr val="B0B0B0"/>
      </a:folHlink>
    </a:clrScheme>
    <a:fontScheme name="Custom 3">
      <a:majorFont>
        <a:latin typeface="Formata Light"/>
        <a:ea typeface=""/>
        <a:cs typeface=""/>
      </a:majorFont>
      <a:minorFont>
        <a:latin typeface="Formata Light"/>
        <a:ea typeface=""/>
        <a:cs typeface="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2994</TotalTime>
  <Words>589</Words>
  <Application>Microsoft Office PowerPoint</Application>
  <PresentationFormat>Widescreen</PresentationFormat>
  <Paragraphs>73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Formata Light</vt:lpstr>
      <vt:lpstr>Wingdings 3</vt:lpstr>
      <vt:lpstr>Facet</vt:lpstr>
      <vt:lpstr>Executive Committee Meeting Agenda Friday, 12 November 2021</vt:lpstr>
      <vt:lpstr>2022 Meetings</vt:lpstr>
      <vt:lpstr>Proposed 2022 Meeting Schedule</vt:lpstr>
      <vt:lpstr>2022 TAB Meetings</vt:lpstr>
      <vt:lpstr>DAC 2021 Schedule</vt:lpstr>
      <vt:lpstr>DAC 2021 Schedule Continued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Exapmple Here</dc:title>
  <dc:creator>Hough,Mackenzie C</dc:creator>
  <cp:lastModifiedBy>Amanda Osborn</cp:lastModifiedBy>
  <cp:revision>136</cp:revision>
  <dcterms:created xsi:type="dcterms:W3CDTF">2020-08-31T15:23:30Z</dcterms:created>
  <dcterms:modified xsi:type="dcterms:W3CDTF">2021-12-22T20:25:37Z</dcterms:modified>
</cp:coreProperties>
</file>