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7" r:id="rId2"/>
    <p:sldMasterId id="2147483675" r:id="rId3"/>
    <p:sldMasterId id="2147483687" r:id="rId4"/>
    <p:sldMasterId id="2147483695" r:id="rId5"/>
  </p:sldMasterIdLst>
  <p:notesMasterIdLst>
    <p:notesMasterId r:id="rId25"/>
  </p:notesMasterIdLst>
  <p:sldIdLst>
    <p:sldId id="265" r:id="rId6"/>
    <p:sldId id="256" r:id="rId7"/>
    <p:sldId id="266" r:id="rId8"/>
    <p:sldId id="268" r:id="rId9"/>
    <p:sldId id="1116" r:id="rId10"/>
    <p:sldId id="1115" r:id="rId11"/>
    <p:sldId id="269" r:id="rId12"/>
    <p:sldId id="1117" r:id="rId13"/>
    <p:sldId id="1122" r:id="rId14"/>
    <p:sldId id="258" r:id="rId15"/>
    <p:sldId id="1118" r:id="rId16"/>
    <p:sldId id="282" r:id="rId17"/>
    <p:sldId id="262" r:id="rId18"/>
    <p:sldId id="276" r:id="rId19"/>
    <p:sldId id="286" r:id="rId20"/>
    <p:sldId id="287" r:id="rId21"/>
    <p:sldId id="270" r:id="rId22"/>
    <p:sldId id="267" r:id="rId23"/>
    <p:sldId id="462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kMvv0GRnifA5yfhRGQGIdgCJh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3DBCDA-23EB-49C5-B62D-E505E2707AAE}">
  <a:tblStyle styleId="{2D3DBCDA-23EB-49C5-B62D-E505E2707A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8"/>
    <p:restoredTop sz="94672"/>
  </p:normalViewPr>
  <p:slideViewPr>
    <p:cSldViewPr snapToGrid="0" snapToObjects="1">
      <p:cViewPr>
        <p:scale>
          <a:sx n="144" d="100"/>
          <a:sy n="144" d="100"/>
        </p:scale>
        <p:origin x="432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Lesleigh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4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7564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11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02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76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626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56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88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" name="Google Shape;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201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Lesleigh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8ECD8-8099-E246-930A-F7BEA5DCEA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4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677334" y="1547446"/>
            <a:ext cx="4184035" cy="449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2"/>
          </p:nvPr>
        </p:nvSpPr>
        <p:spPr>
          <a:xfrm>
            <a:off x="5089970" y="1547447"/>
            <a:ext cx="4184034" cy="449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7A7ABB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7A7ABB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 rot="5400000">
            <a:off x="2728710" y="-503929"/>
            <a:ext cx="4493916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port Title Slide">
  <p:cSld name="Report Title Slid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1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4510216" y="6586151"/>
            <a:ext cx="419189" cy="27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716716" y="1754117"/>
            <a:ext cx="854251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633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42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06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407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87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477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478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363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911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463041"/>
            <a:ext cx="10515600" cy="430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72234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69833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3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7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72094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08054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900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70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6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8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8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54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80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675745" y="1551387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675745" y="2127649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3"/>
          </p:nvPr>
        </p:nvSpPr>
        <p:spPr>
          <a:xfrm>
            <a:off x="5088383" y="1551387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4"/>
          </p:nvPr>
        </p:nvSpPr>
        <p:spPr>
          <a:xfrm>
            <a:off x="5088384" y="2127649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3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70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69657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7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78043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46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017" y="2892555"/>
            <a:ext cx="7684487" cy="827759"/>
          </a:xfrm>
        </p:spPr>
        <p:txBody>
          <a:bodyPr anchor="ctr">
            <a:normAutofit/>
          </a:bodyPr>
          <a:lstStyle>
            <a:lvl1pPr>
              <a:defRPr sz="3467" i="0"/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59220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7"/>
            <a:ext cx="10515600" cy="39433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1E700D-558A-4B11-9263-989D9C8F58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77272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F265DAF-BA49-ED44-9D37-55CD8D032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06" y="4126268"/>
            <a:ext cx="8099212" cy="503631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rgbClr val="0066A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533709-F9A5-864F-8BDF-A70529A8442B}"/>
              </a:ext>
            </a:extLst>
          </p:cNvPr>
          <p:cNvGrpSpPr/>
          <p:nvPr userDrawn="1"/>
        </p:nvGrpSpPr>
        <p:grpSpPr>
          <a:xfrm>
            <a:off x="-2135" y="563275"/>
            <a:ext cx="6304404" cy="2052704"/>
            <a:chOff x="6349" y="356541"/>
            <a:chExt cx="5589131" cy="2426416"/>
          </a:xfrm>
        </p:grpSpPr>
        <p:pic>
          <p:nvPicPr>
            <p:cNvPr id="12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73550D7-75F9-E842-9831-0FA9479273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49" y="1291593"/>
              <a:ext cx="5589131" cy="1491364"/>
            </a:xfrm>
            <a:prstGeom prst="rect">
              <a:avLst/>
            </a:prstGeom>
            <a:effectLst>
              <a:outerShdw blurRad="88900" dir="21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310BBE4-B6A6-6C49-9BD4-D5704D522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12752" y="356541"/>
              <a:ext cx="3093774" cy="578511"/>
            </a:xfrm>
            <a:prstGeom prst="rect">
              <a:avLst/>
            </a:prstGeom>
          </p:spPr>
        </p:pic>
      </p:grp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EE539AC-5DC4-DC4A-B196-28EF314B02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16589" y="6122504"/>
            <a:ext cx="1750291" cy="3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50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006B72-99AB-F046-AC85-099279F17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70" y="468494"/>
            <a:ext cx="10919129" cy="58107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69" y="1308283"/>
            <a:ext cx="10919131" cy="4868680"/>
          </a:xfrm>
        </p:spPr>
        <p:txBody>
          <a:bodyPr/>
          <a:lstStyle>
            <a:lvl1pPr marL="0" indent="0">
              <a:buNone/>
              <a:defRPr>
                <a:solidFill>
                  <a:srgbClr val="343433"/>
                </a:solidFill>
              </a:defRPr>
            </a:lvl1pPr>
            <a:lvl2pPr marL="685800" indent="-228600">
              <a:buClr>
                <a:srgbClr val="FFCE33"/>
              </a:buClr>
              <a:buFont typeface="Wingdings" pitchFamily="2" charset="2"/>
              <a:buChar char="§"/>
              <a:defRPr>
                <a:solidFill>
                  <a:srgbClr val="343433"/>
                </a:solidFill>
              </a:defRPr>
            </a:lvl2pPr>
            <a:lvl3pPr marL="1143000" indent="-228600">
              <a:buClr>
                <a:srgbClr val="FFCE33"/>
              </a:buClr>
              <a:buFont typeface="Wingdings" pitchFamily="2" charset="2"/>
              <a:buChar char="§"/>
              <a:defRPr>
                <a:solidFill>
                  <a:srgbClr val="343433"/>
                </a:solidFill>
              </a:defRPr>
            </a:lvl3pPr>
            <a:lvl4pPr marL="1600200" indent="-228600">
              <a:buClr>
                <a:srgbClr val="FFCE33"/>
              </a:buClr>
              <a:buFont typeface="Wingdings" pitchFamily="2" charset="2"/>
              <a:buChar char="§"/>
              <a:defRPr>
                <a:solidFill>
                  <a:srgbClr val="343433"/>
                </a:solidFill>
              </a:defRPr>
            </a:lvl4pPr>
            <a:lvl5pPr marL="2057400" indent="-228600">
              <a:buClr>
                <a:srgbClr val="FFCE33"/>
              </a:buClr>
              <a:buFont typeface="Wingdings" pitchFamily="2" charset="2"/>
              <a:buChar char="§"/>
              <a:defRPr>
                <a:solidFill>
                  <a:srgbClr val="3434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670" y="6333396"/>
            <a:ext cx="640341" cy="365125"/>
          </a:xfrm>
        </p:spPr>
        <p:txBody>
          <a:bodyPr/>
          <a:lstStyle>
            <a:lvl1pPr algn="l">
              <a:defRPr sz="1800" b="1">
                <a:solidFill>
                  <a:srgbClr val="343433"/>
                </a:solidFill>
              </a:defRPr>
            </a:lvl1pPr>
          </a:lstStyle>
          <a:p>
            <a:fld id="{A7E23AAC-F974-D64A-810E-8B5CA551A2D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0DE2C1-8DA3-9949-AD26-3447F91170F3}"/>
              </a:ext>
            </a:extLst>
          </p:cNvPr>
          <p:cNvCxnSpPr>
            <a:cxnSpLocks/>
          </p:cNvCxnSpPr>
          <p:nvPr userDrawn="1"/>
        </p:nvCxnSpPr>
        <p:spPr>
          <a:xfrm>
            <a:off x="428837" y="6333984"/>
            <a:ext cx="497755" cy="0"/>
          </a:xfrm>
          <a:prstGeom prst="line">
            <a:avLst/>
          </a:prstGeom>
          <a:ln w="25400">
            <a:solidFill>
              <a:srgbClr val="FFCE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755177-9FB3-594C-BC09-0F19B72CCC10}"/>
              </a:ext>
            </a:extLst>
          </p:cNvPr>
          <p:cNvCxnSpPr>
            <a:cxnSpLocks/>
          </p:cNvCxnSpPr>
          <p:nvPr userDrawn="1"/>
        </p:nvCxnSpPr>
        <p:spPr>
          <a:xfrm>
            <a:off x="907929" y="6332496"/>
            <a:ext cx="0" cy="359636"/>
          </a:xfrm>
          <a:prstGeom prst="line">
            <a:avLst/>
          </a:prstGeom>
          <a:ln w="25400">
            <a:solidFill>
              <a:srgbClr val="FFCE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99EF04-6D29-714B-ACDE-BED211A80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5636" y="6352968"/>
            <a:ext cx="2246041" cy="31869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213FA9-F560-7D41-9EDA-873EC2E465C6}"/>
              </a:ext>
            </a:extLst>
          </p:cNvPr>
          <p:cNvCxnSpPr>
            <a:cxnSpLocks/>
          </p:cNvCxnSpPr>
          <p:nvPr userDrawn="1"/>
        </p:nvCxnSpPr>
        <p:spPr>
          <a:xfrm>
            <a:off x="3612779" y="6332496"/>
            <a:ext cx="0" cy="359636"/>
          </a:xfrm>
          <a:prstGeom prst="line">
            <a:avLst/>
          </a:prstGeom>
          <a:ln w="25400">
            <a:solidFill>
              <a:srgbClr val="9E9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A5B5836-89CD-A349-BD03-4AA2BED4A068}"/>
              </a:ext>
            </a:extLst>
          </p:cNvPr>
          <p:cNvSpPr txBox="1"/>
          <p:nvPr userDrawn="1"/>
        </p:nvSpPr>
        <p:spPr>
          <a:xfrm>
            <a:off x="3769066" y="6407968"/>
            <a:ext cx="4404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rgbClr val="0066A0"/>
                </a:solidFill>
                <a:effectLst/>
                <a:latin typeface="+mn-lt"/>
                <a:ea typeface="+mn-ea"/>
                <a:cs typeface="+mn-cs"/>
              </a:rPr>
              <a:t>Learn more by visiting </a:t>
            </a:r>
            <a:r>
              <a:rPr lang="en-US" sz="1400" kern="1200" dirty="0" err="1">
                <a:solidFill>
                  <a:srgbClr val="0066A0"/>
                </a:solidFill>
                <a:effectLst/>
                <a:latin typeface="+mn-lt"/>
                <a:ea typeface="+mn-ea"/>
                <a:cs typeface="+mn-cs"/>
              </a:rPr>
              <a:t>ieee.org</a:t>
            </a:r>
            <a:r>
              <a:rPr lang="en-US" sz="1400" kern="1200" dirty="0">
                <a:solidFill>
                  <a:srgbClr val="0066A0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400" b="1" kern="1200" dirty="0">
                <a:solidFill>
                  <a:srgbClr val="0066A0"/>
                </a:solidFill>
                <a:effectLst/>
                <a:latin typeface="+mn-lt"/>
                <a:ea typeface="+mn-ea"/>
                <a:cs typeface="+mn-cs"/>
              </a:rPr>
              <a:t>initiatives</a:t>
            </a:r>
            <a:endParaRPr lang="en-US" sz="1400" b="1" dirty="0">
              <a:solidFill>
                <a:srgbClr val="0066A0"/>
              </a:solidFill>
              <a:latin typeface="+mn-lt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EC7D6D8-7977-EC4E-8F6A-E0456E0311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47405" y="6344600"/>
            <a:ext cx="1406979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2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5956622-F990-1541-BB69-0C634A2DE0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74027-F9F9-A34A-8EFC-A5D3218F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148"/>
            <a:ext cx="10515600" cy="9144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EB48F8-6CD5-1E40-BA31-A158F70F5ED4}"/>
              </a:ext>
            </a:extLst>
          </p:cNvPr>
          <p:cNvSpPr/>
          <p:nvPr userDrawn="1"/>
        </p:nvSpPr>
        <p:spPr>
          <a:xfrm>
            <a:off x="838200" y="3458817"/>
            <a:ext cx="10515600" cy="89452"/>
          </a:xfrm>
          <a:prstGeom prst="rect">
            <a:avLst/>
          </a:prstGeom>
          <a:solidFill>
            <a:srgbClr val="FFC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85022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4C87A1-08F9-6540-8DA9-6B408B22B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754" y="356545"/>
            <a:ext cx="3093775" cy="57851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0F33F2C-FB39-F843-AEF7-5E3A4B16E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9822BF-E0B6-8B48-847D-C5CE1F36CB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1528" y="6352968"/>
            <a:ext cx="2246041" cy="31869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BA24D3-E871-4A41-9FE8-741D5BE80A2F}"/>
              </a:ext>
            </a:extLst>
          </p:cNvPr>
          <p:cNvCxnSpPr>
            <a:cxnSpLocks/>
          </p:cNvCxnSpPr>
          <p:nvPr userDrawn="1"/>
        </p:nvCxnSpPr>
        <p:spPr>
          <a:xfrm>
            <a:off x="3048671" y="6332496"/>
            <a:ext cx="0" cy="359636"/>
          </a:xfrm>
          <a:prstGeom prst="line">
            <a:avLst/>
          </a:prstGeom>
          <a:ln w="25400">
            <a:solidFill>
              <a:srgbClr val="9E9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15D56E3-5371-664A-94B7-2EDD0891FD53}"/>
              </a:ext>
            </a:extLst>
          </p:cNvPr>
          <p:cNvSpPr txBox="1"/>
          <p:nvPr userDrawn="1"/>
        </p:nvSpPr>
        <p:spPr>
          <a:xfrm>
            <a:off x="3204958" y="6407968"/>
            <a:ext cx="4404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rgbClr val="0066A0"/>
                </a:solidFill>
                <a:effectLst/>
                <a:latin typeface="+mn-lt"/>
                <a:ea typeface="+mn-ea"/>
                <a:cs typeface="+mn-cs"/>
              </a:rPr>
              <a:t>Learn more by visiting </a:t>
            </a:r>
            <a:r>
              <a:rPr lang="en-US" sz="1400" kern="1200" dirty="0" err="1">
                <a:solidFill>
                  <a:srgbClr val="0066A0"/>
                </a:solidFill>
                <a:effectLst/>
                <a:latin typeface="+mn-lt"/>
                <a:ea typeface="+mn-ea"/>
                <a:cs typeface="+mn-cs"/>
              </a:rPr>
              <a:t>ieee.org</a:t>
            </a:r>
            <a:r>
              <a:rPr lang="en-US" sz="1400" kern="1200" dirty="0">
                <a:solidFill>
                  <a:srgbClr val="0066A0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400" b="1" kern="1200" dirty="0">
                <a:solidFill>
                  <a:srgbClr val="0066A0"/>
                </a:solidFill>
                <a:effectLst/>
                <a:latin typeface="+mn-lt"/>
                <a:ea typeface="+mn-ea"/>
                <a:cs typeface="+mn-cs"/>
              </a:rPr>
              <a:t>initiatives</a:t>
            </a:r>
            <a:endParaRPr lang="en-US" sz="1400" b="1" dirty="0">
              <a:solidFill>
                <a:srgbClr val="0066A0"/>
              </a:solidFill>
              <a:latin typeface="+mn-lt"/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255767FC-C209-5A41-8CDF-56A02E9BF9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7405" y="6344600"/>
            <a:ext cx="1406979" cy="307777"/>
          </a:xfrm>
          <a:prstGeom prst="rect">
            <a:avLst/>
          </a:prstGeom>
        </p:spPr>
      </p:pic>
      <p:pic>
        <p:nvPicPr>
          <p:cNvPr id="23" name="Google Shape;82;p9">
            <a:extLst>
              <a:ext uri="{FF2B5EF4-FFF2-40B4-BE49-F238E27FC236}">
                <a16:creationId xmlns:a16="http://schemas.microsoft.com/office/drawing/2014/main" id="{959E0FA6-026C-8045-95DA-F4B2FAD1F1DD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931057" y="1288551"/>
            <a:ext cx="8329887" cy="4685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223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DD4F-C28E-BA45-B727-C9ABAFA9C28A}" type="datetime1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23AAC-F974-D64A-810E-8B5CA551A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6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A315A9-77C5-2241-97A1-0BAB72A17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ECF020-CFD1-FC49-9656-DC9A69312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2762"/>
          <a:stretch/>
        </p:blipFill>
        <p:spPr>
          <a:xfrm>
            <a:off x="0" y="5727918"/>
            <a:ext cx="12192000" cy="113008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3B0E8E1-BE02-CA4D-BAF6-BA8F4EC98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860802"/>
            <a:ext cx="9931400" cy="1470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518528-0FA5-A142-A0AB-CFA344C418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320" y="480604"/>
            <a:ext cx="3645157" cy="829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0B5092-1110-D845-B4D1-07AB42D509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430" y="1435961"/>
            <a:ext cx="9567620" cy="2352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91F3E6-1909-4E4C-A2D5-F3238E7C7B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90263" y="-1753343"/>
            <a:ext cx="1616787" cy="43653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D21F62-F765-364E-965A-AE3146A2A57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88047" y="6371305"/>
            <a:ext cx="1048647" cy="365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E90AC22-4580-1042-B841-A938E37FC973}"/>
              </a:ext>
            </a:extLst>
          </p:cNvPr>
          <p:cNvSpPr txBox="1"/>
          <p:nvPr userDrawn="1"/>
        </p:nvSpPr>
        <p:spPr>
          <a:xfrm>
            <a:off x="115215" y="6461200"/>
            <a:ext cx="43010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200" b="1" dirty="0" err="1">
                <a:solidFill>
                  <a:srgbClr val="00609C"/>
                </a:solidFill>
              </a:rPr>
              <a:t>ieee.org</a:t>
            </a:r>
            <a:r>
              <a:rPr lang="en-US" sz="1200" b="1" dirty="0">
                <a:solidFill>
                  <a:srgbClr val="00609C"/>
                </a:solidFill>
              </a:rPr>
              <a:t>/initiatives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33B77-F47A-584B-899D-699CCB27A04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62689" y="-206101"/>
            <a:ext cx="2244511" cy="23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69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A315A9-77C5-2241-97A1-0BAB72A17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1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866A7-0021-194B-AE8E-A3C58A001E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75803" y="2343344"/>
            <a:ext cx="8391356" cy="14979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FFD100"/>
                </a:solidFill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B81A31-608E-844D-9631-C4DB99F01D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253" t="62958" r="12214" b="-567"/>
          <a:stretch/>
        </p:blipFill>
        <p:spPr>
          <a:xfrm>
            <a:off x="-4312" y="2"/>
            <a:ext cx="2281371" cy="6172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A0BC60-2100-6A49-B764-E947BE433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2762"/>
          <a:stretch/>
        </p:blipFill>
        <p:spPr>
          <a:xfrm>
            <a:off x="0" y="5727918"/>
            <a:ext cx="12192000" cy="1130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7AF3B2-1101-A642-8208-226326B4E5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71983" y="6302478"/>
            <a:ext cx="4404039" cy="4961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B9382D-8603-C444-A410-663726BD65AE}"/>
              </a:ext>
            </a:extLst>
          </p:cNvPr>
          <p:cNvSpPr txBox="1"/>
          <p:nvPr userDrawn="1"/>
        </p:nvSpPr>
        <p:spPr>
          <a:xfrm>
            <a:off x="115215" y="6461200"/>
            <a:ext cx="43010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200" b="1" dirty="0" err="1">
                <a:solidFill>
                  <a:srgbClr val="00609C"/>
                </a:solidFill>
              </a:rPr>
              <a:t>ieee.org</a:t>
            </a:r>
            <a:r>
              <a:rPr lang="en-US" sz="1200" b="1" dirty="0">
                <a:solidFill>
                  <a:srgbClr val="00609C"/>
                </a:solidFill>
              </a:rPr>
              <a:t>/initiatives</a:t>
            </a:r>
          </a:p>
        </p:txBody>
      </p:sp>
    </p:spTree>
    <p:extLst>
      <p:ext uri="{BB962C8B-B14F-4D97-AF65-F5344CB8AC3E}">
        <p14:creationId xmlns:p14="http://schemas.microsoft.com/office/powerpoint/2010/main" val="2480679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/>
        </p:nvSpPr>
        <p:spPr>
          <a:xfrm>
            <a:off x="3228865" y="4310738"/>
            <a:ext cx="294416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9-13, 2023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3"/>
          <p:cNvSpPr txBox="1"/>
          <p:nvPr/>
        </p:nvSpPr>
        <p:spPr>
          <a:xfrm>
            <a:off x="5803046" y="4317335"/>
            <a:ext cx="356259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 FRANCISCO, CA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/>
          <p:nvPr/>
        </p:nvSpPr>
        <p:spPr>
          <a:xfrm rot="2820000" flipH="1">
            <a:off x="5582924" y="4435482"/>
            <a:ext cx="182880" cy="181360"/>
          </a:xfrm>
          <a:prstGeom prst="rect">
            <a:avLst/>
          </a:prstGeom>
          <a:solidFill>
            <a:srgbClr val="F47836"/>
          </a:solidFill>
          <a:ln w="12700" cap="flat" cmpd="sng">
            <a:solidFill>
              <a:srgbClr val="F47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1698171" y="643095"/>
            <a:ext cx="9686611" cy="180870"/>
          </a:xfrm>
          <a:prstGeom prst="roundRect">
            <a:avLst>
              <a:gd name="adj" fmla="val 16667"/>
            </a:avLst>
          </a:prstGeom>
          <a:solidFill>
            <a:srgbClr val="F47836"/>
          </a:solidFill>
          <a:ln w="12700" cap="flat" cmpd="sng">
            <a:solidFill>
              <a:srgbClr val="F47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478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3546" y="1688614"/>
            <a:ext cx="5720401" cy="235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2">
            <a:alphaModFix/>
          </a:blip>
          <a:srcRect l="1" r="64963" b="10837"/>
          <a:stretch/>
        </p:blipFill>
        <p:spPr>
          <a:xfrm>
            <a:off x="303625" y="98213"/>
            <a:ext cx="1210241" cy="12706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/>
          <p:nvPr/>
        </p:nvSpPr>
        <p:spPr>
          <a:xfrm>
            <a:off x="3140364" y="4183980"/>
            <a:ext cx="5643583" cy="46651"/>
          </a:xfrm>
          <a:prstGeom prst="roundRect">
            <a:avLst>
              <a:gd name="adj" fmla="val 16667"/>
            </a:avLst>
          </a:prstGeom>
          <a:solidFill>
            <a:srgbClr val="F47836"/>
          </a:solidFill>
          <a:ln w="12700" cap="flat" cmpd="sng">
            <a:solidFill>
              <a:srgbClr val="F47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4783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249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1943100" y="954113"/>
            <a:ext cx="9410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1943100" y="2486025"/>
            <a:ext cx="9410700" cy="369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14"/>
          <p:cNvSpPr/>
          <p:nvPr/>
        </p:nvSpPr>
        <p:spPr>
          <a:xfrm>
            <a:off x="1698171" y="643095"/>
            <a:ext cx="9686611" cy="180870"/>
          </a:xfrm>
          <a:prstGeom prst="roundRect">
            <a:avLst>
              <a:gd name="adj" fmla="val 16667"/>
            </a:avLst>
          </a:prstGeom>
          <a:solidFill>
            <a:srgbClr val="F47836"/>
          </a:solidFill>
          <a:ln w="12700" cap="flat" cmpd="sng">
            <a:solidFill>
              <a:srgbClr val="F47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478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4"/>
          <p:cNvPicPr preferRelativeResize="0"/>
          <p:nvPr/>
        </p:nvPicPr>
        <p:blipFill rotWithShape="1">
          <a:blip r:embed="rId2">
            <a:alphaModFix/>
          </a:blip>
          <a:srcRect l="1" r="64963" b="10837"/>
          <a:stretch/>
        </p:blipFill>
        <p:spPr>
          <a:xfrm>
            <a:off x="303625" y="98213"/>
            <a:ext cx="1210241" cy="1270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612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1943100" y="954113"/>
            <a:ext cx="9410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1943100" y="2486025"/>
            <a:ext cx="9410700" cy="369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5"/>
          <p:cNvSpPr/>
          <p:nvPr/>
        </p:nvSpPr>
        <p:spPr>
          <a:xfrm>
            <a:off x="1698171" y="643095"/>
            <a:ext cx="9686611" cy="180870"/>
          </a:xfrm>
          <a:prstGeom prst="roundRect">
            <a:avLst>
              <a:gd name="adj" fmla="val 16667"/>
            </a:avLst>
          </a:prstGeom>
          <a:solidFill>
            <a:srgbClr val="F47836"/>
          </a:solidFill>
          <a:ln w="12700" cap="flat" cmpd="sng">
            <a:solidFill>
              <a:srgbClr val="F47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478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5"/>
          <p:cNvPicPr preferRelativeResize="0"/>
          <p:nvPr/>
        </p:nvPicPr>
        <p:blipFill rotWithShape="1">
          <a:blip r:embed="rId2">
            <a:alphaModFix/>
          </a:blip>
          <a:srcRect l="1" r="64963" b="10837"/>
          <a:stretch/>
        </p:blipFill>
        <p:spPr>
          <a:xfrm>
            <a:off x="303625" y="98213"/>
            <a:ext cx="1210241" cy="1270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62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7A7ABB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7A7ABB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7A7AB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D57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A7ABB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677334" y="1547447"/>
            <a:ext cx="8596668" cy="449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" name="Google Shape;25;p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958680" y="6041362"/>
            <a:ext cx="1800947" cy="4720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9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19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3;p1">
            <a:extLst>
              <a:ext uri="{FF2B5EF4-FFF2-40B4-BE49-F238E27FC236}">
                <a16:creationId xmlns:a16="http://schemas.microsoft.com/office/drawing/2014/main" id="{5158152A-B742-4727-A3B8-4C6FF01E4A6A}"/>
              </a:ext>
            </a:extLst>
          </p:cNvPr>
          <p:cNvPicPr preferRelativeResize="0"/>
          <p:nvPr userDrawn="1"/>
        </p:nvPicPr>
        <p:blipFill>
          <a:blip r:embed="rId14"/>
          <a:srcRect/>
          <a:stretch/>
        </p:blipFill>
        <p:spPr>
          <a:xfrm>
            <a:off x="11" y="6168186"/>
            <a:ext cx="12191991" cy="6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09518"/>
            <a:ext cx="10515600" cy="467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76389" y="6335610"/>
            <a:ext cx="461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5CD10-051D-4026-A6A8-919A963C97D3}"/>
              </a:ext>
            </a:extLst>
          </p:cNvPr>
          <p:cNvSpPr txBox="1"/>
          <p:nvPr userDrawn="1"/>
        </p:nvSpPr>
        <p:spPr>
          <a:xfrm>
            <a:off x="838199" y="6333507"/>
            <a:ext cx="692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IEEE Fellow Committee </a:t>
            </a:r>
          </a:p>
        </p:txBody>
      </p:sp>
      <p:pic>
        <p:nvPicPr>
          <p:cNvPr id="8" name="Google Shape;117;gcce1e39801_2_299">
            <a:extLst>
              <a:ext uri="{FF2B5EF4-FFF2-40B4-BE49-F238E27FC236}">
                <a16:creationId xmlns:a16="http://schemas.microsoft.com/office/drawing/2014/main" id="{A12E27F5-EF17-4BB5-9251-C8B579395782}"/>
              </a:ext>
            </a:extLst>
          </p:cNvPr>
          <p:cNvPicPr preferRelativeResize="0"/>
          <p:nvPr userDrawn="1"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67" y="6110601"/>
            <a:ext cx="1602503" cy="8151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289025-51B0-4395-AF8D-2727989E8AE1}"/>
              </a:ext>
            </a:extLst>
          </p:cNvPr>
          <p:cNvSpPr/>
          <p:nvPr userDrawn="1"/>
        </p:nvSpPr>
        <p:spPr>
          <a:xfrm>
            <a:off x="1" y="0"/>
            <a:ext cx="216096" cy="6858000"/>
          </a:xfrm>
          <a:prstGeom prst="rect">
            <a:avLst/>
          </a:prstGeom>
          <a:solidFill>
            <a:srgbClr val="2C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97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rgbClr val="14264C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5FFC-ABB0-F54A-8F79-05EE78DDE7E9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23AAC-F974-D64A-810E-8B5CA551A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7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47607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i.org/en/communities/esda/mediaLibrary/2022_PhilKaufmanAwar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CEDA EC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Friday, 17 March 2023</a:t>
            </a:r>
          </a:p>
        </p:txBody>
      </p:sp>
    </p:spTree>
    <p:extLst>
      <p:ext uri="{BB962C8B-B14F-4D97-AF65-F5344CB8AC3E}">
        <p14:creationId xmlns:p14="http://schemas.microsoft.com/office/powerpoint/2010/main" val="318779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table, bar chart&#10;&#10;Description automatically generated">
            <a:extLst>
              <a:ext uri="{FF2B5EF4-FFF2-40B4-BE49-F238E27FC236}">
                <a16:creationId xmlns:a16="http://schemas.microsoft.com/office/drawing/2014/main" id="{81D33A0B-5FED-F5E2-D709-5FE29118A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91900"/>
            <a:ext cx="9677400" cy="5400257"/>
          </a:xfrm>
          <a:prstGeom prst="rect">
            <a:avLst/>
          </a:prstGeom>
        </p:spPr>
      </p:pic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1269728" y="56522"/>
            <a:ext cx="10490744" cy="61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DAC Income and Expenses over the Years ($K)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8724900" y="868680"/>
            <a:ext cx="1181100" cy="5834063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8964041" y="881904"/>
            <a:ext cx="8819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2023 Budget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3520440" y="868680"/>
            <a:ext cx="1104900" cy="5232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3613934" y="663416"/>
            <a:ext cx="10102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Pre-covid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Reference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year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title"/>
          </p:nvPr>
        </p:nvSpPr>
        <p:spPr>
          <a:xfrm>
            <a:off x="311856" y="520700"/>
            <a:ext cx="10283754" cy="48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000" b="1" dirty="0"/>
              <a:t>[TAB </a:t>
            </a:r>
            <a:r>
              <a:rPr lang="en-US" sz="2000" b="1" dirty="0" err="1"/>
              <a:t>CoS</a:t>
            </a:r>
            <a:r>
              <a:rPr lang="en-US" sz="2000" b="1" dirty="0"/>
              <a:t>] Seed Funding Opportunities; application due on 30 March 2023</a:t>
            </a:r>
          </a:p>
        </p:txBody>
      </p:sp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203806" y="1005840"/>
            <a:ext cx="10391804" cy="534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37160" indent="0">
              <a:buNone/>
            </a:pPr>
            <a:br>
              <a:rPr lang="en-US" sz="1600" dirty="0"/>
            </a:br>
            <a:r>
              <a:rPr lang="en-US" sz="1600" b="1" dirty="0"/>
              <a:t>TAB Committee on Standards is looking for proposals from IEEE Societies and Councils (S/Cs) activities to</a:t>
            </a:r>
            <a:br>
              <a:rPr lang="en-US" sz="1600" dirty="0"/>
            </a:br>
            <a:r>
              <a:rPr lang="en-US" sz="1600" dirty="0"/>
              <a:t>1) promote activities leading to a </a:t>
            </a:r>
            <a:r>
              <a:rPr lang="en-US" sz="1600" b="1" dirty="0"/>
              <a:t>new standard development </a:t>
            </a:r>
            <a:r>
              <a:rPr lang="en-US" sz="1600" dirty="0"/>
              <a:t>such as submission of a PAR to IEEE SA</a:t>
            </a:r>
            <a:br>
              <a:rPr lang="en-US" sz="1600" dirty="0"/>
            </a:br>
            <a:r>
              <a:rPr lang="en-US" sz="1600" dirty="0"/>
              <a:t>2) publicize the importance of standards development through meetings, workshops or conferences</a:t>
            </a:r>
            <a:br>
              <a:rPr lang="en-US" sz="1600" dirty="0"/>
            </a:br>
            <a:r>
              <a:rPr lang="en-US" sz="1600" dirty="0"/>
              <a:t>3) cultivate the interest in contributing to standards through various means such as participation recognition with certificates</a:t>
            </a:r>
            <a:br>
              <a:rPr lang="en-US" sz="1600" dirty="0"/>
            </a:br>
            <a:r>
              <a:rPr lang="en-US" sz="1600" dirty="0"/>
              <a:t>4) prioritize on new applications for sustainability and cost effectiveness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For this call for proposal, topics of interests include but not limited to the following:</a:t>
            </a:r>
            <a:br>
              <a:rPr lang="en-US" sz="1600" dirty="0"/>
            </a:br>
            <a:r>
              <a:rPr lang="en-US" sz="1600" dirty="0"/>
              <a:t>a) Climate change such as clean energy</a:t>
            </a:r>
            <a:br>
              <a:rPr lang="en-US" sz="1600" dirty="0"/>
            </a:br>
            <a:r>
              <a:rPr lang="en-US" sz="1600" dirty="0"/>
              <a:t>b) Smart sensors</a:t>
            </a:r>
            <a:br>
              <a:rPr lang="en-US" sz="1600" dirty="0"/>
            </a:br>
            <a:r>
              <a:rPr lang="en-US" sz="1600" dirty="0"/>
              <a:t>c) Smart health</a:t>
            </a:r>
            <a:br>
              <a:rPr lang="en-US" sz="1600" dirty="0"/>
            </a:br>
            <a:r>
              <a:rPr lang="en-US" sz="1600" dirty="0"/>
              <a:t>d) Intelligent transportation</a:t>
            </a:r>
            <a:br>
              <a:rPr lang="en-US" sz="1600" dirty="0"/>
            </a:br>
            <a:r>
              <a:rPr lang="en-US" sz="1600" dirty="0"/>
              <a:t>e) Technology management</a:t>
            </a:r>
            <a:br>
              <a:rPr lang="en-US" sz="1600" dirty="0"/>
            </a:br>
            <a:r>
              <a:rPr lang="en-US" sz="1600" dirty="0"/>
              <a:t>f) Data analytics guidelines</a:t>
            </a:r>
            <a:br>
              <a:rPr lang="en-US" sz="1600" dirty="0"/>
            </a:br>
            <a:r>
              <a:rPr lang="en-US" sz="1600" dirty="0"/>
              <a:t>g) Open source</a:t>
            </a:r>
            <a:br>
              <a:rPr lang="en-US" sz="1600" dirty="0"/>
            </a:br>
            <a:r>
              <a:rPr lang="en-US" sz="1600" dirty="0"/>
              <a:t>h) Other areas promoted by technical committees of societies/councils/OUs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These awards are for up to USD$10,000. In addition, in alignment with the priorities of SA and the IEEE, up to USD$20,000 may be offered for new proposals that impact sustainability for either our material universe, for instance, energy or climate change, or sustainability in our information</a:t>
            </a:r>
            <a:br>
              <a:rPr lang="en-US" sz="1600" dirty="0"/>
            </a:br>
            <a:r>
              <a:rPr lang="en-US" sz="1600" dirty="0"/>
              <a:t>universe, for instance, in internet safety, security, or usefulness.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8839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the New Initiatives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1" y="6334126"/>
            <a:ext cx="481013" cy="365125"/>
          </a:xfrm>
        </p:spPr>
        <p:txBody>
          <a:bodyPr/>
          <a:lstStyle/>
          <a:p>
            <a:pPr defTabSz="457200">
              <a:buClrTx/>
            </a:pPr>
            <a:fld id="{A7E23AAC-F974-D64A-810E-8B5CA551A2DB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200">
                <a:buClrTx/>
              </a:pPr>
              <a:t>12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614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New Initiative?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An IEEE initiative is a </a:t>
            </a:r>
            <a:r>
              <a:rPr lang="en-US" sz="2400" b="1" dirty="0">
                <a:solidFill>
                  <a:schemeClr val="tx1"/>
                </a:solidFill>
              </a:rPr>
              <a:t>new program, service, or product</a:t>
            </a:r>
            <a:br>
              <a:rPr lang="en-US" sz="2100" dirty="0">
                <a:solidFill>
                  <a:schemeClr val="tx1"/>
                </a:solidFill>
              </a:rPr>
            </a:br>
            <a:br>
              <a:rPr lang="en-US" sz="2100" dirty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>… that will provide </a:t>
            </a:r>
            <a:r>
              <a:rPr lang="en-US" sz="2250" b="1" dirty="0">
                <a:solidFill>
                  <a:schemeClr val="tx1"/>
                </a:solidFill>
              </a:rPr>
              <a:t>significant benefit </a:t>
            </a:r>
            <a:r>
              <a:rPr lang="en-US" sz="2100" dirty="0">
                <a:solidFill>
                  <a:schemeClr val="tx1"/>
                </a:solidFill>
              </a:rPr>
              <a:t>to members, the public, the technical community, or customers,</a:t>
            </a:r>
            <a:br>
              <a:rPr lang="en-US" sz="2100" dirty="0">
                <a:solidFill>
                  <a:schemeClr val="tx1"/>
                </a:solidFill>
              </a:rPr>
            </a:br>
            <a:br>
              <a:rPr lang="en-US" sz="2100" dirty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>… or which could have </a:t>
            </a:r>
            <a:r>
              <a:rPr lang="en-US" sz="2250" b="1" dirty="0">
                <a:solidFill>
                  <a:schemeClr val="tx1"/>
                </a:solidFill>
              </a:rPr>
              <a:t>lasting impact </a:t>
            </a:r>
            <a:r>
              <a:rPr lang="en-US" sz="2100" dirty="0">
                <a:solidFill>
                  <a:schemeClr val="tx1"/>
                </a:solidFill>
              </a:rPr>
              <a:t>on the IEEE or its business processes</a:t>
            </a:r>
          </a:p>
          <a:p>
            <a:endParaRPr lang="en-US" sz="3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Initiatives </a:t>
            </a:r>
            <a:r>
              <a:rPr lang="en-US" sz="2400" b="1" dirty="0">
                <a:solidFill>
                  <a:schemeClr val="tx1"/>
                </a:solidFill>
              </a:rPr>
              <a:t>must be of strategic importance to IEEE </a:t>
            </a:r>
            <a:endParaRPr lang="en-US" sz="2100" b="1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Initiatives are </a:t>
            </a:r>
            <a:r>
              <a:rPr lang="en-US" sz="2400" b="1" dirty="0">
                <a:solidFill>
                  <a:schemeClr val="tx1"/>
                </a:solidFill>
              </a:rPr>
              <a:t>not operational necessities </a:t>
            </a:r>
            <a:r>
              <a:rPr lang="en-US" sz="2100" dirty="0">
                <a:solidFill>
                  <a:schemeClr val="tx1"/>
                </a:solidFill>
              </a:rPr>
              <a:t>at the time of their initiation </a:t>
            </a:r>
          </a:p>
          <a:p>
            <a:r>
              <a:rPr lang="en-US" sz="2100" dirty="0">
                <a:solidFill>
                  <a:schemeClr val="tx1"/>
                </a:solidFill>
              </a:rPr>
              <a:t>Projects that can be funded by appropriate baseline budget reductions within the unit are not classified as initiatives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CD1739E3-D410-194A-A9ED-501642FE4B3D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200">
                <a:buClrTx/>
              </a:pPr>
              <a:t>13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95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CC17-5E42-1549-A187-56D2CF97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to NIC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36282-6D51-5F41-A76B-61000A33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39E3-D410-194A-A9ED-501642FE4B3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7C1B59-6BA8-499E-ABD6-0CE9B25EC5A4}"/>
              </a:ext>
            </a:extLst>
          </p:cNvPr>
          <p:cNvSpPr txBox="1">
            <a:spLocks/>
          </p:cNvSpPr>
          <p:nvPr/>
        </p:nvSpPr>
        <p:spPr>
          <a:xfrm>
            <a:off x="1738767" y="1501008"/>
            <a:ext cx="8119608" cy="519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4343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E33"/>
              </a:buClr>
              <a:buFont typeface="Wingdings" pitchFamily="2" charset="2"/>
              <a:buChar char="§"/>
              <a:defRPr sz="2400" kern="1200">
                <a:solidFill>
                  <a:srgbClr val="3434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E33"/>
              </a:buClr>
              <a:buFont typeface="Wingdings" pitchFamily="2" charset="2"/>
              <a:buChar char="§"/>
              <a:defRPr sz="2000" kern="1200">
                <a:solidFill>
                  <a:srgbClr val="3434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E33"/>
              </a:buClr>
              <a:buFont typeface="Wingdings" pitchFamily="2" charset="2"/>
              <a:buChar char="§"/>
              <a:defRPr sz="1800" kern="1200">
                <a:solidFill>
                  <a:srgbClr val="3434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E33"/>
              </a:buClr>
              <a:buFont typeface="Wingdings" pitchFamily="2" charset="2"/>
              <a:buChar char="§"/>
              <a:defRPr sz="1800" kern="1200">
                <a:solidFill>
                  <a:srgbClr val="3434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800" b="1" dirty="0"/>
              <a:t>All proposal ideas and applications are submitted via </a:t>
            </a:r>
            <a:r>
              <a:rPr lang="en-US" sz="2800" b="1" dirty="0" err="1"/>
              <a:t>OpenWater</a:t>
            </a:r>
            <a:endParaRPr lang="en-US" sz="2800" b="1" dirty="0"/>
          </a:p>
          <a:p>
            <a:pPr lvl="1"/>
            <a:r>
              <a:rPr lang="en-US" sz="2800" dirty="0"/>
              <a:t>Two-phase submission process for seed grants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Project description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Seed grant proposal</a:t>
            </a:r>
          </a:p>
          <a:p>
            <a:pPr lvl="1"/>
            <a:r>
              <a:rPr lang="en-US" sz="2800" dirty="0"/>
              <a:t>Three-phase submission process for new initiatives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Project description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Preliminary proposal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Full proposal and business plan</a:t>
            </a:r>
          </a:p>
        </p:txBody>
      </p:sp>
    </p:spTree>
    <p:extLst>
      <p:ext uri="{BB962C8B-B14F-4D97-AF65-F5344CB8AC3E}">
        <p14:creationId xmlns:p14="http://schemas.microsoft.com/office/powerpoint/2010/main" val="304078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756" y="269281"/>
            <a:ext cx="8189347" cy="581079"/>
          </a:xfrm>
        </p:spPr>
        <p:txBody>
          <a:bodyPr>
            <a:normAutofit/>
          </a:bodyPr>
          <a:lstStyle/>
          <a:p>
            <a:r>
              <a:rPr lang="en-US" sz="2800" dirty="0"/>
              <a:t>Seed Grant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1"/>
            <a:ext cx="2057400" cy="365125"/>
          </a:xfrm>
        </p:spPr>
        <p:txBody>
          <a:bodyPr/>
          <a:lstStyle/>
          <a:p>
            <a:pPr>
              <a:defRPr/>
            </a:pPr>
            <a:fld id="{1A67CDDF-DF17-DA45-AACB-C0F86B303F0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9315" y="3724060"/>
            <a:ext cx="2443273" cy="717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en-US" dirty="0">
                <a:solidFill>
                  <a:schemeClr val="accent2"/>
                </a:solidFill>
              </a:rPr>
              <a:t>Project Description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69340" y="2921113"/>
            <a:ext cx="6211420" cy="13096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2"/>
                </a:solidFill>
              </a:rPr>
              <a:t>NIC provides feedback using a form in </a:t>
            </a:r>
            <a:r>
              <a:rPr lang="en-US" sz="2000" b="0" dirty="0" err="1">
                <a:solidFill>
                  <a:schemeClr val="accent2"/>
                </a:solidFill>
              </a:rPr>
              <a:t>OpenWater</a:t>
            </a:r>
            <a:endParaRPr lang="en-US" sz="2000" b="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2"/>
                </a:solidFill>
              </a:rPr>
              <a:t>Feedback is compiled and sent to applicant for their consideration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2"/>
                </a:solidFill>
              </a:rPr>
              <a:t>Does not require discussion or voting at a meeting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89896" y="5045857"/>
            <a:ext cx="1738032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Proposal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90684" y="4557900"/>
            <a:ext cx="6211420" cy="13439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B050"/>
                </a:solidFill>
              </a:rPr>
              <a:t>NIC evaluates/scores proposals in </a:t>
            </a:r>
            <a:r>
              <a:rPr lang="en-US" sz="2000" b="0" dirty="0" err="1">
                <a:solidFill>
                  <a:srgbClr val="00B050"/>
                </a:solidFill>
              </a:rPr>
              <a:t>OpenWater</a:t>
            </a:r>
            <a:endParaRPr lang="en-US" sz="2000" b="0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B050"/>
                </a:solidFill>
              </a:rPr>
              <a:t>NIC discusses proposals and votes to fund or not to fund at their next meeting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06342" y="4062181"/>
            <a:ext cx="0" cy="70663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838325" y="1334600"/>
            <a:ext cx="7991475" cy="1185645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Seed Grant: Funds innovative or pilot projects that require US $40,000 or less and take 12 or fewer months to complete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DB3F6E2-5A91-46F7-858E-C9D603B7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4752" y="6333396"/>
            <a:ext cx="480256" cy="365125"/>
          </a:xfrm>
        </p:spPr>
        <p:txBody>
          <a:bodyPr/>
          <a:lstStyle/>
          <a:p>
            <a:fld id="{CD1739E3-D410-194A-A9ED-501642FE4B3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38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003" y="372888"/>
            <a:ext cx="8189347" cy="581079"/>
          </a:xfrm>
        </p:spPr>
        <p:txBody>
          <a:bodyPr>
            <a:normAutofit/>
          </a:bodyPr>
          <a:lstStyle/>
          <a:p>
            <a:r>
              <a:rPr lang="en-US" sz="2800" dirty="0"/>
              <a:t>New Initiatives Process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5796" y="2629479"/>
            <a:ext cx="1738032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Description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48524" y="2212109"/>
            <a:ext cx="6211421" cy="12460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2"/>
                </a:solidFill>
              </a:rPr>
              <a:t>NIC provides feedback using a form in </a:t>
            </a:r>
            <a:r>
              <a:rPr lang="en-US" sz="2000" b="0" dirty="0" err="1">
                <a:solidFill>
                  <a:schemeClr val="accent2"/>
                </a:solidFill>
              </a:rPr>
              <a:t>OpenWater</a:t>
            </a:r>
            <a:endParaRPr lang="en-US" sz="2000" b="0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2"/>
                </a:solidFill>
              </a:rPr>
              <a:t>Feedback is compiled and sent to applicant for their consideration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9156" y="4087584"/>
            <a:ext cx="2191312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en-US" dirty="0">
                <a:solidFill>
                  <a:srgbClr val="00B050"/>
                </a:solidFill>
              </a:rPr>
              <a:t>Preliminary Proposal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48523" y="3601080"/>
            <a:ext cx="6197414" cy="1007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B050"/>
                </a:solidFill>
              </a:rPr>
              <a:t>NIC evaluates/scores proposals in </a:t>
            </a:r>
            <a:r>
              <a:rPr lang="en-US" sz="2000" b="0" dirty="0" err="1">
                <a:solidFill>
                  <a:srgbClr val="00B050"/>
                </a:solidFill>
              </a:rPr>
              <a:t>OpenWater</a:t>
            </a:r>
            <a:endParaRPr lang="en-US" sz="2000" b="0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B050"/>
                </a:solidFill>
              </a:rPr>
              <a:t>NIC discusses proposals and votes to invite a full proposal or not to invite a full proposal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05503" y="5607769"/>
            <a:ext cx="2398619" cy="537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Full Proposal and Business Plan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41521" y="4968879"/>
            <a:ext cx="6211421" cy="1177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7030A0"/>
                </a:solidFill>
              </a:rPr>
              <a:t>NIC evaluates/scores proposals in </a:t>
            </a:r>
            <a:r>
              <a:rPr lang="en-US" sz="2000" b="0" dirty="0" err="1">
                <a:solidFill>
                  <a:srgbClr val="7030A0"/>
                </a:solidFill>
              </a:rPr>
              <a:t>OpenWater</a:t>
            </a:r>
            <a:endParaRPr lang="en-US" sz="2000" b="0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7030A0"/>
                </a:solidFill>
              </a:rPr>
              <a:t>NIC discusses proposals and votes whether or not to recommend to the IEEE Board of Directors to fund or not fund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971795" y="3319683"/>
            <a:ext cx="1" cy="34976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2971795" y="4564045"/>
            <a:ext cx="3" cy="40483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28892E2-2BC7-4155-AB46-92084B27BC06}"/>
              </a:ext>
            </a:extLst>
          </p:cNvPr>
          <p:cNvSpPr txBox="1">
            <a:spLocks/>
          </p:cNvSpPr>
          <p:nvPr/>
        </p:nvSpPr>
        <p:spPr>
          <a:xfrm>
            <a:off x="1932057" y="1297829"/>
            <a:ext cx="7960409" cy="1098504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New Initiatives: Large–scale projects typically seeking US $100K or more for up to three 12–month periods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0124879-4064-421E-9492-9504E3CB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4752" y="6333396"/>
            <a:ext cx="480256" cy="365125"/>
          </a:xfrm>
        </p:spPr>
        <p:txBody>
          <a:bodyPr/>
          <a:lstStyle/>
          <a:p>
            <a:fld id="{CD1739E3-D410-194A-A9ED-501642FE4B3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64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title"/>
          </p:nvPr>
        </p:nvSpPr>
        <p:spPr>
          <a:xfrm>
            <a:off x="311856" y="520700"/>
            <a:ext cx="834891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CEDA Bylaw Changes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203806" y="1837864"/>
            <a:ext cx="9266766" cy="451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dirty="0"/>
              <a:t>Let’s discuss this @ DATE EC meeting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1838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title"/>
          </p:nvPr>
        </p:nvSpPr>
        <p:spPr>
          <a:xfrm>
            <a:off x="311856" y="520700"/>
            <a:ext cx="834891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DATE 2023 EC Meeting Preparation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203806" y="1837864"/>
            <a:ext cx="9266766" cy="451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dirty="0"/>
              <a:t>The usual VP-level updates</a:t>
            </a:r>
          </a:p>
          <a:p>
            <a:r>
              <a:rPr lang="en-US" sz="1600" dirty="0"/>
              <a:t>IEEE Fellow Selection Process updates</a:t>
            </a:r>
          </a:p>
          <a:p>
            <a:r>
              <a:rPr lang="en-US" sz="1600" dirty="0"/>
              <a:t>TCAS-AI Journal updates</a:t>
            </a:r>
          </a:p>
          <a:p>
            <a:r>
              <a:rPr lang="en-US" sz="1600" dirty="0"/>
              <a:t>CEDA Bylaw changes</a:t>
            </a:r>
          </a:p>
          <a:p>
            <a:r>
              <a:rPr lang="en-US" sz="1600" dirty="0"/>
              <a:t>TAB </a:t>
            </a:r>
            <a:r>
              <a:rPr lang="en-US" sz="1600" dirty="0" err="1"/>
              <a:t>CoS</a:t>
            </a:r>
            <a:r>
              <a:rPr lang="en-US" sz="1600" dirty="0"/>
              <a:t> Seed funding and planning</a:t>
            </a:r>
          </a:p>
          <a:p>
            <a:r>
              <a:rPr lang="en-US" sz="1600" dirty="0"/>
              <a:t>Free registrations</a:t>
            </a:r>
          </a:p>
          <a:p>
            <a:endParaRPr lang="en-US" sz="16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34500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6AEF9A-4594-B879-BDE4-FA2C3A91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Finance update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A7268-CEA3-47AB-669A-D1E121012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5269"/>
            <a:ext cx="8596668" cy="4399699"/>
          </a:xfrm>
        </p:spPr>
        <p:txBody>
          <a:bodyPr>
            <a:normAutofit fontScale="92500" lnSpcReduction="20000"/>
          </a:bodyPr>
          <a:lstStyle/>
          <a:p>
            <a:r>
              <a:rPr lang="en-CH" b="1" dirty="0"/>
              <a:t>R</a:t>
            </a:r>
            <a:r>
              <a:rPr lang="en-GB" b="1" dirty="0"/>
              <a:t>e</a:t>
            </a:r>
            <a:r>
              <a:rPr lang="en-CH" b="1" dirty="0"/>
              <a:t>minder</a:t>
            </a:r>
            <a:r>
              <a:rPr lang="en-CH" dirty="0"/>
              <a:t>: new travel guidelines (IEEE reminded us to enforce the new guidelines)</a:t>
            </a:r>
            <a:br>
              <a:rPr lang="en-CH" dirty="0"/>
            </a:br>
            <a:r>
              <a:rPr lang="en-CH" dirty="0"/>
              <a:t>Notably:</a:t>
            </a:r>
          </a:p>
          <a:p>
            <a:pPr lvl="1"/>
            <a:r>
              <a:rPr lang="en-CH" dirty="0"/>
              <a:t>Flights: No economy premium, extra legroom or priority boarding unless pre-approved by Society President. Seat selection is ok.</a:t>
            </a:r>
          </a:p>
          <a:p>
            <a:pPr lvl="1"/>
            <a:r>
              <a:rPr lang="en-CH" dirty="0"/>
              <a:t>Travel insurance for trip cancellation or lost baggage is ok. </a:t>
            </a:r>
            <a:r>
              <a:rPr lang="en-CH" u="sng" dirty="0"/>
              <a:t>Medical coverage is not ok</a:t>
            </a:r>
            <a:r>
              <a:rPr lang="en-CH" dirty="0"/>
              <a:t>.</a:t>
            </a:r>
          </a:p>
          <a:p>
            <a:r>
              <a:rPr lang="en-CH" b="1" dirty="0"/>
              <a:t>Co-sponsorhip publication agreements review</a:t>
            </a:r>
          </a:p>
          <a:p>
            <a:pPr lvl="1"/>
            <a:r>
              <a:rPr lang="en-CH" dirty="0"/>
              <a:t>Financial Sponsoring:</a:t>
            </a:r>
          </a:p>
          <a:p>
            <a:pPr lvl="2"/>
            <a:r>
              <a:rPr lang="en-CH" dirty="0"/>
              <a:t>IEEE Design &amp; Test – 33.4%</a:t>
            </a:r>
          </a:p>
          <a:p>
            <a:pPr lvl="2"/>
            <a:r>
              <a:rPr lang="en-CH" dirty="0"/>
              <a:t>IEEE X-CDC : </a:t>
            </a:r>
            <a:r>
              <a:rPr lang="en-GB" dirty="0"/>
              <a:t>Exploratory Solid-State Computational Devices and Circuits – 11.25%</a:t>
            </a:r>
          </a:p>
          <a:p>
            <a:pPr lvl="2"/>
            <a:r>
              <a:rPr lang="en-GB" dirty="0"/>
              <a:t>IEEE M-IOT : Internet of Things Magazine – 19.30%</a:t>
            </a:r>
          </a:p>
          <a:p>
            <a:pPr lvl="2"/>
            <a:r>
              <a:rPr lang="en-GB" dirty="0"/>
              <a:t>T-SPI : Signal and Power Integrity – 15%</a:t>
            </a:r>
          </a:p>
          <a:p>
            <a:pPr lvl="1"/>
            <a:r>
              <a:rPr lang="en-CH" dirty="0"/>
              <a:t>Technical sponsoring:</a:t>
            </a:r>
          </a:p>
          <a:p>
            <a:pPr lvl="2"/>
            <a:r>
              <a:rPr lang="en-CH" dirty="0"/>
              <a:t>T-SUSC : Sustainable Computing </a:t>
            </a:r>
          </a:p>
          <a:p>
            <a:pPr lvl="2"/>
            <a:r>
              <a:rPr lang="en-CH" dirty="0"/>
              <a:t>Multi-scale computing systems (Sunset)</a:t>
            </a:r>
          </a:p>
        </p:txBody>
      </p:sp>
    </p:spTree>
    <p:extLst>
      <p:ext uri="{BB962C8B-B14F-4D97-AF65-F5344CB8AC3E}">
        <p14:creationId xmlns:p14="http://schemas.microsoft.com/office/powerpoint/2010/main" val="107080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title"/>
          </p:nvPr>
        </p:nvSpPr>
        <p:spPr>
          <a:xfrm>
            <a:off x="311856" y="520700"/>
            <a:ext cx="834891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Executive Committee Meeting Agenda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203806" y="1837864"/>
            <a:ext cx="9266766" cy="451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sz="1500" dirty="0"/>
              <a:t>Kaufman Dinner Recap </a:t>
            </a:r>
          </a:p>
          <a:p>
            <a:pPr marL="800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sz="1500" dirty="0"/>
              <a:t>February TAB Recap </a:t>
            </a:r>
          </a:p>
          <a:p>
            <a:pPr marL="12573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1500" dirty="0"/>
              <a:t>Fellow Selection Process </a:t>
            </a:r>
          </a:p>
          <a:p>
            <a:pPr marL="12573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1500" dirty="0"/>
              <a:t>TAB Level Initiatives </a:t>
            </a:r>
          </a:p>
          <a:p>
            <a:pPr marL="12573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1500" dirty="0"/>
              <a:t>TCAS-AI Journal </a:t>
            </a:r>
          </a:p>
          <a:p>
            <a:pPr marL="12573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1500" dirty="0"/>
              <a:t>TAB </a:t>
            </a:r>
            <a:r>
              <a:rPr lang="en-US" sz="1500" dirty="0" err="1"/>
              <a:t>CoS</a:t>
            </a:r>
            <a:r>
              <a:rPr lang="en-US" sz="1500" dirty="0"/>
              <a:t> Seed: Funding Opportunities</a:t>
            </a:r>
          </a:p>
          <a:p>
            <a:pPr marL="800100" indent="-342900">
              <a:lnSpc>
                <a:spcPct val="150000"/>
              </a:lnSpc>
              <a:spcBef>
                <a:spcPts val="0"/>
              </a:spcBef>
            </a:pPr>
            <a:r>
              <a:rPr lang="en-US" sz="1500" dirty="0"/>
              <a:t>DAC 2023 Finance and Planning </a:t>
            </a:r>
          </a:p>
          <a:p>
            <a:pPr marL="800100" indent="-342900">
              <a:lnSpc>
                <a:spcPct val="150000"/>
              </a:lnSpc>
              <a:spcBef>
                <a:spcPts val="0"/>
              </a:spcBef>
            </a:pPr>
            <a:r>
              <a:rPr lang="en-US" sz="1500" dirty="0"/>
              <a:t>DATE 2023</a:t>
            </a:r>
          </a:p>
          <a:p>
            <a:pPr marL="12573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1500" dirty="0"/>
              <a:t>Agenda </a:t>
            </a:r>
          </a:p>
          <a:p>
            <a:pPr marL="12573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1500" dirty="0"/>
              <a:t>Meeting Planning </a:t>
            </a:r>
          </a:p>
          <a:p>
            <a:pPr marL="12573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1500" dirty="0"/>
              <a:t>Registration </a:t>
            </a:r>
          </a:p>
          <a:p>
            <a:pPr marL="800100" indent="-342900">
              <a:lnSpc>
                <a:spcPct val="150000"/>
              </a:lnSpc>
              <a:spcBef>
                <a:spcPts val="0"/>
              </a:spcBef>
            </a:pPr>
            <a:r>
              <a:rPr lang="en-US" sz="1500" dirty="0"/>
              <a:t>CEDA Bylaw Changes</a:t>
            </a:r>
          </a:p>
          <a:p>
            <a:pPr marL="800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sz="1500" dirty="0"/>
              <a:t>Open for Discussion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title"/>
          </p:nvPr>
        </p:nvSpPr>
        <p:spPr>
          <a:xfrm>
            <a:off x="311856" y="520700"/>
            <a:ext cx="834891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Kaufman Dinner Event on 02/23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203806" y="1837864"/>
            <a:ext cx="9266766" cy="451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dirty="0">
                <a:hlinkClick r:id="rId3"/>
              </a:rPr>
              <a:t>https://www.semi.org/en/communities/esda/mediaLibrary/2022_PhilKaufmanAward</a:t>
            </a:r>
            <a:endParaRPr lang="en-US" sz="1600" dirty="0"/>
          </a:p>
          <a:p>
            <a:r>
              <a:rPr lang="en-US" sz="1600" dirty="0"/>
              <a:t>CEDA needs to participate in table assignment process!</a:t>
            </a:r>
          </a:p>
          <a:p>
            <a:pPr lvl="1"/>
            <a:r>
              <a:rPr lang="en-US" sz="1400" dirty="0"/>
              <a:t>Two CEDA’s tables had blocked views from the podium</a:t>
            </a:r>
          </a:p>
          <a:p>
            <a:r>
              <a:rPr lang="en-US" sz="1600" dirty="0"/>
              <a:t>ESDA’s comments that CEDA is NOT a main sponsor</a:t>
            </a:r>
          </a:p>
          <a:p>
            <a:pPr lvl="1"/>
            <a:r>
              <a:rPr lang="en-US" sz="1400" dirty="0"/>
              <a:t>Did ESDA respond with a written apology letter afterwards?</a:t>
            </a:r>
          </a:p>
          <a:p>
            <a:r>
              <a:rPr lang="en-US" sz="1600" dirty="0"/>
              <a:t>Kaufman Award 2023 planning</a:t>
            </a:r>
          </a:p>
          <a:p>
            <a:pPr lvl="1"/>
            <a:r>
              <a:rPr lang="en-US" sz="1400" dirty="0"/>
              <a:t>How many nominations?</a:t>
            </a:r>
          </a:p>
          <a:p>
            <a:pPr lvl="1"/>
            <a:r>
              <a:rPr lang="en-US" sz="1400" dirty="0"/>
              <a:t>Aligning with ICCAD or ISSCC?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8546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title"/>
          </p:nvPr>
        </p:nvSpPr>
        <p:spPr>
          <a:xfrm>
            <a:off x="311856" y="520700"/>
            <a:ext cx="834891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February TAB Meeting Recap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203806" y="1837864"/>
            <a:ext cx="10291474" cy="451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dirty="0"/>
              <a:t>Fellow Selection Process</a:t>
            </a:r>
          </a:p>
          <a:p>
            <a:pPr lvl="1"/>
            <a:r>
              <a:rPr lang="en-US" sz="1400" dirty="0"/>
              <a:t>From each S/C, candidates in top/bottom buckets will be/not be elevated to full reviews.  </a:t>
            </a:r>
          </a:p>
          <a:p>
            <a:pPr lvl="1"/>
            <a:r>
              <a:rPr lang="en-US" sz="1400" dirty="0"/>
              <a:t>S/Cs with more than ~30 nominations or more than 6000 members become their own cohorts (i.e. no change)</a:t>
            </a:r>
          </a:p>
          <a:p>
            <a:pPr lvl="1"/>
            <a:r>
              <a:rPr lang="en-US" sz="1400" dirty="0"/>
              <a:t>For others, S/Cs will be aggregated into larger groups within divisions. </a:t>
            </a:r>
          </a:p>
          <a:p>
            <a:pPr lvl="1"/>
            <a:r>
              <a:rPr lang="en-US" sz="1400" dirty="0"/>
              <a:t>In Division I, EDA, CAS and SSCS have all &gt;6K members, so they stay without change</a:t>
            </a:r>
          </a:p>
          <a:p>
            <a:pPr lvl="1"/>
            <a:r>
              <a:rPr lang="en-US" sz="1400" b="1" dirty="0"/>
              <a:t>CEDA &amp; Nano will be merged into a cohort</a:t>
            </a:r>
          </a:p>
          <a:p>
            <a:pPr lvl="1"/>
            <a:r>
              <a:rPr lang="en-US" sz="1400" b="1" dirty="0"/>
              <a:t>Strategic planning discussion in DATE EC meeting</a:t>
            </a:r>
          </a:p>
          <a:p>
            <a:r>
              <a:rPr lang="en-US" sz="1600" b="1" dirty="0"/>
              <a:t>TCAS-AI Journal proposal</a:t>
            </a:r>
          </a:p>
          <a:p>
            <a:r>
              <a:rPr lang="en-US" sz="1600" b="1" dirty="0"/>
              <a:t>TAB </a:t>
            </a:r>
            <a:r>
              <a:rPr lang="en-US" sz="1600" b="1" dirty="0" err="1"/>
              <a:t>CoS</a:t>
            </a:r>
            <a:r>
              <a:rPr lang="en-US" sz="1600" b="1" dirty="0"/>
              <a:t> Seed: Funding Opportunities</a:t>
            </a:r>
          </a:p>
          <a:p>
            <a:r>
              <a:rPr lang="en-US" sz="1400" dirty="0"/>
              <a:t>TAB Level Initiatives</a:t>
            </a:r>
          </a:p>
        </p:txBody>
      </p:sp>
    </p:spTree>
    <p:extLst>
      <p:ext uri="{BB962C8B-B14F-4D97-AF65-F5344CB8AC3E}">
        <p14:creationId xmlns:p14="http://schemas.microsoft.com/office/powerpoint/2010/main" val="50611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1FCA-5151-1D77-39F8-4E01EF4C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74ED3-6415-87E4-E98B-13FB79997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FC95A-AB03-CE9F-D85D-9F0F2A72D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2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8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010D-1398-4FCF-998D-8A2DD6D8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S/C Nominations Historic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E9C41-AFD7-417F-BD42-08719C7608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40">
              <a:buClrTx/>
            </a:pPr>
            <a:fld id="{3DD97BEB-BAEF-0344-9D5C-EC73E478698A}" type="slidenum">
              <a:rPr lang="en-US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pPr defTabSz="1219140">
                <a:buClrTx/>
              </a:pPr>
              <a:t>6</a:t>
            </a:fld>
            <a:endParaRPr lang="en-US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33848-3966-4C8B-BC51-AFC69878F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Three-year average values are used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A7693D-BB97-4796-868E-40C534F8BE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EE90CF-293D-4DFE-B3DD-6CF6C6ABF91F}"/>
              </a:ext>
            </a:extLst>
          </p:cNvPr>
          <p:cNvGraphicFramePr>
            <a:graphicFrameLocks noGrp="1"/>
          </p:cNvGraphicFramePr>
          <p:nvPr/>
        </p:nvGraphicFramePr>
        <p:xfrm>
          <a:off x="6049771" y="1468817"/>
          <a:ext cx="5474357" cy="573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861">
                  <a:extLst>
                    <a:ext uri="{9D8B030D-6E8A-4147-A177-3AD203B41FA5}">
                      <a16:colId xmlns:a16="http://schemas.microsoft.com/office/drawing/2014/main" val="1762455177"/>
                    </a:ext>
                  </a:extLst>
                </a:gridCol>
                <a:gridCol w="1101956">
                  <a:extLst>
                    <a:ext uri="{9D8B030D-6E8A-4147-A177-3AD203B41FA5}">
                      <a16:colId xmlns:a16="http://schemas.microsoft.com/office/drawing/2014/main" val="2400476098"/>
                    </a:ext>
                  </a:extLst>
                </a:gridCol>
                <a:gridCol w="1027180">
                  <a:extLst>
                    <a:ext uri="{9D8B030D-6E8A-4147-A177-3AD203B41FA5}">
                      <a16:colId xmlns:a16="http://schemas.microsoft.com/office/drawing/2014/main" val="861234660"/>
                    </a:ext>
                  </a:extLst>
                </a:gridCol>
                <a:gridCol w="1027180">
                  <a:extLst>
                    <a:ext uri="{9D8B030D-6E8A-4147-A177-3AD203B41FA5}">
                      <a16:colId xmlns:a16="http://schemas.microsoft.com/office/drawing/2014/main" val="2585936732"/>
                    </a:ext>
                  </a:extLst>
                </a:gridCol>
                <a:gridCol w="1027180">
                  <a:extLst>
                    <a:ext uri="{9D8B030D-6E8A-4147-A177-3AD203B41FA5}">
                      <a16:colId xmlns:a16="http://schemas.microsoft.com/office/drawing/2014/main" val="1432323275"/>
                    </a:ext>
                  </a:extLst>
                </a:gridCol>
              </a:tblGrid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IT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10.3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498616575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ITS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6.3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4239931912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MAG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11.3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564864416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MTT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30.7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10.5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1856318271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NANO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7.7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1240968600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NPS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9.0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465960222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OE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1.8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4169457317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PC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0.0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0.5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0.0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400815095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PE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79.0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30.1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3687083774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PEL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17.0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8.9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1457180428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PHOT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45.3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6.1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7.4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343438462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PSE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0.7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803249834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R/RL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035789625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RA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32.3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11.7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2.8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85304306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RFID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0.3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001033789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SEN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7.0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3650077077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SIT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0.7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0.4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094361642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SMC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13.7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2.8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1649082776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SP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63.3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16.1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210154858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SSC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18.7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10.2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1.8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3790692898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Sysco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3264601094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TMC/TEM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3769905182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UFFC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12.3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6.2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3542655528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VT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19.3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5.6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989841051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22.2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7.3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373548021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F2449EF-0B85-46BC-A41E-1DBEBE58662B}"/>
              </a:ext>
            </a:extLst>
          </p:cNvPr>
          <p:cNvGraphicFramePr>
            <a:graphicFrameLocks noGrp="1"/>
          </p:cNvGraphicFramePr>
          <p:nvPr/>
        </p:nvGraphicFramePr>
        <p:xfrm>
          <a:off x="796883" y="1468815"/>
          <a:ext cx="5244597" cy="5006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012">
                  <a:extLst>
                    <a:ext uri="{9D8B030D-6E8A-4147-A177-3AD203B41FA5}">
                      <a16:colId xmlns:a16="http://schemas.microsoft.com/office/drawing/2014/main" val="2462896159"/>
                    </a:ext>
                  </a:extLst>
                </a:gridCol>
                <a:gridCol w="1016717">
                  <a:extLst>
                    <a:ext uri="{9D8B030D-6E8A-4147-A177-3AD203B41FA5}">
                      <a16:colId xmlns:a16="http://schemas.microsoft.com/office/drawing/2014/main" val="863457478"/>
                    </a:ext>
                  </a:extLst>
                </a:gridCol>
                <a:gridCol w="1035076">
                  <a:extLst>
                    <a:ext uri="{9D8B030D-6E8A-4147-A177-3AD203B41FA5}">
                      <a16:colId xmlns:a16="http://schemas.microsoft.com/office/drawing/2014/main" val="944685870"/>
                    </a:ext>
                  </a:extLst>
                </a:gridCol>
                <a:gridCol w="1168060">
                  <a:extLst>
                    <a:ext uri="{9D8B030D-6E8A-4147-A177-3AD203B41FA5}">
                      <a16:colId xmlns:a16="http://schemas.microsoft.com/office/drawing/2014/main" val="650625125"/>
                    </a:ext>
                  </a:extLst>
                </a:gridCol>
                <a:gridCol w="833732">
                  <a:extLst>
                    <a:ext uri="{9D8B030D-6E8A-4147-A177-3AD203B41FA5}">
                      <a16:colId xmlns:a16="http://schemas.microsoft.com/office/drawing/2014/main" val="2287922492"/>
                    </a:ext>
                  </a:extLst>
                </a:gridCol>
              </a:tblGrid>
              <a:tr h="2857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</a:rPr>
                        <a:t>S/TC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</a:rPr>
                        <a:t>Av. Nom.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Membership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Nom/Member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710716448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AES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 dirty="0">
                          <a:effectLst/>
                        </a:rPr>
                        <a:t>17.3</a:t>
                      </a:r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4.8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578062768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AP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30.3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8.9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1869707320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BIO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879523192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BT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3658523236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CAS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30.3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9.9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3.1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742016528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CE/CT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5.3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2.1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3232702965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CEDA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16.7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946651989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CI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28.7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7.6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3.8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159121367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COMM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119.0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24.4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826114477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COMP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148.3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36.7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3797193782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CS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35.7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8.0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299072235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CSC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 dirty="0">
                          <a:effectLst/>
                        </a:rPr>
                        <a:t> </a:t>
                      </a:r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1316434823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DEI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1.8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 dirty="0">
                          <a:effectLst/>
                        </a:rPr>
                        <a:t>2.6</a:t>
                      </a:r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544759616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ED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42.3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9.0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4128306731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EDU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6.3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3.2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876200809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EMB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29.7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8.6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585519005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EMC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5.3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3015163224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EP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1936653459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GRS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19.0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5.3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3498754536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IA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33.0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9.7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850632784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IE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29.7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8.7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480035649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IM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5.0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 dirty="0">
                          <a:effectLst/>
                        </a:rPr>
                        <a:t>3.7</a:t>
                      </a:r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311305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05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title"/>
          </p:nvPr>
        </p:nvSpPr>
        <p:spPr>
          <a:xfrm>
            <a:off x="311856" y="520700"/>
            <a:ext cx="834891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4000" dirty="0"/>
              <a:t>TCAS-AI Journal proposal</a:t>
            </a:r>
          </a:p>
        </p:txBody>
      </p:sp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203806" y="1837864"/>
            <a:ext cx="4002434" cy="451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dirty="0"/>
              <a:t>A new journal proposal by CAS</a:t>
            </a:r>
          </a:p>
          <a:p>
            <a:pPr lvl="1"/>
            <a:r>
              <a:rPr lang="en-US" sz="1400" dirty="0"/>
              <a:t>The argument is that there are significant papers of AI hardware in conferences. </a:t>
            </a:r>
          </a:p>
          <a:p>
            <a:pPr lvl="1"/>
            <a:r>
              <a:rPr lang="en-US" sz="1400" dirty="0"/>
              <a:t>But they use several conferences sponsored by CEDA</a:t>
            </a:r>
          </a:p>
          <a:p>
            <a:r>
              <a:rPr lang="en-US" sz="1600" dirty="0"/>
              <a:t>It’s not approved yet, but it will be discussed again in June TAB meeting</a:t>
            </a:r>
          </a:p>
          <a:p>
            <a:r>
              <a:rPr lang="en-US" sz="1600" dirty="0"/>
              <a:t>The biggest concern is the overlap with TCAD</a:t>
            </a:r>
          </a:p>
          <a:p>
            <a:r>
              <a:rPr lang="en-US" sz="1500" dirty="0"/>
              <a:t>Action items?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18FDE028-8AE6-8930-899D-3B279D65B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290" y="1662984"/>
            <a:ext cx="7772400" cy="486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0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title"/>
          </p:nvPr>
        </p:nvSpPr>
        <p:spPr>
          <a:xfrm>
            <a:off x="311856" y="520700"/>
            <a:ext cx="834891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DAC 2023 Finance and Planning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203806" y="1837864"/>
            <a:ext cx="9266766" cy="451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Financial situation is difficult</a:t>
            </a:r>
          </a:p>
          <a:p>
            <a:pPr lvl="1"/>
            <a:r>
              <a:rPr lang="en-US" dirty="0"/>
              <a:t>Still doing many/most things in the same way they have always been done</a:t>
            </a:r>
          </a:p>
          <a:p>
            <a:pPr lvl="1"/>
            <a:r>
              <a:rPr lang="en-US" dirty="0"/>
              <a:t>Hard to break with old habits, convictions</a:t>
            </a:r>
          </a:p>
          <a:p>
            <a:pPr lvl="1"/>
            <a:r>
              <a:rPr lang="en-US" dirty="0"/>
              <a:t>ACM pushing hard to ensure surplus (otherwise will have to drop out in 2, 3 years)</a:t>
            </a:r>
          </a:p>
          <a:p>
            <a:pPr lvl="2"/>
            <a:r>
              <a:rPr lang="en-US" dirty="0"/>
              <a:t>15% overhead added to budget</a:t>
            </a:r>
          </a:p>
          <a:p>
            <a:pPr marL="1051561" lvl="2" indent="0">
              <a:buNone/>
            </a:pPr>
            <a:endParaRPr lang="en-US" sz="1400" dirty="0"/>
          </a:p>
          <a:p>
            <a:r>
              <a:rPr lang="en-US" dirty="0"/>
              <a:t>60</a:t>
            </a:r>
            <a:r>
              <a:rPr lang="en-US" baseline="30000" dirty="0"/>
              <a:t>th</a:t>
            </a:r>
            <a:r>
              <a:rPr lang="en-US" dirty="0"/>
              <a:t> DAC was planned to be celebratory</a:t>
            </a:r>
          </a:p>
          <a:p>
            <a:pPr lvl="1"/>
            <a:r>
              <a:rPr lang="en-US" dirty="0"/>
              <a:t>San Francisco is an expensive city, unionized, hard to avoid many costly expenses</a:t>
            </a:r>
          </a:p>
          <a:p>
            <a:pPr lvl="1"/>
            <a:r>
              <a:rPr lang="en-US" dirty="0"/>
              <a:t>Original budget was “expense-balanced” (no surplus, no overhead</a:t>
            </a:r>
          </a:p>
          <a:p>
            <a:pPr lvl="1"/>
            <a:r>
              <a:rPr lang="en-US" dirty="0"/>
              <a:t>Synopsys dropped out, Cadence reduced some support</a:t>
            </a:r>
          </a:p>
          <a:p>
            <a:pPr lvl="1"/>
            <a:r>
              <a:rPr lang="en-US" dirty="0"/>
              <a:t>Now struggling to pay expenses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4911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title"/>
          </p:nvPr>
        </p:nvSpPr>
        <p:spPr>
          <a:xfrm>
            <a:off x="311856" y="520700"/>
            <a:ext cx="834891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DAC 2023 Finance and Planning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body" idx="1"/>
          </p:nvPr>
        </p:nvSpPr>
        <p:spPr>
          <a:xfrm>
            <a:off x="136570" y="1542028"/>
            <a:ext cx="9266766" cy="531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Major expense items are: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Conference management, overly expensive ($500K)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A/V ($500K), Exhibition (Sales, room,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r>
              <a:rPr lang="en-US" dirty="0">
                <a:solidFill>
                  <a:schemeClr val="tx1"/>
                </a:solidFill>
              </a:rPr>
              <a:t>, $440K), Food and Beverage ($350K)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Moscone ($190K), registration costs ($112K), direct, EC costs ($165K)</a:t>
            </a:r>
          </a:p>
          <a:p>
            <a:pPr marL="1051561" lvl="2" indent="0">
              <a:buNone/>
            </a:pPr>
            <a:endParaRPr lang="en-US" sz="1000" dirty="0"/>
          </a:p>
          <a:p>
            <a:r>
              <a:rPr lang="en-US" dirty="0">
                <a:solidFill>
                  <a:schemeClr val="tx1"/>
                </a:solidFill>
              </a:rPr>
              <a:t>2023 likely to be “expense-balanced”, 2024 budget starting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Budget was approved with several strong warnings for 2024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Drastic reduction in directly controlled costs (e.g. EC costs)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Sponsors taking more active role in managing several aspects (RFPs for services, negotiations)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Tough road ahead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Clear clash of perceptions, hard to change “old” ways</a:t>
            </a:r>
          </a:p>
          <a:p>
            <a:pPr lvl="1"/>
            <a:r>
              <a:rPr lang="en-US" dirty="0"/>
              <a:t>Advisory Committee was setup and started working; experienced people, will help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76537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3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3D3C75"/>
      </a:accent1>
      <a:accent2>
        <a:srgbClr val="3D3C75"/>
      </a:accent2>
      <a:accent3>
        <a:srgbClr val="000000"/>
      </a:accent3>
      <a:accent4>
        <a:srgbClr val="99CA3C"/>
      </a:accent4>
      <a:accent5>
        <a:srgbClr val="000000"/>
      </a:accent5>
      <a:accent6>
        <a:srgbClr val="000000"/>
      </a:accent6>
      <a:hlink>
        <a:srgbClr val="3D3C75"/>
      </a:hlink>
      <a:folHlink>
        <a:srgbClr val="B0B0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6095</TotalTime>
  <Words>1501</Words>
  <Application>Microsoft Office PowerPoint</Application>
  <PresentationFormat>Widescreen</PresentationFormat>
  <Paragraphs>339</Paragraphs>
  <Slides>19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LucidaGrande</vt:lpstr>
      <vt:lpstr>Noto Sans Symbols</vt:lpstr>
      <vt:lpstr>Wingdings</vt:lpstr>
      <vt:lpstr>Facet</vt:lpstr>
      <vt:lpstr>Office Theme</vt:lpstr>
      <vt:lpstr>Theme 1</vt:lpstr>
      <vt:lpstr>1_Office Theme</vt:lpstr>
      <vt:lpstr>1_Custom Design</vt:lpstr>
      <vt:lpstr>CEDA EC Meeting</vt:lpstr>
      <vt:lpstr>Executive Committee Meeting Agenda</vt:lpstr>
      <vt:lpstr>Kaufman Dinner Event on 02/23</vt:lpstr>
      <vt:lpstr>February TAB Meeting Recap</vt:lpstr>
      <vt:lpstr>PowerPoint Presentation</vt:lpstr>
      <vt:lpstr>S/C Nominations Historic Data</vt:lpstr>
      <vt:lpstr>TCAS-AI Journal proposal</vt:lpstr>
      <vt:lpstr>DAC 2023 Finance and Planning</vt:lpstr>
      <vt:lpstr>DAC 2023 Finance and Planning</vt:lpstr>
      <vt:lpstr>PowerPoint Presentation</vt:lpstr>
      <vt:lpstr>[TAB CoS] Seed Funding Opportunities; application due on 30 March 2023</vt:lpstr>
      <vt:lpstr>About the New Initiatives Program</vt:lpstr>
      <vt:lpstr>What is a New Initiative?</vt:lpstr>
      <vt:lpstr>Submitting to NIC</vt:lpstr>
      <vt:lpstr>Seed Grant Process</vt:lpstr>
      <vt:lpstr>New Initiatives Process</vt:lpstr>
      <vt:lpstr>CEDA Bylaw Changes</vt:lpstr>
      <vt:lpstr>DATE 2023 EC Meeting Preparation</vt:lpstr>
      <vt:lpstr>Finance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Committee Meeting Agenda Friday, 17 June 2022</dc:title>
  <dc:creator>Hough,Mackenzie C</dc:creator>
  <cp:lastModifiedBy>Bailey Campin</cp:lastModifiedBy>
  <cp:revision>34</cp:revision>
  <dcterms:created xsi:type="dcterms:W3CDTF">2020-08-31T15:23:30Z</dcterms:created>
  <dcterms:modified xsi:type="dcterms:W3CDTF">2023-03-17T15:03:44Z</dcterms:modified>
</cp:coreProperties>
</file>