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8" r:id="rId2"/>
    <p:sldId id="259" r:id="rId3"/>
    <p:sldId id="269" r:id="rId4"/>
    <p:sldId id="264" r:id="rId5"/>
    <p:sldId id="261" r:id="rId6"/>
    <p:sldId id="262" r:id="rId7"/>
    <p:sldId id="265" r:id="rId8"/>
    <p:sldId id="266" r:id="rId9"/>
    <p:sldId id="26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231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83" autoAdjust="0"/>
    <p:restoredTop sz="86822"/>
  </p:normalViewPr>
  <p:slideViewPr>
    <p:cSldViewPr snapToGrid="0">
      <p:cViewPr varScale="1">
        <p:scale>
          <a:sx n="94" d="100"/>
          <a:sy n="94" d="100"/>
        </p:scale>
        <p:origin x="121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42CB32-BA81-5042-A2F7-ACC994A826B7}" type="datetimeFigureOut">
              <a:rPr lang="en-FR" smtClean="0"/>
              <a:t>16/04/2023</a:t>
            </a:fld>
            <a:endParaRPr lang="en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9AB40E-2A67-EF4B-BB2A-B8F5926CA47E}" type="slidenum">
              <a:rPr lang="en-FR" smtClean="0"/>
              <a:t>‹#›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11287100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MOTION: </a:t>
            </a:r>
          </a:p>
          <a:p>
            <a:r>
              <a:rPr lang="en-GB" sz="1200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Agnieszka </a:t>
            </a:r>
            <a:r>
              <a:rPr lang="en-GB" sz="1200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Dubaj</a:t>
            </a:r>
            <a:r>
              <a:rPr lang="en-GB" sz="1200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moved to approve the removal of the listing of Member Technology Organizations from the IEEE CEDA Bylaws. David Atienza seconded. Motion passed.</a:t>
            </a:r>
            <a:endParaRPr lang="en-FR" sz="1200" dirty="0"/>
          </a:p>
          <a:p>
            <a:endParaRPr lang="en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9AB40E-2A67-EF4B-BB2A-B8F5926CA47E}" type="slidenum">
              <a:rPr lang="en-FR" smtClean="0"/>
              <a:t>4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20089312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"Article IV: Council Officers and Board of Governors Section IV.1. Board of Governors Council business will be conducted by its Board of Governors, which shall include the following voting and non-voting members. Voting Members: ● Member Society Representatives (casting one vote per Society) ● M</a:t>
            </a:r>
            <a:r>
              <a:rPr lang="en-GB" i="1" u="sng" dirty="0"/>
              <a:t>ember Technology Organization Representatives</a:t>
            </a:r>
            <a:r>
              <a:rPr lang="en-GB" dirty="0"/>
              <a:t> ● Officers of the Council ● Chairpersons of the Council’s Standing Committees who are IEEE members"</a:t>
            </a:r>
            <a:br>
              <a:rPr lang="en-GB" dirty="0"/>
            </a:br>
            <a:endParaRPr lang="en-GB" dirty="0"/>
          </a:p>
          <a:p>
            <a:endParaRPr lang="en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9AB40E-2A67-EF4B-BB2A-B8F5926CA47E}" type="slidenum">
              <a:rPr lang="en-FR" smtClean="0"/>
              <a:t>5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25040082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9AB40E-2A67-EF4B-BB2A-B8F5926CA47E}" type="slidenum">
              <a:rPr lang="en-FR" smtClean="0"/>
              <a:t>8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10442969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9AB40E-2A67-EF4B-BB2A-B8F5926CA47E}" type="slidenum">
              <a:rPr lang="en-FR" smtClean="0"/>
              <a:t>9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37016337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dark, person, bed, computer&#10;&#10;Description automatically generated">
            <a:extLst>
              <a:ext uri="{FF2B5EF4-FFF2-40B4-BE49-F238E27FC236}">
                <a16:creationId xmlns:a16="http://schemas.microsoft.com/office/drawing/2014/main" id="{4768B6C1-EAF5-4738-88F6-32054EFA28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3EEFE7E-4F42-4D07-9CCA-BA65EED054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84718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9FC726-B604-4500-9F1C-26F0001584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64393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16242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close up of a logo&#10;&#10;Description automatically generated">
            <a:extLst>
              <a:ext uri="{FF2B5EF4-FFF2-40B4-BE49-F238E27FC236}">
                <a16:creationId xmlns:a16="http://schemas.microsoft.com/office/drawing/2014/main" id="{B5DA9E43-F0AD-43E7-963E-649E53B74D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3D53ED5-AAFF-4464-B2F5-DA16958ED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BF5170-8BE9-4AA4-85C9-4185002694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59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57862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dark, person, bed, computer&#10;&#10;Description automatically generated">
            <a:extLst>
              <a:ext uri="{FF2B5EF4-FFF2-40B4-BE49-F238E27FC236}">
                <a16:creationId xmlns:a16="http://schemas.microsoft.com/office/drawing/2014/main" id="{61C7D160-FB77-458E-B429-15F03E809CC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F0E12C3-0AD4-45DE-946A-2538A94A3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7BC49C-EEFD-4C16-AE96-552F43315A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58155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5BDECF9A-F64E-4E16-A29F-06C3476D01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BA4AAB8-E512-4820-A48B-651514D55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BB4F0-1AE2-4D8B-AA76-4185CF1D41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059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C0445A-983F-4532-8020-FD5746CE7D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059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02177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8EE5C127-374E-4851-BF28-4DAB1B7C34B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5511C1C-160A-4A10-A30F-B2F6859EB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FE26DF-1799-4B38-A430-A847FCC386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72209C-C526-4965-AF1F-59ACC980FB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4092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961E34-D492-4D46-B69F-0489FE58E1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B0875FA-3220-4BA6-A0BC-4C4E209BA9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40921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42148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2BFA79EC-F75F-435A-88F7-5CC0D30916C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C034089-4F4C-40B2-B59E-4798BE6A98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73BCB3-95EF-4259-9098-E6486697A2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2994D1-83A5-405B-832C-5E21B39D84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69455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AC36B3E2-2AE4-4889-A6EE-05595EEC3C5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6F4C1F5-07C2-4809-A0C4-7533D94BD2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F0740A8-21BA-4A04-9137-A305BE3227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734936-1317-475D-8356-8535EAF871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67797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60E9CFA-CF36-482F-A57C-02A368B22C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F89DDE-6092-4BFE-B829-C7E8708C99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85653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6" r:id="rId6"/>
    <p:sldLayoutId id="2147483657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30FCD-8A35-401A-9903-417F8DBC3C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Governing Documents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1BA788-2CBF-445D-B9EB-E38B9540C08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Ioana </a:t>
            </a:r>
            <a:r>
              <a:rPr lang="en-US" dirty="0" err="1"/>
              <a:t>Vatajelu</a:t>
            </a:r>
            <a:endParaRPr lang="en-US" dirty="0"/>
          </a:p>
          <a:p>
            <a:r>
              <a:rPr lang="en-US" dirty="0"/>
              <a:t>10.12.2022</a:t>
            </a:r>
          </a:p>
        </p:txBody>
      </p:sp>
    </p:spTree>
    <p:extLst>
      <p:ext uri="{BB962C8B-B14F-4D97-AF65-F5344CB8AC3E}">
        <p14:creationId xmlns:p14="http://schemas.microsoft.com/office/powerpoint/2010/main" val="2186623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AF842-03B3-45BA-8CB6-EE92EFEEF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Report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9ED6B0-D200-47AB-934A-01EC7B20E4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4851"/>
            <a:ext cx="8596668" cy="4556511"/>
          </a:xfrm>
        </p:spPr>
        <p:txBody>
          <a:bodyPr/>
          <a:lstStyle/>
          <a:p>
            <a:r>
              <a:rPr lang="en-US" dirty="0"/>
              <a:t>CEDA Bylaw modification voted in December 2021</a:t>
            </a:r>
          </a:p>
          <a:p>
            <a:r>
              <a:rPr lang="en-US" dirty="0"/>
              <a:t>Issues raised by IEEE</a:t>
            </a:r>
          </a:p>
          <a:p>
            <a:r>
              <a:rPr lang="en-US" dirty="0"/>
              <a:t>What other councils do</a:t>
            </a:r>
          </a:p>
          <a:p>
            <a:r>
              <a:rPr lang="en-US" dirty="0"/>
              <a:t>Which are our options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7829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EC9D8F-767D-CE8F-C1FC-0FC86A8081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FR" dirty="0"/>
              <a:t>Issues raised by IEEE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EF63B0-164D-E5D2-4580-FA61F8E8AF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eliminate the listing of Member Technology Organizations from the CEDA Bylaws. </a:t>
            </a:r>
          </a:p>
          <a:p>
            <a:pPr lvl="1"/>
            <a:r>
              <a:rPr lang="en-GB" dirty="0"/>
              <a:t>all of the member Technology Organizations since all of the Member Societies are listed in the Bylaws</a:t>
            </a:r>
          </a:p>
          <a:p>
            <a:r>
              <a:rPr lang="en-GB" dirty="0"/>
              <a:t>Missing POWERS, PRIVILEGES, AND DUTIES of Member Technology Organizations representatives</a:t>
            </a:r>
          </a:p>
          <a:p>
            <a:r>
              <a:rPr lang="en-GB" dirty="0"/>
              <a:t>changes to the Member Societies must be approved by TAB</a:t>
            </a:r>
          </a:p>
          <a:p>
            <a:pPr lvl="1"/>
            <a:r>
              <a:rPr lang="en-GB" dirty="0"/>
              <a:t>Not necessary</a:t>
            </a:r>
          </a:p>
          <a:p>
            <a:pPr lvl="1"/>
            <a:r>
              <a:rPr lang="en-GB" dirty="0"/>
              <a:t>need only be approved by the Vice President – Technical Activities</a:t>
            </a:r>
            <a:endParaRPr lang="en-FR" dirty="0"/>
          </a:p>
        </p:txBody>
      </p:sp>
    </p:spTree>
    <p:extLst>
      <p:ext uri="{BB962C8B-B14F-4D97-AF65-F5344CB8AC3E}">
        <p14:creationId xmlns:p14="http://schemas.microsoft.com/office/powerpoint/2010/main" val="1184724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AF842-03B3-45BA-8CB6-EE92EFEEF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CEDA Bylaw and Constitution Changes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7175086-4626-D8D9-BA0C-EBDF6E8245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59360"/>
          </a:xfrm>
        </p:spPr>
        <p:txBody>
          <a:bodyPr>
            <a:normAutofit/>
          </a:bodyPr>
          <a:lstStyle/>
          <a:p>
            <a:r>
              <a:rPr lang="en-US" dirty="0"/>
              <a:t>Removal of the list of Technology Organizations from the Bylaws</a:t>
            </a:r>
          </a:p>
          <a:p>
            <a:pPr lvl="1"/>
            <a:r>
              <a:rPr lang="en-US" dirty="0"/>
              <a:t>Section II.3</a:t>
            </a:r>
          </a:p>
          <a:p>
            <a:pPr lvl="2"/>
            <a:r>
              <a:rPr lang="en-US" dirty="0"/>
              <a:t>The Member Technology Organizations shall be those formally admitted to the Council by the Board of Governors in accordance with the Council Constitution. The Member Technology Organizations are </a:t>
            </a:r>
            <a:r>
              <a:rPr lang="en-US" i="1" dirty="0">
                <a:highlight>
                  <a:srgbClr val="FFFF00"/>
                </a:highlight>
              </a:rPr>
              <a:t>listed on the CEDA website</a:t>
            </a:r>
            <a:endParaRPr lang="en-US" dirty="0"/>
          </a:p>
          <a:p>
            <a:pPr lvl="1"/>
            <a:r>
              <a:rPr lang="en-US" dirty="0"/>
              <a:t>The highlighted language replaces the current list of Member Technology Organizations. </a:t>
            </a:r>
          </a:p>
          <a:p>
            <a:pPr lvl="1"/>
            <a:r>
              <a:rPr lang="en-US" dirty="0"/>
              <a:t>Pros: To make it easier to add and remove MTOs without the formal process of updating the documents through IEEE</a:t>
            </a:r>
          </a:p>
          <a:p>
            <a:pPr lvl="1"/>
            <a:r>
              <a:rPr lang="en-US" dirty="0"/>
              <a:t>Cons: None</a:t>
            </a:r>
          </a:p>
        </p:txBody>
      </p:sp>
    </p:spTree>
    <p:extLst>
      <p:ext uri="{BB962C8B-B14F-4D97-AF65-F5344CB8AC3E}">
        <p14:creationId xmlns:p14="http://schemas.microsoft.com/office/powerpoint/2010/main" val="40092564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AF842-03B3-45BA-8CB6-EE92EFEEF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Issues raised by IEEE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9ED6B0-D200-47AB-934A-01EC7B20E4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484851"/>
            <a:ext cx="11066991" cy="4556511"/>
          </a:xfrm>
        </p:spPr>
        <p:txBody>
          <a:bodyPr>
            <a:normAutofit/>
          </a:bodyPr>
          <a:lstStyle/>
          <a:p>
            <a:r>
              <a:rPr lang="en-GB" dirty="0"/>
              <a:t>CEDA Constitution states that each Member Technology Organization has a voting representative on the Board of Governors.</a:t>
            </a:r>
          </a:p>
          <a:p>
            <a:r>
              <a:rPr lang="en-GB" dirty="0">
                <a:solidFill>
                  <a:srgbClr val="FF0000"/>
                </a:solidFill>
              </a:rPr>
              <a:t>If the Member Technology Organizations appoint representatives with voting rights to the </a:t>
            </a:r>
            <a:r>
              <a:rPr lang="en-GB" dirty="0" err="1">
                <a:solidFill>
                  <a:srgbClr val="FF0000"/>
                </a:solidFill>
              </a:rPr>
              <a:t>BoG</a:t>
            </a:r>
            <a:r>
              <a:rPr lang="en-GB" dirty="0">
                <a:solidFill>
                  <a:srgbClr val="FF0000"/>
                </a:solidFill>
              </a:rPr>
              <a:t>, then they do need to be listed in the Bylaws so that the voting rights of each MTO are codified in the governing documents. </a:t>
            </a:r>
          </a:p>
          <a:p>
            <a:r>
              <a:rPr lang="en-GB" dirty="0"/>
              <a:t>IEEE cannot recommend approval of this proposed revision.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95071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AF842-03B3-45BA-8CB6-EE92EFEEF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other councils do?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9ED6B0-D200-47AB-934A-01EC7B20E4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92372" y="777350"/>
            <a:ext cx="3537479" cy="501111"/>
          </a:xfrm>
        </p:spPr>
        <p:txBody>
          <a:bodyPr/>
          <a:lstStyle/>
          <a:p>
            <a:r>
              <a:rPr lang="en-US" dirty="0"/>
              <a:t>IEEE Sensors Council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E603DF4-309C-8DA4-2273-67857F41B673}"/>
              </a:ext>
            </a:extLst>
          </p:cNvPr>
          <p:cNvSpPr txBox="1">
            <a:spLocks/>
          </p:cNvSpPr>
          <p:nvPr/>
        </p:nvSpPr>
        <p:spPr>
          <a:xfrm>
            <a:off x="677334" y="1440132"/>
            <a:ext cx="2323041" cy="5011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Constitution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D4FF815-60D5-967D-8C90-9E6793C3C5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1978025"/>
            <a:ext cx="10222336" cy="238176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5858E3F4-0B73-3C76-8DE6-4EE0F973F036}"/>
              </a:ext>
            </a:extLst>
          </p:cNvPr>
          <p:cNvSpPr txBox="1">
            <a:spLocks/>
          </p:cNvSpPr>
          <p:nvPr/>
        </p:nvSpPr>
        <p:spPr>
          <a:xfrm>
            <a:off x="622300" y="4415647"/>
            <a:ext cx="2323041" cy="5011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Bylaws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876F592-82B7-CA48-215A-5BBF21D5B24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300" y="4899535"/>
            <a:ext cx="10277370" cy="1459508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9510814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AF842-03B3-45BA-8CB6-EE92EFEEF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other councils do?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9ED6B0-D200-47AB-934A-01EC7B20E4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92372" y="777350"/>
            <a:ext cx="4822294" cy="501111"/>
          </a:xfrm>
        </p:spPr>
        <p:txBody>
          <a:bodyPr/>
          <a:lstStyle/>
          <a:p>
            <a:r>
              <a:rPr lang="en-US" dirty="0"/>
              <a:t>IEEE Nanotechnology Council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E603DF4-309C-8DA4-2273-67857F41B673}"/>
              </a:ext>
            </a:extLst>
          </p:cNvPr>
          <p:cNvSpPr txBox="1">
            <a:spLocks/>
          </p:cNvSpPr>
          <p:nvPr/>
        </p:nvSpPr>
        <p:spPr>
          <a:xfrm>
            <a:off x="677334" y="1440132"/>
            <a:ext cx="2323041" cy="5011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Constitution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5858E3F4-0B73-3C76-8DE6-4EE0F973F036}"/>
              </a:ext>
            </a:extLst>
          </p:cNvPr>
          <p:cNvSpPr txBox="1">
            <a:spLocks/>
          </p:cNvSpPr>
          <p:nvPr/>
        </p:nvSpPr>
        <p:spPr>
          <a:xfrm>
            <a:off x="622300" y="4415647"/>
            <a:ext cx="2323041" cy="5011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Bylaws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907C113-1CA7-1819-478F-1CAAD45C51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300" y="4891088"/>
            <a:ext cx="7235826" cy="1708459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4B5CCC96-40EA-DFD5-558C-28F96A0898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2102912"/>
            <a:ext cx="7200000" cy="1995652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5640971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AF842-03B3-45BA-8CB6-EE92EFEEF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other councils do?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9ED6B0-D200-47AB-934A-01EC7B20E4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92372" y="777350"/>
            <a:ext cx="4822294" cy="501111"/>
          </a:xfrm>
        </p:spPr>
        <p:txBody>
          <a:bodyPr/>
          <a:lstStyle/>
          <a:p>
            <a:r>
              <a:rPr lang="en-US" dirty="0"/>
              <a:t>IEEE Systems Council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E603DF4-309C-8DA4-2273-67857F41B673}"/>
              </a:ext>
            </a:extLst>
          </p:cNvPr>
          <p:cNvSpPr txBox="1">
            <a:spLocks/>
          </p:cNvSpPr>
          <p:nvPr/>
        </p:nvSpPr>
        <p:spPr>
          <a:xfrm>
            <a:off x="677334" y="1440132"/>
            <a:ext cx="2323041" cy="5011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Constitution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5858E3F4-0B73-3C76-8DE6-4EE0F973F036}"/>
              </a:ext>
            </a:extLst>
          </p:cNvPr>
          <p:cNvSpPr txBox="1">
            <a:spLocks/>
          </p:cNvSpPr>
          <p:nvPr/>
        </p:nvSpPr>
        <p:spPr>
          <a:xfrm>
            <a:off x="622300" y="3844136"/>
            <a:ext cx="2323041" cy="5011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Bylaws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C1A2E88-A0C0-C937-FD13-A10098B1913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346"/>
          <a:stretch/>
        </p:blipFill>
        <p:spPr>
          <a:xfrm>
            <a:off x="622299" y="1898379"/>
            <a:ext cx="11203937" cy="1854486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FB00442-C1C0-47DD-0E2D-F13D3A536C9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299" y="4417483"/>
            <a:ext cx="11224076" cy="125465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1631996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AF842-03B3-45BA-8CB6-EE92EFEEF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Which are our options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B1792FD-BFEF-8793-30CC-1FDABF9A75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FR" dirty="0"/>
              <a:t>Challenge IEEE in their decision</a:t>
            </a:r>
          </a:p>
          <a:p>
            <a:r>
              <a:rPr lang="en-FR" dirty="0"/>
              <a:t>Change language in our bylaws to match the one used by other councils</a:t>
            </a:r>
          </a:p>
          <a:p>
            <a:pPr lvl="1"/>
            <a:r>
              <a:rPr lang="en-US" dirty="0"/>
              <a:t>The Member Technology Organizations shall be those formally admitted to the Council by the Board of Governors in accordance with the Council Constitution. </a:t>
            </a:r>
            <a:r>
              <a:rPr lang="en-US" i="1" dirty="0">
                <a:highlight>
                  <a:srgbClr val="FFFF00"/>
                </a:highlight>
              </a:rPr>
              <a:t>A current listing of Member Technology Organizations will be maintained by the EC secretary.</a:t>
            </a:r>
            <a:r>
              <a:rPr lang="en-US" i="1" dirty="0"/>
              <a:t> ( or TAB secretary at IEEE Headquarters??).</a:t>
            </a:r>
          </a:p>
          <a:p>
            <a:pPr marL="457200" lvl="1" indent="0">
              <a:buNone/>
            </a:pPr>
            <a:endParaRPr lang="en-FR" dirty="0"/>
          </a:p>
        </p:txBody>
      </p:sp>
    </p:spTree>
    <p:extLst>
      <p:ext uri="{BB962C8B-B14F-4D97-AF65-F5344CB8AC3E}">
        <p14:creationId xmlns:p14="http://schemas.microsoft.com/office/powerpoint/2010/main" val="8269768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461</Words>
  <Application>Microsoft Macintosh PowerPoint</Application>
  <PresentationFormat>Widescreen</PresentationFormat>
  <Paragraphs>49</Paragraphs>
  <Slides>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Helvetica</vt:lpstr>
      <vt:lpstr>Office Theme</vt:lpstr>
      <vt:lpstr>Governing Documents</vt:lpstr>
      <vt:lpstr>Report Overview</vt:lpstr>
      <vt:lpstr>Issues raised by IEEE</vt:lpstr>
      <vt:lpstr>CEDA Bylaw and Constitution Changes</vt:lpstr>
      <vt:lpstr>Issues raised by IEEE</vt:lpstr>
      <vt:lpstr>What other councils do?</vt:lpstr>
      <vt:lpstr>What other councils do?</vt:lpstr>
      <vt:lpstr>What other councils do?</vt:lpstr>
      <vt:lpstr>Which are our options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Exapmple Here</dc:title>
  <dc:creator>Hough,Mackenzie C</dc:creator>
  <cp:lastModifiedBy>Microsoft Office User</cp:lastModifiedBy>
  <cp:revision>10</cp:revision>
  <dcterms:created xsi:type="dcterms:W3CDTF">2020-08-31T15:23:30Z</dcterms:created>
  <dcterms:modified xsi:type="dcterms:W3CDTF">2023-04-16T10:04:58Z</dcterms:modified>
</cp:coreProperties>
</file>