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8" r:id="rId1"/>
  </p:sldMasterIdLst>
  <p:notesMasterIdLst>
    <p:notesMasterId r:id="rId6"/>
  </p:notesMasterIdLst>
  <p:sldIdLst>
    <p:sldId id="323" r:id="rId2"/>
    <p:sldId id="321" r:id="rId3"/>
    <p:sldId id="324" r:id="rId4"/>
    <p:sldId id="32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60" d="100"/>
          <a:sy n="60" d="100"/>
        </p:scale>
        <p:origin x="-667" y="-2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85B6-8C04-4193-859B-5C4CEF40A290}" type="datetimeFigureOut">
              <a:rPr lang="en-US" smtClean="0"/>
              <a:t>6/11/2016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D7DFE-05CA-4EFC-A238-7837837B3CD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6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5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2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4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fld id="{ADE22A32-F2C7-4C74-AEF9-9C50B0A4BCF1}" type="datetime1">
              <a:rPr lang="en-US" smtClean="0"/>
              <a:t>6/11/2016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9477" y="5430644"/>
            <a:ext cx="4809347" cy="17470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7"/>
            <a:ext cx="299141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7" y="6487413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7E51-D680-430F-888B-87E1A4A56197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0B12-0ECF-4292-BCE7-15559F7AF917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69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BC4F1-861A-49D6-8D7A-566F56FFDF30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B8AC-A88D-4386-BC96-EA4333A10B29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69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F1DE-7674-4096-B7D2-C6ED281227D1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189F-D93F-4775-9B1C-5853F9A964D3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7FBA-1CFD-4EB5-BFDC-C05BA07C4CDF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90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C42-6E88-46B3-92A8-486F7D059045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7259" y="5675966"/>
            <a:ext cx="3841565" cy="13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C048-D867-4163-803C-A9908A844629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BF67-B7B8-4835-A30D-AA3C272B5C11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90B2-B407-47AF-A442-0537D7861818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9738-3DDA-44AE-AA6E-E23622962541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6645-EBF4-4EBD-B682-C7C4AEAA025F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C056-D38B-4A09-A595-39B5FD868790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CF24-43A9-4129-8977-F9E789100427}" type="datetime1">
              <a:rPr lang="en-US" smtClean="0"/>
              <a:t>6/11/2016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5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50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CC20-53F0-49F1-9ED6-A0C616EDA348}" type="datetime1">
              <a:rPr lang="en-US" smtClean="0"/>
              <a:t>6/11/2016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4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7" y="6084557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73717" y="5687119"/>
            <a:ext cx="3815107" cy="13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Target: premium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whose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so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an </a:t>
            </a:r>
            <a:r>
              <a:rPr lang="de-DE" dirty="0" err="1" smtClean="0"/>
              <a:t>extended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journal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possible</a:t>
            </a:r>
            <a:endParaRPr lang="de-DE" dirty="0" smtClean="0"/>
          </a:p>
          <a:p>
            <a:r>
              <a:rPr lang="de-DE" dirty="0" err="1" smtClean="0"/>
              <a:t>Issue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aggravated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IEEE </a:t>
            </a:r>
            <a:r>
              <a:rPr lang="de-DE" dirty="0" err="1" smtClean="0"/>
              <a:t>policy</a:t>
            </a:r>
            <a:r>
              <a:rPr lang="de-DE" dirty="0" smtClean="0"/>
              <a:t> </a:t>
            </a:r>
            <a:r>
              <a:rPr lang="de-DE" dirty="0" err="1" smtClean="0"/>
              <a:t>requires</a:t>
            </a:r>
            <a:r>
              <a:rPr lang="de-DE" dirty="0" smtClean="0"/>
              <a:t> „</a:t>
            </a:r>
            <a:r>
              <a:rPr lang="de-DE" dirty="0" err="1" smtClean="0"/>
              <a:t>significant</a:t>
            </a:r>
            <a:r>
              <a:rPr lang="de-DE" dirty="0" smtClean="0"/>
              <a:t>“ </a:t>
            </a:r>
            <a:r>
              <a:rPr lang="de-DE" dirty="0" err="1" smtClean="0"/>
              <a:t>new</a:t>
            </a:r>
            <a:r>
              <a:rPr lang="de-DE" dirty="0" smtClean="0"/>
              <a:t> material in </a:t>
            </a:r>
            <a:r>
              <a:rPr lang="de-DE" dirty="0" err="1" smtClean="0"/>
              <a:t>extended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viable</a:t>
            </a:r>
            <a:r>
              <a:rPr lang="de-DE" dirty="0" smtClean="0"/>
              <a:t> in </a:t>
            </a:r>
            <a:r>
              <a:rPr lang="de-DE" dirty="0" err="1" smtClean="0"/>
              <a:t>journal</a:t>
            </a:r>
            <a:r>
              <a:rPr lang="de-DE" dirty="0" smtClean="0"/>
              <a:t> </a:t>
            </a:r>
            <a:r>
              <a:rPr lang="de-DE" dirty="0" err="1" smtClean="0"/>
              <a:t>paper</a:t>
            </a:r>
            <a:r>
              <a:rPr lang="de-DE" dirty="0" smtClean="0"/>
              <a:t>: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,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explanation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sufficient</a:t>
            </a:r>
            <a:endParaRPr lang="de-DE" dirty="0" smtClean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go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Limit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6 </a:t>
            </a:r>
            <a:r>
              <a:rPr lang="de-DE" dirty="0" err="1" smtClean="0"/>
              <a:t>pages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10pt </a:t>
            </a:r>
            <a:r>
              <a:rPr lang="de-DE" dirty="0" err="1" smtClean="0"/>
              <a:t>strictly</a:t>
            </a:r>
            <a:endParaRPr lang="de-DE" dirty="0" smtClean="0"/>
          </a:p>
          <a:p>
            <a:pPr lvl="1"/>
            <a:r>
              <a:rPr lang="de-DE" dirty="0" err="1" smtClean="0"/>
              <a:t>Publish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journal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(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duplicate</a:t>
            </a:r>
            <a:r>
              <a:rPr lang="de-DE" dirty="0" smtClean="0"/>
              <a:t> </a:t>
            </a:r>
            <a:r>
              <a:rPr lang="de-DE" dirty="0" err="1" smtClean="0"/>
              <a:t>publication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paper</a:t>
            </a:r>
            <a:r>
              <a:rPr lang="de-DE" dirty="0" smtClean="0"/>
              <a:t>); </a:t>
            </a:r>
            <a:r>
              <a:rPr lang="de-DE" dirty="0" err="1" smtClean="0"/>
              <a:t>two</a:t>
            </a:r>
            <a:r>
              <a:rPr lang="de-DE" dirty="0" smtClean="0"/>
              <a:t>-stage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Considering authors who want to submit to a conference, but have the freedom of submitting an extended version to another journal than the one the conference is collaborating with</a:t>
            </a:r>
          </a:p>
          <a:p>
            <a:r>
              <a:rPr lang="de-DE" smtClean="0"/>
              <a:t>Maintaining the freedom of the conference to accept „special-type“ papers typical for a conference, but not suitable for a journal</a:t>
            </a:r>
          </a:p>
          <a:p>
            <a:r>
              <a:rPr lang="de-DE" smtClean="0"/>
              <a:t>Maintaining the quality of a journal („there are conference papers, even of the top conference, that should not make it to a journal“)</a:t>
            </a:r>
          </a:p>
          <a:p>
            <a:r>
              <a:rPr lang="de-DE" smtClean="0"/>
              <a:t>What such a conference-journal agreement can not do: create the necessary work basis and mutual understanding among the partners</a:t>
            </a:r>
          </a:p>
          <a:p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The conference is a special issue of the journal from the journal point of view, with all work done by the conference and final approval of the EiC like any other special issue</a:t>
            </a:r>
          </a:p>
          <a:p>
            <a:r>
              <a:rPr lang="de-DE" smtClean="0"/>
              <a:t>Downgrade option for papers not considering the review comments should be serious</a:t>
            </a:r>
          </a:p>
          <a:p>
            <a:r>
              <a:rPr lang="de-DE" smtClean="0"/>
              <a:t>Conference program committee needs to be educated not to review with the goal of avoiding a second review</a:t>
            </a:r>
          </a:p>
          <a:p>
            <a:r>
              <a:rPr lang="de-DE" smtClean="0"/>
              <a:t>Authors should not be able to change papers after final acceptance</a:t>
            </a:r>
            <a:endParaRPr lang="de-DE" smtClean="0"/>
          </a:p>
          <a:p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1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41300" y="609600"/>
            <a:ext cx="9652000" cy="1320800"/>
          </a:xfrm>
        </p:spPr>
        <p:txBody>
          <a:bodyPr/>
          <a:lstStyle/>
          <a:p>
            <a:r>
              <a:rPr lang="en-US" altLang="en-US" dirty="0" smtClean="0">
                <a:latin typeface="Comic Sans MS" pitchFamily="66" charset="0"/>
                <a:ea typeface="ＭＳ Ｐゴシック" pitchFamily="34" charset="-128"/>
              </a:rPr>
              <a:t>New Conference Publication Model </a:t>
            </a:r>
            <a:r>
              <a:rPr lang="en-US" altLang="en-US" dirty="0" smtClean="0">
                <a:latin typeface="Comic Sans MS" pitchFamily="66" charset="0"/>
                <a:ea typeface="ＭＳ Ｐゴシック" pitchFamily="34" charset="-128"/>
              </a:rPr>
              <a:t>- Draft</a:t>
            </a:r>
            <a:endParaRPr lang="en-US" altLang="en-US" dirty="0" smtClean="0"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F8AFD6-65D6-4626-81B5-DC6A8C5B9ED7}" type="slidenum">
              <a:rPr lang="en-US" altLang="en-US" sz="1000" smtClean="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396792" y="1290217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Submissons</a:t>
            </a:r>
            <a:endParaRPr lang="de-DE" dirty="0" smtClean="0"/>
          </a:p>
          <a:p>
            <a:r>
              <a:rPr lang="de-DE" dirty="0" smtClean="0"/>
              <a:t>4-6 </a:t>
            </a:r>
            <a:r>
              <a:rPr lang="de-DE" dirty="0" err="1" smtClean="0"/>
              <a:t>pages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875386" y="2236568"/>
            <a:ext cx="518251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Conference Technical Programm </a:t>
            </a:r>
            <a:r>
              <a:rPr lang="de-DE" dirty="0" err="1" smtClean="0"/>
              <a:t>Committee</a:t>
            </a:r>
            <a:endParaRPr lang="de-DE" dirty="0" smtClean="0"/>
          </a:p>
          <a:p>
            <a:r>
              <a:rPr lang="de-DE" dirty="0" smtClean="0"/>
              <a:t>First Review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5743212" y="3042546"/>
            <a:ext cx="1662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Minor Revision</a:t>
            </a:r>
          </a:p>
          <a:p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3582887" y="3042547"/>
            <a:ext cx="1677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Major Revision</a:t>
            </a:r>
          </a:p>
          <a:p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2932392" y="3737084"/>
            <a:ext cx="477738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Conference Technical Programm </a:t>
            </a:r>
            <a:r>
              <a:rPr lang="de-DE" dirty="0" err="1" smtClean="0"/>
              <a:t>Committee</a:t>
            </a:r>
            <a:endParaRPr lang="de-DE" dirty="0" smtClean="0"/>
          </a:p>
          <a:p>
            <a:r>
              <a:rPr lang="de-DE" dirty="0" smtClean="0"/>
              <a:t>Second Review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1906090" y="4692618"/>
            <a:ext cx="2663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</a:p>
          <a:p>
            <a:r>
              <a:rPr lang="de-DE" dirty="0" smtClean="0"/>
              <a:t>Conference </a:t>
            </a:r>
            <a:r>
              <a:rPr lang="de-DE" dirty="0" err="1" smtClean="0"/>
              <a:t>Proceedings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841105" y="6112311"/>
            <a:ext cx="2602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Transactions</a:t>
            </a:r>
          </a:p>
          <a:p>
            <a:r>
              <a:rPr lang="de-DE" dirty="0" smtClean="0"/>
              <a:t>Special </a:t>
            </a:r>
            <a:r>
              <a:rPr lang="de-DE" dirty="0" err="1" smtClean="0"/>
              <a:t>Issue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715328" y="4735471"/>
            <a:ext cx="853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Reject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875387" y="147488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Special </a:t>
            </a:r>
          </a:p>
          <a:p>
            <a:r>
              <a:rPr lang="de-DE" sz="1200" dirty="0" err="1" smtClean="0"/>
              <a:t>Contributions</a:t>
            </a:r>
            <a:endParaRPr lang="en-US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5852925" y="5293140"/>
            <a:ext cx="1856855" cy="646331"/>
          </a:xfrm>
          <a:prstGeom prst="rect">
            <a:avLst/>
          </a:prstGeom>
          <a:solidFill>
            <a:srgbClr val="FFC000"/>
          </a:solidFill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Transactions </a:t>
            </a:r>
            <a:r>
              <a:rPr lang="de-DE" dirty="0" err="1" smtClean="0"/>
              <a:t>EiC</a:t>
            </a:r>
            <a:endParaRPr lang="de-DE" dirty="0" smtClean="0"/>
          </a:p>
          <a:p>
            <a:r>
              <a:rPr lang="de-DE" dirty="0" smtClean="0"/>
              <a:t>Final </a:t>
            </a:r>
            <a:r>
              <a:rPr lang="de-DE" dirty="0" err="1" smtClean="0"/>
              <a:t>Decision</a:t>
            </a:r>
            <a:endParaRPr lang="en-US" dirty="0"/>
          </a:p>
        </p:txBody>
      </p:sp>
      <p:sp>
        <p:nvSpPr>
          <p:cNvPr id="17" name="Textfeld 16"/>
          <p:cNvSpPr txBox="1"/>
          <p:nvPr/>
        </p:nvSpPr>
        <p:spPr>
          <a:xfrm>
            <a:off x="5930268" y="4611299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endParaRPr lang="de-DE" dirty="0" smtClean="0"/>
          </a:p>
          <a:p>
            <a:endParaRPr lang="en-US" dirty="0"/>
          </a:p>
        </p:txBody>
      </p:sp>
      <p:cxnSp>
        <p:nvCxnSpPr>
          <p:cNvPr id="20" name="Gerade Verbindung mit Pfeil 19"/>
          <p:cNvCxnSpPr>
            <a:stCxn id="14" idx="2"/>
          </p:cNvCxnSpPr>
          <p:nvPr/>
        </p:nvCxnSpPr>
        <p:spPr>
          <a:xfrm flipH="1">
            <a:off x="977900" y="1936548"/>
            <a:ext cx="451485" cy="2798923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endCxn id="8" idx="0"/>
          </p:cNvCxnSpPr>
          <p:nvPr/>
        </p:nvCxnSpPr>
        <p:spPr>
          <a:xfrm>
            <a:off x="4569383" y="1980793"/>
            <a:ext cx="2005275" cy="1061753"/>
          </a:xfrm>
          <a:prstGeom prst="straightConnector1">
            <a:avLst/>
          </a:prstGeom>
          <a:ln w="444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endCxn id="9" idx="0"/>
          </p:cNvCxnSpPr>
          <p:nvPr/>
        </p:nvCxnSpPr>
        <p:spPr>
          <a:xfrm flipH="1">
            <a:off x="4421547" y="1980793"/>
            <a:ext cx="147836" cy="1061754"/>
          </a:xfrm>
          <a:prstGeom prst="straightConnector1">
            <a:avLst/>
          </a:prstGeom>
          <a:ln w="444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1295400" y="1980793"/>
            <a:ext cx="3273983" cy="2711825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H="1">
            <a:off x="1429386" y="3459728"/>
            <a:ext cx="2812835" cy="1275743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H="1">
            <a:off x="2375094" y="3485916"/>
            <a:ext cx="1867127" cy="1249555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endCxn id="17" idx="0"/>
          </p:cNvCxnSpPr>
          <p:nvPr/>
        </p:nvCxnSpPr>
        <p:spPr>
          <a:xfrm flipH="1">
            <a:off x="6377667" y="3485916"/>
            <a:ext cx="196990" cy="1125383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H="1">
            <a:off x="2819401" y="3485916"/>
            <a:ext cx="3755256" cy="1206702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6377667" y="6025455"/>
            <a:ext cx="0" cy="277356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6377667" y="5015784"/>
            <a:ext cx="0" cy="277356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Freihandform 7175"/>
          <p:cNvSpPr/>
          <p:nvPr/>
        </p:nvSpPr>
        <p:spPr>
          <a:xfrm>
            <a:off x="7759700" y="4076700"/>
            <a:ext cx="342900" cy="1549400"/>
          </a:xfrm>
          <a:custGeom>
            <a:avLst/>
            <a:gdLst>
              <a:gd name="connsiteX0" fmla="*/ 0 w 342900"/>
              <a:gd name="connsiteY0" fmla="*/ 1549400 h 1549400"/>
              <a:gd name="connsiteX1" fmla="*/ 342900 w 342900"/>
              <a:gd name="connsiteY1" fmla="*/ 1549400 h 1549400"/>
              <a:gd name="connsiteX2" fmla="*/ 342900 w 342900"/>
              <a:gd name="connsiteY2" fmla="*/ 0 h 1549400"/>
              <a:gd name="connsiteX3" fmla="*/ 12700 w 342900"/>
              <a:gd name="connsiteY3" fmla="*/ 0 h 1549400"/>
              <a:gd name="connsiteX4" fmla="*/ 12700 w 342900"/>
              <a:gd name="connsiteY4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00" h="1549400">
                <a:moveTo>
                  <a:pt x="0" y="1549400"/>
                </a:moveTo>
                <a:lnTo>
                  <a:pt x="342900" y="1549400"/>
                </a:lnTo>
                <a:lnTo>
                  <a:pt x="342900" y="0"/>
                </a:lnTo>
                <a:lnTo>
                  <a:pt x="12700" y="0"/>
                </a:lnTo>
                <a:lnTo>
                  <a:pt x="12700" y="0"/>
                </a:lnTo>
              </a:path>
            </a:pathLst>
          </a:custGeom>
          <a:noFill/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/>
          <p:nvPr/>
        </p:nvCxnSpPr>
        <p:spPr>
          <a:xfrm>
            <a:off x="1429385" y="1980793"/>
            <a:ext cx="775659" cy="2754678"/>
          </a:xfrm>
          <a:prstGeom prst="straightConnector1">
            <a:avLst/>
          </a:prstGeom>
          <a:ln w="444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4242221" y="1290217"/>
            <a:ext cx="147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Submissons</a:t>
            </a:r>
            <a:endParaRPr lang="de-DE" dirty="0" smtClean="0"/>
          </a:p>
          <a:p>
            <a:r>
              <a:rPr lang="de-DE" dirty="0"/>
              <a:t>7</a:t>
            </a:r>
            <a:r>
              <a:rPr lang="de-DE" dirty="0" smtClean="0"/>
              <a:t>-max </a:t>
            </a:r>
            <a:r>
              <a:rPr lang="de-DE" dirty="0" err="1" smtClean="0"/>
              <a:t>pages</a:t>
            </a:r>
            <a:endParaRPr lang="en-US" dirty="0"/>
          </a:p>
        </p:txBody>
      </p:sp>
      <p:cxnSp>
        <p:nvCxnSpPr>
          <p:cNvPr id="31" name="Gerade Verbindung mit Pfeil 30"/>
          <p:cNvCxnSpPr/>
          <p:nvPr/>
        </p:nvCxnSpPr>
        <p:spPr>
          <a:xfrm flipH="1">
            <a:off x="1203643" y="1980793"/>
            <a:ext cx="1615759" cy="2754678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>
            <a:off x="2357444" y="1980793"/>
            <a:ext cx="461958" cy="2711825"/>
          </a:xfrm>
          <a:prstGeom prst="straightConnector1">
            <a:avLst/>
          </a:prstGeom>
          <a:ln w="444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>
            <a:off x="4569384" y="1980793"/>
            <a:ext cx="1640916" cy="2630506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6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316</Words>
  <Application>Microsoft Office PowerPoint</Application>
  <PresentationFormat>Benutzerdefiniert</PresentationFormat>
  <Paragraphs>38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Facet</vt:lpstr>
      <vt:lpstr>PowerPoint-Präsentation</vt:lpstr>
      <vt:lpstr>PowerPoint-Präsentation</vt:lpstr>
      <vt:lpstr>PowerPoint-Präsentation</vt:lpstr>
      <vt:lpstr>New Conference Publication Model - Draft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HelmutGraeb</cp:lastModifiedBy>
  <cp:revision>40</cp:revision>
  <dcterms:created xsi:type="dcterms:W3CDTF">2016-04-15T13:56:06Z</dcterms:created>
  <dcterms:modified xsi:type="dcterms:W3CDTF">2016-06-11T12:08:09Z</dcterms:modified>
</cp:coreProperties>
</file>