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77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C7A4E-FBE2-40AE-88B7-006FB8D4131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0C3E2-245F-4445-8F31-D16E9887A2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23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t>GTO2003EXT.ppt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399C65-2705-BC47-BA78-9170500B55D9}" type="datetime1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6/9/2022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985" eaLnBrk="0" hangingPunct="0">
              <a:defRPr b="1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696739" indent="-267976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71905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00668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29430" indent="-214381" defTabSz="928985" eaLnBrk="0" hangingPunct="0"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58192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786954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15716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44478" indent="-214381" defTabSz="928985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defTabSz="928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764D49-D396-2645-B596-AE27B96056A9}" type="slidenum"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0"/>
                <a:cs typeface="Arial" charset="0"/>
                <a:sym typeface="Calibri"/>
              </a:rPr>
              <a:pPr marL="0" marR="0" lvl="0" indent="0" defTabSz="928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  <a:cs typeface="Arial" charset="0"/>
              <a:sym typeface="Calibri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73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0481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3856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0351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6056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166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507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162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0953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2541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8694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International Conference on Synthesis, Modeling, Analysis and Simulation Methods</a:t>
            </a:r>
            <a:r>
              <a:rPr lang="zh-TW" alt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altLang="zh-TW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Applications to Circuit Design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1B7593-1E71-4EFA-BB56-54BB0FBF81EA}" type="slidenum">
              <a:rPr kumimoji="0" lang="zh-TW" altLang="en-US" sz="24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TW" altLang="en-US" sz="2400" b="1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693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24BFB-3CEC-CEA6-895E-DFB73BF22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AA87A-F81E-7719-B15C-DF4E18CA2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2E32B-0E7A-D405-C25A-6879D874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D0BD8-1BED-4C8E-7772-177E922EE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E2CB6-4A69-DFCF-A4F1-E0B0E9FAD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9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83FB6-292D-FA3B-2FCD-F4FC945B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DC1C-D25F-5B4F-4372-8AA509DC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2E6A2-BA57-FDFF-B33E-3E26CF6B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DFC3F-5F60-296A-46DA-23DE1B11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EFDE-9D10-B7E2-A0C3-4F887875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1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787E6-36DD-3F69-EE6B-A88022483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EF3DF-0ED4-5326-A7B7-637D1FB9A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603991-DDD5-4BAE-9A68-1613851C7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4EEA0-5639-0818-8B05-1D36B30B9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3D99D-990D-3BB0-5676-EC78B717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53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4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4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5784112"/>
            <a:ext cx="12197020" cy="10738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24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24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-457199" y="6758555"/>
            <a:ext cx="3134241" cy="219869"/>
          </a:xfr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4" name="Picture 13" descr="52DAC_logo_med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464800" y="0"/>
            <a:ext cx="1727200" cy="943050"/>
          </a:xfrm>
          <a:prstGeom prst="rect">
            <a:avLst/>
          </a:prstGeom>
        </p:spPr>
      </p:pic>
      <p:pic>
        <p:nvPicPr>
          <p:cNvPr id="16" name="image1.jpg" descr="CEDA_Logo"/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016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86609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28599" y="6773072"/>
            <a:ext cx="3134241" cy="21986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 Nov EC Meeting at ICCAD 2016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85238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304801" y="6748067"/>
            <a:ext cx="3134241" cy="219869"/>
          </a:xfrm>
          <a:prstGeom prst="rect">
            <a:avLst/>
          </a:prstGeom>
        </p:spPr>
        <p:txBody>
          <a:bodyPr vert="horz" anchor="b"/>
          <a:lstStyle/>
          <a:p>
            <a:r>
              <a:rPr lang="en-US" sz="1000" dirty="0"/>
              <a:t>06 Nov EC Meeting at ICCAD 2016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9771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June 5,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Austin Convention Center, Austin, 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24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1BDE-D64C-D93E-D3B4-E8CA1A462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0B1D7-5CB1-B5D4-D378-5418B20F9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816CD-9767-0761-068A-7204BB71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7C633-6458-8B0E-E5BB-91E167E1C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82441-774F-DB99-051B-98EAA8A8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0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023A2-A984-58E9-08D8-430EB4C4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505D35-E9A9-3CC7-3A60-9159692A7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22A50-38CE-2706-C9BD-DDD44672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31F03-01E0-A29B-CCA9-D2E7B2192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E541-9E19-4558-6F31-582801705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9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065A-6511-5F20-4D79-63CEB8676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1C42-E986-AE6B-CFC6-FE1085BE36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7275E-335B-DC72-83B6-95B0FCB89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45897B-49EE-12D5-E2AF-AE418321A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931DA0-4FFE-6E67-6818-C3F15B12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3B70E7-8F35-B692-5A76-DF457F2D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56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603B-5E62-D389-BDFC-B73FCDD9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62E05-9155-24BA-7ABD-73E22B2A8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02B34-F31A-BF20-C8EA-9551B5402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F02DAF-8EDE-8535-74F9-88BAB2146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49320-8F5D-7673-AF3E-236DC8B22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4F82CA-4CAD-3055-0562-0486B3AA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7C5507-D162-32E5-C078-A142123EF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0BEDC1-C8E7-0CD9-3349-160D8860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5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CC73-271C-ADC1-B4FF-70309C9F3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3297E7-8EE8-9F22-DDF2-313C89A53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FC5C5B-355A-D963-EFD8-6F8BF34F7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A47C9-FCED-20D1-F60D-E469E3DB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2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AAA2-4F92-CFD6-A996-EC0ACEAC8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8ED5E9-E4D9-0679-CB5C-588D0312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D9D7A-473C-D73D-EC29-92540CE85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5B76-F98F-18AA-1173-39429C7C9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3BF56-A957-D5E7-8196-87CD83CE2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E8FA9-C460-AA12-5036-4BF205B6B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DD2CD0-42AC-322F-A7C2-98336E58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E34DF0-7477-847E-4FEA-51DACB6EB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DF81C8-30CA-5AB0-0069-41E8AF8DE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5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E15F-446B-BCD2-D53C-1439B4E90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C4B065-1E0A-AB71-55FE-8B5C444BD5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0985AC-CCAF-F7C3-0C12-7BB46698D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40E3C-CC18-214F-5A83-A0B1F2462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8531C-B5BF-D788-9958-0D42EBF63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4EFCA-7576-AF45-18DD-FDBA14DA5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3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4EDF62-C71C-D800-2A99-9B1F3D55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928D6-2067-D146-66C6-6173E19DB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D3063-B470-794D-44E2-B97CB20AF6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DCE6-A7F3-48DC-B5EE-6BF237B54BDA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50410-B4A5-1A89-AC27-F0174F2D1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66635-66D8-02F6-2A58-C266D3A10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1E0AD-1C6C-4CC0-BCBB-D5284BA4E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5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9" y="6248400"/>
            <a:ext cx="6141503" cy="61761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09601" y="6172200"/>
            <a:ext cx="4572001" cy="7002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24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6019800"/>
            <a:ext cx="4173656" cy="852320"/>
          </a:xfrm>
          <a:prstGeom prst="rtTriangle">
            <a:avLst/>
          </a:prstGeom>
          <a:blipFill>
            <a:blip r:embed="rId6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24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41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960438"/>
            <a:ext cx="9448800" cy="868362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91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-990600" y="6713615"/>
            <a:ext cx="4165600" cy="152399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br>
              <a:rPr lang="en-US" dirty="0"/>
            </a:br>
            <a:r>
              <a:rPr lang="en-US" dirty="0"/>
              <a:t>06 Nov  EC Meeting at ICCAD 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7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86CB4B4D-7CA3-9044-876B-883B54F8677D}" type="slidenum">
              <a:rPr lang="en-US" smtClean="0"/>
              <a:pPr lvl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314" y="23238"/>
            <a:ext cx="1281063" cy="932614"/>
          </a:xfrm>
          <a:prstGeom prst="rect">
            <a:avLst/>
          </a:prstGeom>
        </p:spPr>
      </p:pic>
      <p:pic>
        <p:nvPicPr>
          <p:cNvPr id="17" name="image1.jpg" descr="CEDA_Logo"/>
          <p:cNvPicPr/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03200" y="76200"/>
            <a:ext cx="3454400" cy="6858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2982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rtl="0" eaLnBrk="1" latinLnBrk="0" hangingPunct="1">
        <a:spcBef>
          <a:spcPct val="0"/>
        </a:spcBef>
        <a:buNone/>
        <a:defRPr kumimoji="0" sz="3000" b="1" kern="1200">
          <a:solidFill>
            <a:schemeClr val="accent4">
              <a:lumMod val="50000"/>
            </a:schemeClr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q"/>
        <a:defRPr kumimoji="0" sz="27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Wingdings" pitchFamily="2" charset="2"/>
        <a:buChar char="§"/>
        <a:defRPr kumimoji="0" sz="2300" kern="1200">
          <a:solidFill>
            <a:schemeClr val="accent4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SzPct val="100000"/>
        <a:buFont typeface="Courier New" pitchFamily="49" charset="0"/>
        <a:buChar char="o"/>
        <a:defRPr kumimoji="0" sz="21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9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1">
            <a:lumMod val="75000"/>
          </a:schemeClr>
        </a:buClr>
        <a:buFont typeface="Wingdings 2"/>
        <a:buChar char=""/>
        <a:defRPr kumimoji="0" sz="1800" kern="1200">
          <a:solidFill>
            <a:schemeClr val="accent4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jpg"/><Relationship Id="rId17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jpe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990600" y="1295400"/>
            <a:ext cx="9753600" cy="4343400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solidFill>
                  <a:schemeClr val="accent4">
                    <a:lumMod val="50000"/>
                  </a:schemeClr>
                </a:solidFill>
              </a:rPr>
              <a:t>Conferences Report</a:t>
            </a:r>
            <a:br>
              <a:rPr lang="en-US" sz="3100" dirty="0"/>
            </a:br>
            <a:br>
              <a:rPr lang="en-US" sz="4800" dirty="0"/>
            </a:br>
            <a:r>
              <a:rPr lang="en-US" altLang="zh-TW" sz="2400" dirty="0">
                <a:effectLst/>
              </a:rPr>
              <a:t>VP-Conferences, Yao-Wen Chang (National Taiwan University)</a:t>
            </a:r>
            <a:br>
              <a:rPr lang="en-US" altLang="zh-TW" sz="2400" dirty="0">
                <a:effectLst/>
              </a:rPr>
            </a:br>
            <a:br>
              <a:rPr lang="en-US" altLang="zh-TW" sz="2400" dirty="0">
                <a:effectLst/>
              </a:rPr>
            </a:br>
            <a:r>
              <a:rPr lang="en-US" altLang="zh-TW" sz="2400" dirty="0">
                <a:effectLst/>
              </a:rPr>
              <a:t>Committee:</a:t>
            </a:r>
            <a:br>
              <a:rPr lang="en-US" altLang="zh-TW" sz="2400" dirty="0">
                <a:effectLst/>
              </a:rPr>
            </a:br>
            <a:r>
              <a:rPr lang="zh-TW" altLang="en-US" sz="2400" dirty="0"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Chuck Alpert (Cadence) 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Naehyuck Chang (KAIST)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 err="1">
                <a:solidFill>
                  <a:srgbClr val="000099"/>
                </a:solidFill>
                <a:effectLst/>
              </a:rPr>
              <a:t>Azadeh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 </a:t>
            </a:r>
            <a:r>
              <a:rPr lang="en-US" altLang="zh-TW" sz="2400" dirty="0" err="1">
                <a:solidFill>
                  <a:srgbClr val="000099"/>
                </a:solidFill>
                <a:effectLst/>
              </a:rPr>
              <a:t>Davoodi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 (Univ. Wisconsin)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 err="1">
                <a:solidFill>
                  <a:srgbClr val="000099"/>
                </a:solidFill>
                <a:effectLst/>
              </a:rPr>
              <a:t>Joerg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 Henkel (KIT)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Frank Liu (IBM)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Sri Parameswaran (UNSW)</a:t>
            </a:r>
            <a:br>
              <a:rPr lang="en-US" altLang="zh-TW" sz="2400" dirty="0">
                <a:solidFill>
                  <a:srgbClr val="000099"/>
                </a:solidFill>
                <a:effectLst/>
              </a:rPr>
            </a:br>
            <a:r>
              <a:rPr lang="zh-TW" altLang="en-US" sz="2400" dirty="0">
                <a:solidFill>
                  <a:srgbClr val="000099"/>
                </a:solidFill>
                <a:effectLst/>
              </a:rPr>
              <a:t>    </a:t>
            </a:r>
            <a:r>
              <a:rPr lang="en-US" altLang="zh-TW" sz="2400" dirty="0">
                <a:solidFill>
                  <a:srgbClr val="000099"/>
                </a:solidFill>
                <a:effectLst/>
              </a:rPr>
              <a:t>Yao-Wen Chang (NTU)</a:t>
            </a:r>
          </a:p>
        </p:txBody>
      </p:sp>
    </p:spTree>
    <p:extLst>
      <p:ext uri="{BB962C8B-B14F-4D97-AF65-F5344CB8AC3E}">
        <p14:creationId xmlns:p14="http://schemas.microsoft.com/office/powerpoint/2010/main" val="3969170646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76200"/>
            <a:ext cx="4572000" cy="664758"/>
          </a:xfrm>
        </p:spPr>
        <p:txBody>
          <a:bodyPr>
            <a:normAutofit/>
          </a:bodyPr>
          <a:lstStyle/>
          <a:p>
            <a:r>
              <a:rPr lang="en-US" sz="3200" dirty="0"/>
              <a:t>Strategy Discussion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791" y="990600"/>
            <a:ext cx="10984209" cy="5422882"/>
          </a:xfrm>
        </p:spPr>
        <p:txBody>
          <a:bodyPr>
            <a:noAutofit/>
          </a:bodyPr>
          <a:lstStyle/>
          <a:p>
            <a:r>
              <a:rPr lang="es-ES" sz="2800" dirty="0">
                <a:solidFill>
                  <a:schemeClr val="tx1"/>
                </a:solidFill>
              </a:rPr>
              <a:t>Requirement of 35% or lower acceptance rate looks harder for several conferences</a:t>
            </a:r>
          </a:p>
          <a:p>
            <a:pPr lvl="1"/>
            <a:r>
              <a:rPr lang="en-US" altLang="zh-TW" sz="2400" dirty="0">
                <a:solidFill>
                  <a:srgbClr val="000099"/>
                </a:solidFill>
              </a:rPr>
              <a:t>E.g., technically sponsored SMACD:</a:t>
            </a:r>
            <a:r>
              <a:rPr lang="zh-TW" altLang="en-US" sz="2400" dirty="0">
                <a:solidFill>
                  <a:srgbClr val="000099"/>
                </a:solidFill>
              </a:rPr>
              <a:t> </a:t>
            </a:r>
            <a:r>
              <a:rPr lang="en-US" altLang="zh-TW" sz="2400" dirty="0">
                <a:solidFill>
                  <a:srgbClr val="000099"/>
                </a:solidFill>
              </a:rPr>
              <a:t>~60% acceptance rate, ~100 submissions, ~70 attendees, ~4 exhibitions</a:t>
            </a:r>
          </a:p>
          <a:p>
            <a:pPr lvl="1"/>
            <a:r>
              <a:rPr lang="en-US" altLang="zh-TW" sz="2400" dirty="0">
                <a:solidFill>
                  <a:srgbClr val="000099"/>
                </a:solidFill>
              </a:rPr>
              <a:t>Current handling: </a:t>
            </a:r>
          </a:p>
          <a:p>
            <a:pPr lvl="2"/>
            <a:r>
              <a:rPr lang="en-US" altLang="zh-TW" sz="2400" dirty="0">
                <a:solidFill>
                  <a:srgbClr val="000099"/>
                </a:solidFill>
              </a:rPr>
              <a:t> </a:t>
            </a:r>
            <a:r>
              <a:rPr lang="en-US" altLang="zh-TW" sz="2400" dirty="0">
                <a:solidFill>
                  <a:srgbClr val="006600"/>
                </a:solidFill>
              </a:rPr>
              <a:t>Continue our sponsorship for at least 3 years to see the effect</a:t>
            </a:r>
          </a:p>
          <a:p>
            <a:pPr lvl="2"/>
            <a:r>
              <a:rPr lang="en-US" altLang="zh-TW" sz="2400" dirty="0">
                <a:solidFill>
                  <a:srgbClr val="006600"/>
                </a:solidFill>
              </a:rPr>
              <a:t> Remind the organizers of our requirement</a:t>
            </a:r>
          </a:p>
          <a:p>
            <a:pPr lvl="2"/>
            <a:r>
              <a:rPr lang="en-US" altLang="zh-TW" sz="2400" dirty="0">
                <a:solidFill>
                  <a:srgbClr val="006600"/>
                </a:solidFill>
              </a:rPr>
              <a:t> Help with promotion through our mailing lists and newsletters</a:t>
            </a:r>
          </a:p>
          <a:p>
            <a:pPr lvl="2"/>
            <a:endParaRPr lang="en-US" altLang="zh-TW" sz="2400" dirty="0">
              <a:solidFill>
                <a:srgbClr val="006600"/>
              </a:solidFill>
            </a:endParaRPr>
          </a:p>
          <a:p>
            <a:r>
              <a:rPr lang="en-US" altLang="zh-TW" sz="2800" dirty="0">
                <a:solidFill>
                  <a:schemeClr val="tx1"/>
                </a:solidFill>
              </a:rPr>
              <a:t>Relax the requirement a bit? To what degree? Geographical issue?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2988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6200"/>
            <a:ext cx="4953000" cy="619774"/>
          </a:xfrm>
        </p:spPr>
        <p:txBody>
          <a:bodyPr>
            <a:noAutofit/>
          </a:bodyPr>
          <a:lstStyle/>
          <a:p>
            <a:r>
              <a:rPr lang="en-US" sz="3200" dirty="0"/>
              <a:t>Strategy Discussion II.1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91" y="914400"/>
            <a:ext cx="11060409" cy="5422882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Questions from </a:t>
            </a:r>
            <a:r>
              <a:rPr lang="en-US" altLang="zh-TW" sz="2400" dirty="0" err="1">
                <a:solidFill>
                  <a:schemeClr val="tx1"/>
                </a:solidFill>
              </a:rPr>
              <a:t>Shishpal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en-US" altLang="zh-TW" sz="2200" dirty="0">
                <a:solidFill>
                  <a:srgbClr val="000099"/>
                </a:solidFill>
              </a:rPr>
              <a:t>Do CEDA supported conferences reflect EDA populations within each IEEE region?  </a:t>
            </a:r>
          </a:p>
          <a:p>
            <a:pPr lvl="1"/>
            <a:r>
              <a:rPr lang="en-US" altLang="zh-TW" sz="2200" dirty="0">
                <a:solidFill>
                  <a:schemeClr val="bg1">
                    <a:lumMod val="65000"/>
                  </a:schemeClr>
                </a:solidFill>
              </a:rPr>
              <a:t>Do we have sufficient outlets for researchers in those regions (e.g., Asia)?</a:t>
            </a:r>
          </a:p>
          <a:p>
            <a:pPr lvl="1"/>
            <a:endParaRPr lang="en-US" altLang="zh-TW" sz="22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Distribution of the 20 financially sponsored conferences 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Rotating: </a:t>
            </a:r>
            <a:r>
              <a:rPr lang="en-US" altLang="zh-TW" sz="2200" dirty="0">
                <a:solidFill>
                  <a:srgbClr val="000099"/>
                </a:solidFill>
              </a:rPr>
              <a:t>CANDE, </a:t>
            </a:r>
            <a:r>
              <a:rPr lang="en-US" altLang="zh-TW" sz="2200" dirty="0" err="1">
                <a:solidFill>
                  <a:srgbClr val="000099"/>
                </a:solidFill>
              </a:rPr>
              <a:t>ESWeek</a:t>
            </a:r>
            <a:r>
              <a:rPr lang="en-US" altLang="zh-TW" sz="2200" dirty="0">
                <a:solidFill>
                  <a:srgbClr val="000099"/>
                </a:solidFill>
              </a:rPr>
              <a:t>, DTIS (Europe + North Africa), MEMOCODE, </a:t>
            </a:r>
            <a:r>
              <a:rPr lang="en-US" altLang="zh-TW" sz="2200" dirty="0" err="1">
                <a:solidFill>
                  <a:srgbClr val="000099"/>
                </a:solidFill>
              </a:rPr>
              <a:t>MPSoC</a:t>
            </a:r>
            <a:r>
              <a:rPr lang="en-US" altLang="zh-TW" sz="2200" dirty="0">
                <a:solidFill>
                  <a:srgbClr val="000099"/>
                </a:solidFill>
              </a:rPr>
              <a:t>, </a:t>
            </a:r>
            <a:r>
              <a:rPr lang="en-US" altLang="zh-TW" sz="2200" dirty="0" err="1">
                <a:solidFill>
                  <a:srgbClr val="000099"/>
                </a:solidFill>
              </a:rPr>
              <a:t>NoCs</a:t>
            </a:r>
            <a:r>
              <a:rPr lang="en-US" altLang="zh-TW" sz="2200" dirty="0">
                <a:solidFill>
                  <a:srgbClr val="000099"/>
                </a:solidFill>
              </a:rPr>
              <a:t>, VLSI-</a:t>
            </a:r>
            <a:r>
              <a:rPr lang="en-US" altLang="zh-TW" sz="2200" dirty="0" err="1">
                <a:solidFill>
                  <a:srgbClr val="000099"/>
                </a:solidFill>
              </a:rPr>
              <a:t>SoC</a:t>
            </a:r>
            <a:r>
              <a:rPr lang="en-US" altLang="zh-TW" sz="2200" dirty="0">
                <a:solidFill>
                  <a:srgbClr val="000099"/>
                </a:solidFill>
              </a:rPr>
              <a:t>, WF-</a:t>
            </a:r>
            <a:r>
              <a:rPr lang="en-US" altLang="zh-TW" sz="2200" dirty="0" err="1">
                <a:solidFill>
                  <a:srgbClr val="000099"/>
                </a:solidFill>
              </a:rPr>
              <a:t>IoT</a:t>
            </a:r>
            <a:endParaRPr lang="en-US" altLang="zh-TW" sz="2200" dirty="0">
              <a:solidFill>
                <a:srgbClr val="000099"/>
              </a:solidFill>
            </a:endParaRP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US: </a:t>
            </a:r>
            <a:r>
              <a:rPr lang="en-US" altLang="zh-TW" sz="2200" dirty="0">
                <a:solidFill>
                  <a:srgbClr val="000099"/>
                </a:solidFill>
              </a:rPr>
              <a:t>DAC, ICCAD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Asia:</a:t>
            </a:r>
            <a:r>
              <a:rPr lang="en-US" altLang="zh-TW" sz="2200" dirty="0">
                <a:solidFill>
                  <a:srgbClr val="000099"/>
                </a:solidFill>
              </a:rPr>
              <a:t> ASP-DAC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Europe: </a:t>
            </a:r>
            <a:r>
              <a:rPr lang="en-US" altLang="zh-TW" sz="2200" dirty="0">
                <a:solidFill>
                  <a:srgbClr val="000099"/>
                </a:solidFill>
              </a:rPr>
              <a:t>DDECS, ETS, IVSW, IMSTW, IOLTS, SIES</a:t>
            </a:r>
          </a:p>
          <a:p>
            <a:pPr lvl="1"/>
            <a:r>
              <a:rPr lang="en-US" altLang="zh-TW" sz="2200" b="1" dirty="0">
                <a:solidFill>
                  <a:srgbClr val="000099"/>
                </a:solidFill>
              </a:rPr>
              <a:t>South America: </a:t>
            </a:r>
            <a:r>
              <a:rPr lang="en-US" altLang="zh-TW" sz="2200" dirty="0">
                <a:solidFill>
                  <a:srgbClr val="000099"/>
                </a:solidFill>
              </a:rPr>
              <a:t>LATS, LASCAS</a:t>
            </a:r>
          </a:p>
          <a:p>
            <a:pPr lvl="1"/>
            <a:endParaRPr lang="en-US" altLang="zh-TW" sz="2200" dirty="0">
              <a:solidFill>
                <a:srgbClr val="000099"/>
              </a:solidFill>
            </a:endParaRPr>
          </a:p>
          <a:p>
            <a:r>
              <a:rPr lang="en-US" altLang="zh-TW" sz="2400" dirty="0">
                <a:solidFill>
                  <a:srgbClr val="000099"/>
                </a:solidFill>
              </a:rPr>
              <a:t>Need to sponsor more in Asia (some already sponsored through local chapters indirectly)</a:t>
            </a:r>
          </a:p>
          <a:p>
            <a:pPr marL="914400" lvl="2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961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66026"/>
            <a:ext cx="4876800" cy="619774"/>
          </a:xfrm>
        </p:spPr>
        <p:txBody>
          <a:bodyPr>
            <a:noAutofit/>
          </a:bodyPr>
          <a:lstStyle/>
          <a:p>
            <a:r>
              <a:rPr lang="en-US" sz="3200" dirty="0"/>
              <a:t>Strategy Discussion II.2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991" y="914400"/>
            <a:ext cx="11136609" cy="5422882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Questions from </a:t>
            </a:r>
            <a:r>
              <a:rPr lang="en-US" altLang="zh-TW" sz="2400" dirty="0" err="1">
                <a:solidFill>
                  <a:schemeClr val="tx1"/>
                </a:solidFill>
              </a:rPr>
              <a:t>Shishpal</a:t>
            </a:r>
            <a:endParaRPr lang="en-US" altLang="zh-TW" sz="2400" dirty="0">
              <a:solidFill>
                <a:schemeClr val="tx1"/>
              </a:solidFill>
            </a:endParaRPr>
          </a:p>
          <a:p>
            <a:pPr lvl="1"/>
            <a:r>
              <a:rPr lang="en-US" altLang="zh-TW" sz="2200" dirty="0">
                <a:solidFill>
                  <a:schemeClr val="bg1">
                    <a:lumMod val="65000"/>
                  </a:schemeClr>
                </a:solidFill>
              </a:rPr>
              <a:t>Do CEDA supported conferences reflect EDA populations within each IEEE region?  </a:t>
            </a:r>
          </a:p>
          <a:p>
            <a:pPr lvl="1"/>
            <a:r>
              <a:rPr lang="en-US" altLang="zh-TW" sz="2200" dirty="0">
                <a:solidFill>
                  <a:srgbClr val="000099"/>
                </a:solidFill>
              </a:rPr>
              <a:t>Do we have sufficient outlets for researchers in those regions (e.g., Asia)?</a:t>
            </a:r>
          </a:p>
          <a:p>
            <a:pPr lvl="1"/>
            <a:endParaRPr lang="en-US" altLang="zh-TW" sz="2200" dirty="0">
              <a:solidFill>
                <a:srgbClr val="000099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Current key regional “supporting and promotion” models 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US:</a:t>
            </a:r>
            <a:r>
              <a:rPr lang="en-US" altLang="zh-TW" sz="2000" dirty="0">
                <a:solidFill>
                  <a:srgbClr val="000099"/>
                </a:solidFill>
              </a:rPr>
              <a:t> through major conferences (DAC, ICCAD, etc.) &amp; their embedded workshops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Europe:</a:t>
            </a:r>
            <a:r>
              <a:rPr lang="en-US" altLang="zh-TW" sz="2000" dirty="0">
                <a:solidFill>
                  <a:srgbClr val="000099"/>
                </a:solidFill>
              </a:rPr>
              <a:t> DATE + a few small conferences (esp. testing)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Asia:</a:t>
            </a:r>
            <a:r>
              <a:rPr lang="en-US" altLang="zh-TW" sz="2000" dirty="0">
                <a:solidFill>
                  <a:srgbClr val="000099"/>
                </a:solidFill>
              </a:rPr>
              <a:t> ASP-DAC + local chapters, sufficient financial supports through chapters (e.g., Japan), China??</a:t>
            </a:r>
          </a:p>
          <a:p>
            <a:pPr lvl="1"/>
            <a:r>
              <a:rPr lang="en-US" altLang="zh-TW" sz="2000" b="1" dirty="0">
                <a:solidFill>
                  <a:srgbClr val="000099"/>
                </a:solidFill>
              </a:rPr>
              <a:t>South America: </a:t>
            </a:r>
            <a:r>
              <a:rPr lang="en-US" altLang="zh-TW" sz="2000" dirty="0">
                <a:solidFill>
                  <a:srgbClr val="000099"/>
                </a:solidFill>
              </a:rPr>
              <a:t>several small conferences</a:t>
            </a:r>
          </a:p>
          <a:p>
            <a:pPr lvl="1"/>
            <a:endParaRPr lang="en-US" altLang="zh-TW" sz="2000" dirty="0">
              <a:solidFill>
                <a:srgbClr val="000099"/>
              </a:solidFill>
            </a:endParaRPr>
          </a:p>
          <a:p>
            <a:r>
              <a:rPr lang="en-US" altLang="zh-TW" sz="2400" dirty="0">
                <a:solidFill>
                  <a:schemeClr val="tx1"/>
                </a:solidFill>
              </a:rPr>
              <a:t>Could add more values with the new distinguished lecture program (esp. non-US regions)</a:t>
            </a:r>
          </a:p>
        </p:txBody>
      </p:sp>
    </p:spTree>
    <p:extLst>
      <p:ext uri="{BB962C8B-B14F-4D97-AF65-F5344CB8AC3E}">
        <p14:creationId xmlns:p14="http://schemas.microsoft.com/office/powerpoint/2010/main" val="3890555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0567" y="76200"/>
            <a:ext cx="5161633" cy="660399"/>
          </a:xfrm>
        </p:spPr>
        <p:txBody>
          <a:bodyPr>
            <a:normAutofit/>
          </a:bodyPr>
          <a:lstStyle/>
          <a:p>
            <a:r>
              <a:rPr lang="en-US" sz="3200" dirty="0"/>
              <a:t>Conferences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36" y="914400"/>
            <a:ext cx="10973964" cy="5468987"/>
          </a:xfrm>
        </p:spPr>
        <p:txBody>
          <a:bodyPr>
            <a:normAutofit/>
          </a:bodyPr>
          <a:lstStyle/>
          <a:p>
            <a:r>
              <a:rPr lang="en-US" sz="2400" dirty="0"/>
              <a:t>CEDA conferences have developed well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Good percentages in all major EDA/ES conferences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Recognized as highly selective for small-medium size events</a:t>
            </a:r>
          </a:p>
          <a:p>
            <a:endParaRPr lang="en-US" sz="2400" dirty="0"/>
          </a:p>
          <a:p>
            <a:r>
              <a:rPr lang="en-US" sz="2400" dirty="0"/>
              <a:t>CEDA vision related to conferences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Enhance IT support and services for organizers to keep reputation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Need growth in other areas (</a:t>
            </a:r>
            <a:r>
              <a:rPr lang="en-US" sz="2200" dirty="0" err="1">
                <a:solidFill>
                  <a:srgbClr val="000099"/>
                </a:solidFill>
              </a:rPr>
              <a:t>IoT</a:t>
            </a:r>
            <a:r>
              <a:rPr lang="en-US" sz="2200" dirty="0">
                <a:solidFill>
                  <a:srgbClr val="000099"/>
                </a:solidFill>
              </a:rPr>
              <a:t>, RC, security, etc.) 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Expand visibility to other regions and support their conferences (outreach </a:t>
            </a:r>
            <a:r>
              <a:rPr lang="en-US" sz="2200" dirty="0" err="1">
                <a:solidFill>
                  <a:srgbClr val="000099"/>
                </a:solidFill>
              </a:rPr>
              <a:t>prog</a:t>
            </a:r>
            <a:r>
              <a:rPr lang="en-US" sz="2200" dirty="0">
                <a:solidFill>
                  <a:srgbClr val="000099"/>
                </a:solidFill>
              </a:rPr>
              <a:t>. in </a:t>
            </a:r>
            <a:r>
              <a:rPr lang="en-US" altLang="zh-TW" sz="2200" dirty="0">
                <a:solidFill>
                  <a:srgbClr val="000099"/>
                </a:solidFill>
              </a:rPr>
              <a:t>Asia, </a:t>
            </a:r>
            <a:r>
              <a:rPr lang="en-US" sz="2200" dirty="0">
                <a:solidFill>
                  <a:srgbClr val="000099"/>
                </a:solidFill>
              </a:rPr>
              <a:t>South America, etc.)</a:t>
            </a:r>
          </a:p>
          <a:p>
            <a:pPr lvl="2"/>
            <a:r>
              <a:rPr lang="en-US" sz="2000" dirty="0">
                <a:solidFill>
                  <a:srgbClr val="006600"/>
                </a:solidFill>
              </a:rPr>
              <a:t>Esp. China, India, Brazil, etc.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Encourage young researchers to “join” IEEE CEDA </a:t>
            </a:r>
          </a:p>
          <a:p>
            <a:pPr lvl="2"/>
            <a:r>
              <a:rPr lang="en-US" altLang="zh-TW" sz="2000" dirty="0">
                <a:solidFill>
                  <a:srgbClr val="006600"/>
                </a:solidFill>
              </a:rPr>
              <a:t>Young Faculty Workshop at DAC, </a:t>
            </a:r>
            <a:r>
              <a:rPr lang="en-US" sz="2000" dirty="0">
                <a:solidFill>
                  <a:srgbClr val="006600"/>
                </a:solidFill>
              </a:rPr>
              <a:t>IEEE Rebooting Computing Competition at DAC, IEEE CEDA </a:t>
            </a:r>
            <a:r>
              <a:rPr lang="en-US" sz="2000" dirty="0" err="1">
                <a:solidFill>
                  <a:srgbClr val="006600"/>
                </a:solidFill>
              </a:rPr>
              <a:t>IoT</a:t>
            </a:r>
            <a:r>
              <a:rPr lang="en-US" sz="2000" dirty="0">
                <a:solidFill>
                  <a:srgbClr val="006600"/>
                </a:solidFill>
              </a:rPr>
              <a:t> competition at DATE, Ph.D. Forum at DATE,   CAD Contest at ICCAD</a:t>
            </a:r>
          </a:p>
          <a:p>
            <a:pPr lvl="2"/>
            <a:endParaRPr lang="en-US" sz="2000" dirty="0">
              <a:solidFill>
                <a:srgbClr val="006600"/>
              </a:solidFill>
            </a:endParaRPr>
          </a:p>
          <a:p>
            <a:pPr lvl="2"/>
            <a:endParaRPr lang="en-US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21440" y="1342361"/>
            <a:ext cx="4769856" cy="528703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2225">
            <a:solidFill>
              <a:schemeClr val="tx2">
                <a:lumMod val="25000"/>
                <a:lumOff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  <a:sym typeface="Calibri"/>
            </a:endParaRP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ASP-DAC (13%*)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BMI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DAC (33%)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DATE (27%)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DDECS (25%</a:t>
            </a:r>
            <a:r>
              <a:rPr kumimoji="0" lang="zh-TW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Calibri"/>
              </a:rPr>
              <a:t>*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DTIS (25%)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EDPS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ESWEEK (25%)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ETS (25%)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FDL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FMCAD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GLSVLSI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ICCAD (47%)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IDT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IVSW (100%)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/>
            </a:endParaRP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IMSTW (100%)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IOLTS (100%)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IOTA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ISED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ISVLSI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Calibri"/>
            </a:endParaRP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LASCAS (20%*)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LATS (30%)</a:t>
            </a:r>
          </a:p>
          <a:p>
            <a:pPr marL="182563" marR="0" lvl="0" indent="-182563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MEMOCODE (15%)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MPSoC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(33%)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NoCs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(40%)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SBCCI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SIES (50%)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SMACD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VLSID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VLSI-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SoC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(25%)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WF-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IoT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/>
              </a:rPr>
              <a:t> (9%)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0191" y="76200"/>
            <a:ext cx="4374809" cy="705391"/>
          </a:xfrm>
        </p:spPr>
        <p:txBody>
          <a:bodyPr>
            <a:normAutofit/>
          </a:bodyPr>
          <a:lstStyle/>
          <a:p>
            <a:r>
              <a:rPr lang="en-US" sz="3200" dirty="0"/>
              <a:t>CEDA Conferences</a:t>
            </a:r>
          </a:p>
        </p:txBody>
      </p:sp>
      <p:grpSp>
        <p:nvGrpSpPr>
          <p:cNvPr id="3" name="群組 2"/>
          <p:cNvGrpSpPr/>
          <p:nvPr/>
        </p:nvGrpSpPr>
        <p:grpSpPr>
          <a:xfrm>
            <a:off x="6015664" y="1342361"/>
            <a:ext cx="4804736" cy="4387913"/>
            <a:chOff x="5105400" y="753841"/>
            <a:chExt cx="6324599" cy="5398847"/>
          </a:xfrm>
        </p:grpSpPr>
        <p:sp>
          <p:nvSpPr>
            <p:cNvPr id="4" name="Rounded Rectangle 3"/>
            <p:cNvSpPr/>
            <p:nvPr/>
          </p:nvSpPr>
          <p:spPr bwMode="auto">
            <a:xfrm>
              <a:off x="5105400" y="753841"/>
              <a:ext cx="6324599" cy="5398847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-108" charset="0"/>
                <a:ea typeface="Arial" pitchFamily="-108" charset="0"/>
                <a:cs typeface="Arial" pitchFamily="-108" charset="0"/>
                <a:sym typeface="Calibri"/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4140" y="2117574"/>
              <a:ext cx="1262880" cy="760966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0793" y="3318421"/>
              <a:ext cx="1538124" cy="890493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1131874"/>
              <a:ext cx="1408598" cy="50191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2634930"/>
              <a:ext cx="809538" cy="599058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1000" y="3466446"/>
              <a:ext cx="1424789" cy="453342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2889" y="1923950"/>
              <a:ext cx="1861935" cy="372387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5281" y="4108075"/>
              <a:ext cx="1171575" cy="1148603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0301" y="4354313"/>
              <a:ext cx="1505741" cy="84192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1033" y="3338850"/>
              <a:ext cx="825729" cy="809538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1859" y="1100388"/>
              <a:ext cx="1171575" cy="616618"/>
            </a:xfrm>
            <a:prstGeom prst="rect">
              <a:avLst/>
            </a:prstGeom>
          </p:spPr>
        </p:pic>
        <p:pic>
          <p:nvPicPr>
            <p:cNvPr id="27" name="Picture 17" descr="http://www.dac.com/sites/default/files/images/Logos/53dac_logo_home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7230" y="922232"/>
              <a:ext cx="2256259" cy="9153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9" descr="http://www.date-conference.com/files/iccad_34th_edition_logo_web.png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4140" y="4420504"/>
              <a:ext cx="1621588" cy="14399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84702" y="2691005"/>
              <a:ext cx="1810866" cy="420069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99290" y="1857655"/>
              <a:ext cx="916711" cy="525136"/>
            </a:xfrm>
            <a:prstGeom prst="rect">
              <a:avLst/>
            </a:prstGeom>
          </p:spPr>
        </p:pic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71068" y="5454933"/>
              <a:ext cx="1975159" cy="553186"/>
            </a:xfrm>
            <a:prstGeom prst="rect">
              <a:avLst/>
            </a:prstGeom>
          </p:spPr>
        </p:pic>
      </p:grpSp>
      <p:sp>
        <p:nvSpPr>
          <p:cNvPr id="10" name="文字方塊 9"/>
          <p:cNvSpPr txBox="1"/>
          <p:nvPr/>
        </p:nvSpPr>
        <p:spPr>
          <a:xfrm>
            <a:off x="6200188" y="5734753"/>
            <a:ext cx="4116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Blue: Financial sponsorship (%share)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0" cap="none" spc="0" normalizeH="0" baseline="0" noProof="0" dirty="0">
                <a:ln>
                  <a:noFill/>
                </a:ln>
                <a:solidFill>
                  <a:srgbClr val="006401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Green: technical sponsorship</a:t>
            </a:r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610016" y="862465"/>
            <a:ext cx="9858669" cy="126653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DA2BF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微軟正黑體" panose="020B0604030504040204" pitchFamily="34" charset="-120"/>
                <a:cs typeface="Arial" panose="020B0604020202020204" pitchFamily="34" charset="0"/>
                <a:sym typeface="Calibri"/>
              </a:rPr>
              <a:t>20 financially sponsored ones (Pending RC’17), 12 technically</a:t>
            </a:r>
          </a:p>
        </p:txBody>
      </p:sp>
    </p:spTree>
    <p:extLst>
      <p:ext uri="{BB962C8B-B14F-4D97-AF65-F5344CB8AC3E}">
        <p14:creationId xmlns:p14="http://schemas.microsoft.com/office/powerpoint/2010/main" val="124903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86200" y="76200"/>
            <a:ext cx="8596668" cy="610078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Stable Projections in Conferences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101" y="762001"/>
            <a:ext cx="11064899" cy="1066800"/>
          </a:xfrm>
        </p:spPr>
        <p:txBody>
          <a:bodyPr>
            <a:normAutofit/>
          </a:bodyPr>
          <a:lstStyle/>
          <a:p>
            <a:r>
              <a:rPr lang="en-US" altLang="zh-TW" sz="1800" dirty="0">
                <a:solidFill>
                  <a:srgbClr val="000000"/>
                </a:solidFill>
              </a:rPr>
              <a:t>Conferences projections look stable, but </a:t>
            </a:r>
            <a:r>
              <a:rPr lang="en-US" altLang="zh-TW" sz="1800" dirty="0">
                <a:solidFill>
                  <a:schemeClr val="tx1"/>
                </a:solidFill>
              </a:rPr>
              <a:t>not easy growth coming</a:t>
            </a:r>
          </a:p>
          <a:p>
            <a:r>
              <a:rPr lang="es-ES" altLang="zh-TW" sz="1800" dirty="0">
                <a:solidFill>
                  <a:schemeClr val="tx1"/>
                </a:solidFill>
              </a:rPr>
              <a:t>All conferences had surpluses; large conferences shrank/were stable in 2015</a:t>
            </a:r>
          </a:p>
          <a:p>
            <a:r>
              <a:rPr lang="es-ES" altLang="zh-TW" sz="1800" b="1" dirty="0">
                <a:solidFill>
                  <a:srgbClr val="C00000"/>
                </a:solidFill>
              </a:rPr>
              <a:t>Need to check with IEEE for ESWeek (25% share) and 8 more financially sponsored conferences 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/>
        </p:nvGraphicFramePr>
        <p:xfrm>
          <a:off x="642027" y="1752600"/>
          <a:ext cx="10787973" cy="5060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3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78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</a:t>
                      </a:r>
                      <a:r>
                        <a:rPr lang="en-US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en-US" sz="14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Sponsor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Society Share of Conference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34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Conference</a:t>
                      </a:r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</a:t>
                      </a:r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52nd ACM/EDAC/IEEE Design Automation Conference (DAC)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33.3%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1,085,487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1,037,031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48,456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Design, Automation &amp; Test in Europe Conference &amp; Exhibition (DATE)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164,101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162,015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2,086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Eight IEEE/ACM International Symposium on Networks-on-Chip (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NoCS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28,400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6,400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3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13th International Forum on Embedded MPSoC and Multicore (MPSoC)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26,730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26,235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           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11th 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 Conf. on Formal Methods and Models for 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Codesign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(MEMOCODE)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2,715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2,310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405 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58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IEEE/IFIP 21st Int’l Conference on VLSI and System-on-Chip (VLSI-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22,600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21,375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1,225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9th Embedded Systems Week (</a:t>
                      </a:r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ESWeek</a:t>
                      </a:r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(should be 25.0%)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21,800 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20,300 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1,500 (based on 10%) </a:t>
                      </a:r>
                      <a:endParaRPr lang="en-US" sz="13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8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Computer-Aided Network Design Workshop (CANDE)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35,000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34,500  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  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IEEE/ACM International Conference on Computer-Aided Design (ICCAD)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46.6%</a:t>
                      </a:r>
                      <a:endParaRPr lang="en-US" sz="13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95,735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93,867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1,868 </a:t>
                      </a:r>
                      <a:endParaRPr lang="en-US" sz="1300" b="1" i="0" u="none" strike="noStrike" dirty="0">
                        <a:solidFill>
                          <a:srgbClr val="339933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4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IEEE/ACM Asia and South Pacific Design Automation Conference (ASP-DAC)                                                                                                                              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25%/12.5%/16%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195,000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190,000 </a:t>
                      </a:r>
                      <a:endParaRPr lang="en-US" sz="13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5,000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European Test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(ETS)</a:t>
                      </a:r>
                      <a:endParaRPr lang="en-US" sz="1400" b="0" i="0" u="none" strike="noStrike" dirty="0">
                        <a:solidFill>
                          <a:srgbClr val="00008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62560656"/>
                  </a:ext>
                </a:extLst>
              </a:tr>
              <a:tr h="34353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Int. On-Line Testing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(IOLTS)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42,000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u="none" strike="noStrike" dirty="0">
                          <a:solidFill>
                            <a:srgbClr val="339933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440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7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00600" y="76200"/>
            <a:ext cx="4724400" cy="685800"/>
          </a:xfrm>
        </p:spPr>
        <p:txBody>
          <a:bodyPr>
            <a:normAutofit/>
          </a:bodyPr>
          <a:lstStyle/>
          <a:p>
            <a:r>
              <a:rPr lang="en-US" sz="3200" dirty="0"/>
              <a:t>Conference Financials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0" y="1295400"/>
          <a:ext cx="10066791" cy="5092137"/>
        </p:xfrm>
        <a:graphic>
          <a:graphicData uri="http://schemas.openxmlformats.org/drawingml/2006/table">
            <a:tbl>
              <a:tblPr/>
              <a:tblGrid>
                <a:gridCol w="264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2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79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79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4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48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81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Title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CEDAShare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Revenue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Expense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Net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5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2015 (reference only)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3,198,000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2,901,000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297,000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1,085,487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 dirty="0">
                          <a:effectLst/>
                          <a:latin typeface="Arial"/>
                        </a:rPr>
                        <a:t> 1,037,031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48,456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839,000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812,000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164,101.25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000" b="1" i="0" u="none" strike="noStrike">
                          <a:effectLst/>
                          <a:latin typeface="Arial"/>
                        </a:rPr>
                        <a:t> 162,015.17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2,086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de-DE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55,000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28,400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22,000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6,400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79,500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26,730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26,235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495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MEMOCODE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18,100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15,400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2,700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2,715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2,310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405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de-DE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90,400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85,500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4,900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22,600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 21,375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1,225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6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218,000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21,800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20,300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34,500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34,500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ICCAD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95,735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93,867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1,868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ASP-DAC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780,000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195,000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190,000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i="0" u="none" strike="noStrike" dirty="0">
                          <a:effectLst/>
                          <a:latin typeface="Arial"/>
                        </a:rPr>
                        <a:t>ETS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176,000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42,000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111">
                <a:tc>
                  <a:txBody>
                    <a:bodyPr/>
                    <a:lstStyle/>
                    <a:p>
                      <a:pPr algn="ctr" fontAlgn="b"/>
                      <a:r>
                        <a:rPr lang="is-IS" sz="1000" b="1" i="0" u="none" strike="noStrike" dirty="0">
                          <a:solidFill>
                            <a:srgbClr val="000090"/>
                          </a:solidFill>
                          <a:effectLst/>
                          <a:latin typeface="Arial"/>
                        </a:rPr>
                        <a:t>2016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0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Conference Budget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Updated Share - Conf. DB</a:t>
                      </a:r>
                    </a:p>
                  </a:txBody>
                  <a:tcPr marL="4364" marR="4364" marT="4364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3,220,000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2,905,000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315,000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1,033,990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 dirty="0">
                          <a:effectLst/>
                          <a:latin typeface="Arial"/>
                        </a:rPr>
                        <a:t>978,147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55,843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DATE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843,000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810,000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33,000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222,974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214,245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8,729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NoCS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72,500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55,300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17,200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29,000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22,120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000" b="1" i="0" u="none" strike="noStrike">
                          <a:effectLst/>
                          <a:latin typeface="Arial"/>
                        </a:rPr>
                        <a:t> 6,880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MPSoC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33%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80,000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76,500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3,500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26,400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25,245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 1,155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MEMOCODE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19,200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16,100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3,100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2,880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2,415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465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VLSI-</a:t>
                      </a:r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SoC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89,300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84,200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5,100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22,325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21,050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1,275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effectLst/>
                          <a:latin typeface="Arial"/>
                        </a:rPr>
                        <a:t>ESWeek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221,000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202,000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 19,000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22,100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20,200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1,900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CANDE: NOT EXISTING ANYMORE?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34,300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ICCAD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47%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203,000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197,000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6,000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1" i="0" u="none" strike="noStrike">
                          <a:effectLst/>
                          <a:latin typeface="Arial"/>
                        </a:rPr>
                        <a:t>94,801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91,999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2,802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ASP-DAC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effectLst/>
                          <a:latin typeface="Arial"/>
                        </a:rPr>
                        <a:t>16%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765,000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735,000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30,000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28,035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26,021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 2,013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ETS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178,000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161,000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17,000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effectLst/>
                          <a:latin typeface="Arial"/>
                        </a:rPr>
                        <a:t>44,500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40,250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4,250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IOLTS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100%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46,000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41,300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effectLst/>
                          <a:latin typeface="Arial"/>
                        </a:rPr>
                        <a:t> 4,700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219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VLSID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98,000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88,000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effectLst/>
                          <a:latin typeface="Arial"/>
                        </a:rPr>
                        <a:t> 10,000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24,500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effectLst/>
                          <a:latin typeface="Arial"/>
                        </a:rPr>
                        <a:t>22,000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 dirty="0">
                          <a:effectLst/>
                          <a:latin typeface="Arial"/>
                        </a:rPr>
                        <a:t> 2,500 </a:t>
                      </a:r>
                    </a:p>
                  </a:txBody>
                  <a:tcPr marL="4364" marR="4364" marT="4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71121" y="877361"/>
            <a:ext cx="6110680" cy="11779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0099"/>
                </a:solidFill>
              </a:rPr>
              <a:t>Statistics from Gi-Joon (VP-Finance)</a:t>
            </a:r>
          </a:p>
        </p:txBody>
      </p:sp>
    </p:spTree>
    <p:extLst>
      <p:ext uri="{BB962C8B-B14F-4D97-AF65-F5344CB8AC3E}">
        <p14:creationId xmlns:p14="http://schemas.microsoft.com/office/powerpoint/2010/main" val="2322319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76200"/>
            <a:ext cx="4953000" cy="740958"/>
          </a:xfrm>
        </p:spPr>
        <p:txBody>
          <a:bodyPr>
            <a:normAutofit/>
          </a:bodyPr>
          <a:lstStyle/>
          <a:p>
            <a:r>
              <a:rPr lang="en-US" sz="3200" dirty="0"/>
              <a:t>Growth in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90" y="888980"/>
            <a:ext cx="11348982" cy="5969020"/>
          </a:xfrm>
        </p:spPr>
        <p:txBody>
          <a:bodyPr>
            <a:normAutofit/>
          </a:bodyPr>
          <a:lstStyle/>
          <a:p>
            <a:r>
              <a:rPr lang="en-US" sz="2000" dirty="0"/>
              <a:t>Added 5 new conferences in 2015 &amp; 4 in 2016 (more in 2017): Only accept conferences that can show added value and new links with EDA/ES </a:t>
            </a:r>
          </a:p>
          <a:p>
            <a:r>
              <a:rPr lang="en-US" sz="2000" dirty="0"/>
              <a:t>Sponsor IEEE/ACM/EDAA PhD Forum at DATE since 2016</a:t>
            </a:r>
          </a:p>
          <a:p>
            <a:r>
              <a:rPr lang="en-US" sz="2000" dirty="0"/>
              <a:t>Try to reach out to other regions (esp. in </a:t>
            </a:r>
            <a:r>
              <a:rPr lang="en-US" altLang="zh-TW" sz="2000" dirty="0"/>
              <a:t>China, India, </a:t>
            </a:r>
            <a:r>
              <a:rPr lang="en-US" sz="2000" dirty="0"/>
              <a:t>South America) 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2286000"/>
          <a:ext cx="11049000" cy="4394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7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8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7279">
                <a:tc>
                  <a:txBody>
                    <a:bodyPr/>
                    <a:lstStyle/>
                    <a:p>
                      <a:r>
                        <a:rPr lang="en-US" sz="1600" dirty="0"/>
                        <a:t>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Characterization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CEDA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66">
                <a:tc>
                  <a:txBody>
                    <a:bodyPr/>
                    <a:lstStyle/>
                    <a:p>
                      <a:r>
                        <a:rPr lang="en-US" sz="1400" dirty="0"/>
                        <a:t>IEEE Latin</a:t>
                      </a:r>
                      <a:r>
                        <a:rPr lang="en-US" sz="1400" baseline="0" dirty="0"/>
                        <a:t> America Test </a:t>
                      </a:r>
                      <a:r>
                        <a:rPr lang="en-US" sz="1400" baseline="0" dirty="0" err="1"/>
                        <a:t>Symp</a:t>
                      </a:r>
                      <a:r>
                        <a:rPr lang="en-US" sz="1400" baseline="0" dirty="0"/>
                        <a:t>. (LATS)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Main testing conference in South America with EDA component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166">
                <a:tc>
                  <a:txBody>
                    <a:bodyPr/>
                    <a:lstStyle/>
                    <a:p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IEEE European Test Symp. (ETS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Main </a:t>
                      </a:r>
                      <a:r>
                        <a:rPr lang="es-ES" sz="1400" dirty="0" err="1">
                          <a:solidFill>
                            <a:schemeClr val="tx1"/>
                          </a:solidFill>
                        </a:rPr>
                        <a:t>European</a:t>
                      </a:r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 test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conference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EDA </a:t>
                      </a:r>
                      <a:r>
                        <a:rPr lang="es-ES" sz="1400" baseline="0" dirty="0" err="1">
                          <a:solidFill>
                            <a:schemeClr val="tx1"/>
                          </a:solidFill>
                        </a:rPr>
                        <a:t>component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282">
                <a:tc>
                  <a:txBody>
                    <a:bodyPr/>
                    <a:lstStyle/>
                    <a:p>
                      <a:r>
                        <a:rPr lang="en-US" sz="1400" dirty="0"/>
                        <a:t>IEEE Latin America </a:t>
                      </a:r>
                      <a:r>
                        <a:rPr lang="en-US" sz="1400" dirty="0" err="1"/>
                        <a:t>Symp</a:t>
                      </a:r>
                      <a:r>
                        <a:rPr lang="en-US" sz="1400" dirty="0"/>
                        <a:t>.</a:t>
                      </a:r>
                      <a:r>
                        <a:rPr lang="en-US" sz="1400" baseline="0" dirty="0"/>
                        <a:t> on Circuits and Systems (LASCAS)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Flagship conference of IEEE CASS in South America, technical sponsorship of CEDA for EDA and embedded systems components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20-25%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28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IEEE Int. On-Line Testing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Symp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. (IOLTS)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Focused</a:t>
                      </a:r>
                      <a:r>
                        <a:rPr lang="es-ES" sz="1400" baseline="0" dirty="0">
                          <a:solidFill>
                            <a:schemeClr val="tx1"/>
                          </a:solidFill>
                        </a:rPr>
                        <a:t> on on-line testing in Europe, part of the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1st IEEE Federative Event on Design for Robustness (</a:t>
                      </a:r>
                      <a:r>
                        <a:rPr lang="en-US" sz="1400" baseline="0" dirty="0" err="1">
                          <a:solidFill>
                            <a:schemeClr val="tx1"/>
                          </a:solidFill>
                        </a:rPr>
                        <a:t>FEDfRo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3282">
                <a:tc>
                  <a:txBody>
                    <a:bodyPr/>
                    <a:lstStyle/>
                    <a:p>
                      <a:r>
                        <a:rPr lang="en-US" sz="1400" dirty="0"/>
                        <a:t>22nd Int’l Mixed-Signal Testing Workshop  (IMSTW)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Targeted</a:t>
                      </a:r>
                      <a:r>
                        <a:rPr lang="en-US" sz="1400" baseline="0" dirty="0"/>
                        <a:t> workshop on new technology on mixed-signal design and test in South and Eastern Europe, part of </a:t>
                      </a:r>
                      <a:r>
                        <a:rPr lang="en-US" sz="1400" baseline="0" dirty="0" err="1"/>
                        <a:t>FEDfRo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1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Int’l Verification and Security Workshop (IVSW)</a:t>
                      </a:r>
                      <a:endParaRPr lang="zh-TW" altLang="en-US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New event</a:t>
                      </a:r>
                      <a:r>
                        <a:rPr lang="en-US" altLang="zh-TW" sz="1400" baseline="0" dirty="0">
                          <a:solidFill>
                            <a:srgbClr val="0000CC"/>
                          </a:solidFill>
                        </a:rPr>
                        <a:t> on v</a:t>
                      </a:r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erification and security in Europe, part of </a:t>
                      </a:r>
                      <a:r>
                        <a:rPr lang="en-US" altLang="zh-TW" sz="1400" dirty="0" err="1">
                          <a:solidFill>
                            <a:srgbClr val="0000CC"/>
                          </a:solidFill>
                        </a:rPr>
                        <a:t>FEDfRo</a:t>
                      </a:r>
                      <a:endParaRPr lang="zh-TW" alt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100%</a:t>
                      </a:r>
                      <a:endParaRPr lang="zh-TW" alt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621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26th Great Lakes </a:t>
                      </a:r>
                      <a:r>
                        <a:rPr lang="en-US" sz="1400" dirty="0" err="1">
                          <a:solidFill>
                            <a:srgbClr val="0000CC"/>
                          </a:solidFill>
                        </a:rPr>
                        <a:t>Symp</a:t>
                      </a: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. on VLSI (GLSVLSI)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Focused on broad areas of VLSI and hardware design &amp; EDA/ES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Technical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59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29</a:t>
                      </a:r>
                      <a:r>
                        <a:rPr lang="en-US" sz="1400" baseline="30000" dirty="0">
                          <a:solidFill>
                            <a:srgbClr val="0000CC"/>
                          </a:solidFill>
                        </a:rPr>
                        <a:t>th</a:t>
                      </a: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0000CC"/>
                          </a:solidFill>
                        </a:rPr>
                        <a:t>Symp</a:t>
                      </a: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. on Integrated Circuits and Systems Design (SBCCI)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CC"/>
                          </a:solidFill>
                        </a:rPr>
                        <a:t>Dedicated to integrated circuits and systems design, test and EDA, held annually in Brazil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9592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IEEE Int’l Design &amp; Test Symposium (IDT)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Focused on design and test, </a:t>
                      </a:r>
                      <a:r>
                        <a:rPr lang="en-US" sz="1400" baseline="0" dirty="0">
                          <a:solidFill>
                            <a:srgbClr val="0000CC"/>
                          </a:solidFill>
                        </a:rPr>
                        <a:t>to be held in Tunisia</a:t>
                      </a:r>
                      <a:r>
                        <a:rPr lang="zh-TW" altLang="en-US" sz="1400" baseline="0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altLang="zh-TW" sz="1400" baseline="0" dirty="0">
                          <a:solidFill>
                            <a:srgbClr val="0000CC"/>
                          </a:solidFill>
                        </a:rPr>
                        <a:t>in 2016</a:t>
                      </a:r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CC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028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9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567" y="76200"/>
            <a:ext cx="3028033" cy="685800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Top Goals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11105233" cy="5422882"/>
          </a:xfrm>
        </p:spPr>
        <p:txBody>
          <a:bodyPr>
            <a:normAutofit/>
          </a:bodyPr>
          <a:lstStyle/>
          <a:p>
            <a:r>
              <a:rPr lang="en-US" sz="2600" dirty="0"/>
              <a:t>Continue to be the preferred organizer and sponsor for high-value conferences in EDA and ES related areas</a:t>
            </a:r>
          </a:p>
          <a:p>
            <a:endParaRPr lang="en-US" sz="2600" dirty="0"/>
          </a:p>
          <a:p>
            <a:r>
              <a:rPr lang="en-US" sz="2600" dirty="0"/>
              <a:t>Increase CEDA’s influence and visibility in growing areas related to EDA and ES</a:t>
            </a:r>
          </a:p>
          <a:p>
            <a:endParaRPr lang="en-US" sz="2600" dirty="0"/>
          </a:p>
          <a:p>
            <a:r>
              <a:rPr lang="en-US" sz="2600" dirty="0"/>
              <a:t>Outreach to “fast growing” regions </a:t>
            </a:r>
          </a:p>
          <a:p>
            <a:pPr lvl="1"/>
            <a:r>
              <a:rPr lang="en-US" sz="2600" dirty="0">
                <a:solidFill>
                  <a:srgbClr val="000099"/>
                </a:solidFill>
              </a:rPr>
              <a:t>China, India, South America, etc.</a:t>
            </a:r>
          </a:p>
        </p:txBody>
      </p:sp>
    </p:spTree>
    <p:extLst>
      <p:ext uri="{BB962C8B-B14F-4D97-AF65-F5344CB8AC3E}">
        <p14:creationId xmlns:p14="http://schemas.microsoft.com/office/powerpoint/2010/main" val="257705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2567" y="76200"/>
            <a:ext cx="3256633" cy="664758"/>
          </a:xfrm>
        </p:spPr>
        <p:txBody>
          <a:bodyPr>
            <a:normAutofit/>
          </a:bodyPr>
          <a:lstStyle/>
          <a:p>
            <a:r>
              <a:rPr lang="en-US" sz="3200" dirty="0"/>
              <a:t>Key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11125200" cy="5422882"/>
          </a:xfrm>
        </p:spPr>
        <p:txBody>
          <a:bodyPr>
            <a:noAutofit/>
          </a:bodyPr>
          <a:lstStyle/>
          <a:p>
            <a:r>
              <a:rPr lang="en-US" sz="2200" dirty="0"/>
              <a:t>Collaborate with other organizations in main conferences in EDA/ES and make CEDA more influential in re</a:t>
            </a:r>
            <a:r>
              <a:rPr lang="en-US" altLang="zh-TW" sz="2200" dirty="0"/>
              <a:t>la</a:t>
            </a:r>
            <a:r>
              <a:rPr lang="en-US" sz="2200" dirty="0"/>
              <a:t>ted growing areas with CEDA activities/financial support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Financially sound, but need to keep growing</a:t>
            </a:r>
            <a:endParaRPr lang="en-US" sz="2000" dirty="0"/>
          </a:p>
          <a:p>
            <a:r>
              <a:rPr lang="en-US" sz="2200" dirty="0"/>
              <a:t>Provide needed help (documentations, financial supports, etc.) to conference organizers</a:t>
            </a:r>
          </a:p>
          <a:p>
            <a:pPr lvl="1"/>
            <a:r>
              <a:rPr lang="es-ES" altLang="zh-TW" sz="2000" dirty="0">
                <a:solidFill>
                  <a:srgbClr val="000099"/>
                </a:solidFill>
              </a:rPr>
              <a:t>Further enahnce on-line sponsorship application support </a:t>
            </a:r>
            <a:endParaRPr lang="en-US" sz="2000" dirty="0"/>
          </a:p>
          <a:p>
            <a:r>
              <a:rPr lang="en-US" sz="2200" dirty="0"/>
              <a:t>Make CEDA a key reference for young researchers and nurse EDA/ES new blood </a:t>
            </a:r>
          </a:p>
          <a:p>
            <a:pPr lvl="1"/>
            <a:r>
              <a:rPr lang="en-US" sz="2000" dirty="0">
                <a:solidFill>
                  <a:srgbClr val="000099"/>
                </a:solidFill>
              </a:rPr>
              <a:t>Young Faculty Workshop at DAC, IEEE Rebooting Computing Competition at DAC, IEEE CEDA </a:t>
            </a:r>
            <a:r>
              <a:rPr lang="en-US" sz="2000" dirty="0" err="1">
                <a:solidFill>
                  <a:srgbClr val="000099"/>
                </a:solidFill>
              </a:rPr>
              <a:t>IoT</a:t>
            </a:r>
            <a:r>
              <a:rPr lang="en-US" sz="2000" dirty="0">
                <a:solidFill>
                  <a:srgbClr val="000099"/>
                </a:solidFill>
              </a:rPr>
              <a:t> competition at DATE, </a:t>
            </a:r>
            <a:r>
              <a:rPr lang="en-US" altLang="zh-TW" sz="2000" dirty="0">
                <a:solidFill>
                  <a:srgbClr val="000099"/>
                </a:solidFill>
              </a:rPr>
              <a:t>Ph.D. Forum at DATE, </a:t>
            </a:r>
            <a:r>
              <a:rPr lang="en-US" sz="2000" dirty="0">
                <a:solidFill>
                  <a:srgbClr val="000099"/>
                </a:solidFill>
              </a:rPr>
              <a:t>CAD Contest at ICCAD</a:t>
            </a:r>
          </a:p>
          <a:p>
            <a:r>
              <a:rPr lang="en-US" sz="2200" dirty="0"/>
              <a:t>Outreach to other geographical regions and emerging areas</a:t>
            </a:r>
          </a:p>
          <a:p>
            <a:pPr marL="742950" lvl="2" indent="-342900"/>
            <a:r>
              <a:rPr lang="es-ES" altLang="zh-TW" sz="2000" dirty="0">
                <a:solidFill>
                  <a:srgbClr val="000099"/>
                </a:solidFill>
              </a:rPr>
              <a:t>Grow in other regions: South America</a:t>
            </a:r>
            <a:r>
              <a:rPr lang="zh-TW" altLang="en-US" sz="2000" dirty="0">
                <a:solidFill>
                  <a:srgbClr val="000099"/>
                </a:solidFill>
              </a:rPr>
              <a:t> </a:t>
            </a:r>
            <a:r>
              <a:rPr lang="en-US" altLang="zh-TW" sz="2000" dirty="0">
                <a:solidFill>
                  <a:srgbClr val="000099"/>
                </a:solidFill>
              </a:rPr>
              <a:t>(e.g., SBCCI)</a:t>
            </a:r>
            <a:r>
              <a:rPr lang="es-ES" altLang="zh-TW" sz="2000" dirty="0">
                <a:solidFill>
                  <a:srgbClr val="000099"/>
                </a:solidFill>
              </a:rPr>
              <a:t>, Asia (e.g., Beijing DAC Workshop, ATS), etc. (outreach programme and CEDA Distinguished Lecturers)</a:t>
            </a:r>
          </a:p>
          <a:p>
            <a:pPr marL="742950" lvl="2" indent="-342900"/>
            <a:r>
              <a:rPr lang="es-ES" altLang="zh-TW" sz="2000" dirty="0">
                <a:solidFill>
                  <a:srgbClr val="000099"/>
                </a:solidFill>
              </a:rPr>
              <a:t>Grow in key topics: WF-IoT (9% until 2017, 20% after), rebooting computing, security</a:t>
            </a:r>
            <a:endParaRPr lang="en-US" sz="2000" dirty="0"/>
          </a:p>
          <a:p>
            <a:r>
              <a:rPr lang="en-US" sz="2200" dirty="0"/>
              <a:t>Collaborate with IEEE to add values to the community</a:t>
            </a:r>
          </a:p>
          <a:p>
            <a:pPr lvl="1"/>
            <a:r>
              <a:rPr lang="en-US" sz="2000" dirty="0">
                <a:solidFill>
                  <a:srgbClr val="000099"/>
                </a:solidFill>
              </a:rPr>
              <a:t>1</a:t>
            </a:r>
            <a:r>
              <a:rPr lang="en-US" sz="2000" baseline="30000" dirty="0">
                <a:solidFill>
                  <a:srgbClr val="000099"/>
                </a:solidFill>
              </a:rPr>
              <a:t>st</a:t>
            </a:r>
            <a:r>
              <a:rPr lang="en-US" sz="2000" dirty="0">
                <a:solidFill>
                  <a:srgbClr val="000099"/>
                </a:solidFill>
              </a:rPr>
              <a:t> CEDA Author Education Initiative Talk at DAC'16</a:t>
            </a:r>
          </a:p>
          <a:p>
            <a:pPr lvl="1"/>
            <a:endParaRPr lang="en-US" sz="22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350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2400" y="76200"/>
            <a:ext cx="11453376" cy="583560"/>
          </a:xfrm>
        </p:spPr>
        <p:txBody>
          <a:bodyPr>
            <a:normAutofit/>
          </a:bodyPr>
          <a:lstStyle/>
          <a:p>
            <a:r>
              <a:rPr lang="en-US" altLang="zh-TW" dirty="0"/>
              <a:t>Upcoming EDA</a:t>
            </a:r>
            <a:r>
              <a:rPr lang="zh-TW" altLang="en-US" dirty="0"/>
              <a:t> </a:t>
            </a:r>
            <a:r>
              <a:rPr lang="en-US" altLang="zh-TW" dirty="0"/>
              <a:t>Outreach</a:t>
            </a:r>
            <a:r>
              <a:rPr lang="en-US" dirty="0"/>
              <a:t> Workshop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167" y="985602"/>
            <a:ext cx="11181433" cy="5422882"/>
          </a:xfrm>
        </p:spPr>
        <p:txBody>
          <a:bodyPr>
            <a:noAutofit/>
          </a:bodyPr>
          <a:lstStyle/>
          <a:p>
            <a:r>
              <a:rPr lang="en-US" sz="2400" dirty="0"/>
              <a:t>To be held in Beijing on Dec. 13 &amp;14, 2016</a:t>
            </a:r>
          </a:p>
          <a:p>
            <a:r>
              <a:rPr lang="en-US" sz="2400" dirty="0"/>
              <a:t>Engage people from CEDA, SIGDA, DAC, ICCAD, major IEEE/ACM EDA journals and active researchers to promote EDA in China</a:t>
            </a:r>
          </a:p>
          <a:p>
            <a:pPr lvl="1"/>
            <a:r>
              <a:rPr lang="en-US" sz="2200" dirty="0">
                <a:solidFill>
                  <a:srgbClr val="000099"/>
                </a:solidFill>
              </a:rPr>
              <a:t>Expect to boost EDA (esp. DAC) publications in China</a:t>
            </a:r>
          </a:p>
          <a:p>
            <a:r>
              <a:rPr lang="en-US" sz="2400" dirty="0"/>
              <a:t>Organized two embedded DAC forums at conferences hosted by </a:t>
            </a:r>
            <a:r>
              <a:rPr lang="en-US" altLang="zh-TW" sz="2400" dirty="0"/>
              <a:t>the Chinese Computer Federation (CCF) </a:t>
            </a:r>
            <a:r>
              <a:rPr lang="en-US" sz="2400" dirty="0"/>
              <a:t>to promote DAC and encourage contributions to DAC </a:t>
            </a:r>
            <a:r>
              <a:rPr lang="en-US" altLang="zh-TW" sz="2400" dirty="0"/>
              <a:t>in China</a:t>
            </a:r>
            <a:endParaRPr lang="en-US" sz="2400" dirty="0"/>
          </a:p>
          <a:p>
            <a:pPr lvl="1"/>
            <a:r>
              <a:rPr lang="en-US" altLang="zh-TW" sz="2200" dirty="0">
                <a:solidFill>
                  <a:srgbClr val="000099"/>
                </a:solidFill>
              </a:rPr>
              <a:t>Conferences: National Test Conference and National Advanced Computer Architecture Conference</a:t>
            </a:r>
          </a:p>
          <a:p>
            <a:pPr lvl="1"/>
            <a:r>
              <a:rPr lang="en-US" sz="2200" dirty="0">
                <a:solidFill>
                  <a:srgbClr val="C00000"/>
                </a:solidFill>
              </a:rPr>
              <a:t>Goal: Make DAC a Class-A conference in the CCF recommendation list</a:t>
            </a:r>
            <a:r>
              <a:rPr lang="en-US" sz="2200" dirty="0">
                <a:solidFill>
                  <a:srgbClr val="000099"/>
                </a:solidFill>
              </a:rPr>
              <a:t> (currently, in Class B), which is crucial in China</a:t>
            </a:r>
          </a:p>
          <a:p>
            <a:r>
              <a:rPr lang="en-US" sz="2400" dirty="0">
                <a:solidFill>
                  <a:schemeClr val="tx1"/>
                </a:solidFill>
              </a:rPr>
              <a:t>My optimism: Taiwan experienced a similar successful model in promoting DAC and ICCAD starting 2004</a:t>
            </a:r>
          </a:p>
        </p:txBody>
      </p:sp>
    </p:spTree>
    <p:extLst>
      <p:ext uri="{BB962C8B-B14F-4D97-AF65-F5344CB8AC3E}">
        <p14:creationId xmlns:p14="http://schemas.microsoft.com/office/powerpoint/2010/main" val="46785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152400"/>
            <a:ext cx="4495800" cy="554943"/>
          </a:xfrm>
        </p:spPr>
        <p:txBody>
          <a:bodyPr>
            <a:noAutofit/>
          </a:bodyPr>
          <a:lstStyle/>
          <a:p>
            <a:r>
              <a:rPr lang="en-US" sz="3200" dirty="0"/>
              <a:t>Recent DAC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120" y="955658"/>
            <a:ext cx="10755609" cy="117794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0099"/>
                </a:solidFill>
              </a:rPr>
              <a:t>1</a:t>
            </a:r>
            <a:r>
              <a:rPr lang="en-US" sz="2400" baseline="30000" dirty="0">
                <a:solidFill>
                  <a:srgbClr val="000099"/>
                </a:solidFill>
              </a:rPr>
              <a:t>st</a:t>
            </a:r>
            <a:r>
              <a:rPr lang="en-US" sz="2400" dirty="0">
                <a:solidFill>
                  <a:srgbClr val="000099"/>
                </a:solidFill>
              </a:rPr>
              <a:t> authors of research papers 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/>
        </p:nvGraphicFramePr>
        <p:xfrm>
          <a:off x="478173" y="1555669"/>
          <a:ext cx="3045204" cy="4229721"/>
        </p:xfrm>
        <a:graphic>
          <a:graphicData uri="http://schemas.openxmlformats.org/drawingml/2006/table">
            <a:tbl>
              <a:tblPr/>
              <a:tblGrid>
                <a:gridCol w="486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3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7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6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(147</a:t>
                      </a:r>
                      <a:r>
                        <a:rPr kumimoji="1" lang="en-US" altLang="zh-TW" sz="11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#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1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st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(103)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(114)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 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9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altLang="zh-TW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rd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5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4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Belgium 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India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Japan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5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3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6</a:t>
                      </a:r>
                      <a:r>
                        <a:rPr kumimoji="1" lang="en-US" altLang="zh-TW" sz="1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7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Japan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99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7</a:t>
                      </a:r>
                      <a:r>
                        <a:rPr kumimoji="1" lang="en-US" altLang="zh-TW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th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zh-TW" alt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Group 4"/>
          <p:cNvGraphicFramePr>
            <a:graphicFrameLocks/>
          </p:cNvGraphicFramePr>
          <p:nvPr/>
        </p:nvGraphicFramePr>
        <p:xfrm>
          <a:off x="3523376" y="1545786"/>
          <a:ext cx="6616306" cy="4231625"/>
        </p:xfrm>
        <a:graphic>
          <a:graphicData uri="http://schemas.openxmlformats.org/drawingml/2006/table">
            <a:tbl>
              <a:tblPr/>
              <a:tblGrid>
                <a:gridCol w="7094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2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0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4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30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73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(201)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(148)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(174)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(98)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(82)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(15)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(20)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7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758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Spain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 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(9)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03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(4)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90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Netherlands</a:t>
                      </a: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France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00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Canada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(5)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Italy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7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Israel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 (3)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Belgium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Group 4"/>
          <p:cNvGraphicFramePr>
            <a:graphicFrameLocks/>
          </p:cNvGraphicFramePr>
          <p:nvPr/>
        </p:nvGraphicFramePr>
        <p:xfrm>
          <a:off x="10139684" y="1549857"/>
          <a:ext cx="1585468" cy="4241343"/>
        </p:xfrm>
        <a:graphic>
          <a:graphicData uri="http://schemas.openxmlformats.org/drawingml/2006/table">
            <a:tbl>
              <a:tblPr/>
              <a:tblGrid>
                <a:gridCol w="792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(164)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 Unicode MS" pitchFamily="34" charset="-120"/>
                          <a:cs typeface="Arial Unicode MS" pitchFamily="34" charset="-120"/>
                        </a:rPr>
                        <a:t>(152)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(82)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(78)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 + HK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(14)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Germany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(11)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China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+ HK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(13)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3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Taiwan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(10)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(7)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Korea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(6)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252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Singapore, Spain, 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Switzerland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(4)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25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UK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20000"/>
                        <a:buFont typeface="標楷體" pitchFamily="65" charset="-120"/>
                        <a:buNone/>
                        <a:tabLst/>
                      </a:pPr>
                      <a:r>
                        <a:rPr kumimoji="1" lang="en-US" altLang="zh-TW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(3)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48768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2428</Words>
  <Application>Microsoft Office PowerPoint</Application>
  <PresentationFormat>Widescreen</PresentationFormat>
  <Paragraphs>675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標楷體</vt:lpstr>
      <vt:lpstr>Lucida Sans Unicode</vt:lpstr>
      <vt:lpstr>Wingdings</vt:lpstr>
      <vt:lpstr>Wingdings 2</vt:lpstr>
      <vt:lpstr>Wingdings 3</vt:lpstr>
      <vt:lpstr>Office Theme</vt:lpstr>
      <vt:lpstr>Concourse</vt:lpstr>
      <vt:lpstr>Conferences Report  VP-Conferences, Yao-Wen Chang (National Taiwan University)  Committee:     Chuck Alpert (Cadence)      Naehyuck Chang (KAIST)     Azadeh Davoodi (Univ. Wisconsin)     Joerg Henkel (KIT)     Frank Liu (IBM)     Sri Parameswaran (UNSW)     Yao-Wen Chang (NTU)</vt:lpstr>
      <vt:lpstr>CEDA Conferences</vt:lpstr>
      <vt:lpstr>Stable Projections in Conferences</vt:lpstr>
      <vt:lpstr>Conference Financials</vt:lpstr>
      <vt:lpstr>Growth in Conferences</vt:lpstr>
      <vt:lpstr>Top Goals</vt:lpstr>
      <vt:lpstr>Key Strategies</vt:lpstr>
      <vt:lpstr>Upcoming EDA Outreach Workshop</vt:lpstr>
      <vt:lpstr>Recent DAC Statistics</vt:lpstr>
      <vt:lpstr>Strategy Discussion I</vt:lpstr>
      <vt:lpstr>Strategy Discussion II.1</vt:lpstr>
      <vt:lpstr>Strategy Discussion II.2</vt:lpstr>
      <vt:lpstr>Conferences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Report  Gi-Joon Nam VP-Finance</dc:title>
  <dc:creator>Madie Nelson</dc:creator>
  <cp:lastModifiedBy>Madie Nelson</cp:lastModifiedBy>
  <cp:revision>2</cp:revision>
  <dcterms:created xsi:type="dcterms:W3CDTF">2022-06-09T20:06:45Z</dcterms:created>
  <dcterms:modified xsi:type="dcterms:W3CDTF">2022-06-09T20:07:18Z</dcterms:modified>
</cp:coreProperties>
</file>