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475" r:id="rId3"/>
    <p:sldId id="476" r:id="rId4"/>
    <p:sldId id="477" r:id="rId5"/>
    <p:sldId id="478" r:id="rId6"/>
    <p:sldId id="479" r:id="rId7"/>
    <p:sldId id="480" r:id="rId8"/>
    <p:sldId id="51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A17A5-6FF5-4D8C-8F00-E7842631E0C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F2C60-83E9-4F17-81F8-227CD06C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8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A9219-C0D7-77F0-756B-51C69844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1B4E2-3895-EE39-CE80-BE62EA015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A3CF-F8CB-26FB-1C02-87F2A4A0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6C6A0-B33B-33CF-EF5D-577320B3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77335-7C12-37F9-89D9-989A4E2A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7A54-F066-E8C4-75EA-CB7329D3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1CC43-9DD9-9E35-A32B-2983136C8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6271C-10F3-8F2E-B54D-C823FE82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A247-3CA9-2C11-FE08-7702EEDB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C12CE-2A4A-AFA3-7F8B-AAD25782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9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A64BE-EA2C-376B-98A3-D7D905E46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8D23D-ECF4-3626-C9FB-774B45DC9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C1C63-4FFA-C319-1646-BBFC80B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D280-447F-CCD3-9BD5-FAFD1FF8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AA82-C6ED-AA2F-7CA5-B11407AF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3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3200" b="1">
                <a:solidFill>
                  <a:schemeClr val="tx1"/>
                </a:solidFill>
                <a:effectLst/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03489" indent="-457189">
              <a:buFont typeface="Arial"/>
              <a:buChar char="•"/>
              <a:defRPr sz="32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 marL="2514537" indent="-380990">
              <a:buFont typeface="Arial"/>
              <a:buChar char="•"/>
              <a:defRPr/>
            </a:lvl7pPr>
            <a:lvl8pPr marL="2819330" indent="-380990">
              <a:buFont typeface="Arial"/>
              <a:buChar char="•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5" name="image1.jpg" descr="CEDA_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4000" y="6045200"/>
            <a:ext cx="3352800" cy="812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65822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165600" cy="304800"/>
          </a:xfrm>
        </p:spPr>
        <p:txBody>
          <a:bodyPr/>
          <a:lstStyle/>
          <a:p>
            <a:r>
              <a:rPr lang="en-US" dirty="0"/>
              <a:t>CEDA BoG at ICCAD, November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7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0"/>
            <a:ext cx="3134241" cy="2198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839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0" y="6578601"/>
            <a:ext cx="4165600" cy="27940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95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48829" y="6578601"/>
            <a:ext cx="4165600" cy="279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60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4665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24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2"/>
            <a:ext cx="6197596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5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733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372079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5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F05D-C440-2E8A-DB23-2590030E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DFC0-D35C-6C89-088C-F42B7B9CE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03E1-FCFE-D3AC-519E-9C187D43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B3FD-151D-2DB5-8E24-32E1995E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7D5C-1578-B5B8-FCAE-2DCEBA5C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5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67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3467" b="1" i="0" spc="133">
                <a:effectLst/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E05D-C2FD-BEB8-E05F-DFA1B7A5B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157AE-C5CD-9F13-D166-7FBBE12A6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A96F-5B28-8128-5B81-20057C4B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B7E4D-D86A-D9FB-56A7-FE7321B1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8A85F-71AC-F766-3441-D5ACBE9C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25C6-609B-A882-84CC-1A024773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2376-13D9-6F03-530B-CD3D9FF78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EF7E3-9D46-23EA-F9F3-80808953C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43733-233C-1B23-37E1-888E90E3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91D3E-CE79-4005-6760-57A99418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C31D-BC9D-F290-BA23-923E0DDF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446B-5AB3-8904-2422-4DB6D3935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773A6-821E-8940-70F3-465710AB8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3861A-690F-A18D-136F-A9D419779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035BC-3B2D-F2AD-7DEA-110408665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010B3-5B5B-C2C2-C415-DCB321C81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A47813-71E4-796B-4619-C09482FE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0CE197-4980-6FBB-278E-D2796EFF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D325F-1C86-0CA8-5A2D-CC50144A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9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76130-2134-9D7A-7333-B3B0DC63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61A1F-F617-469C-845D-8DD0CBD6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B3247-D4F2-26B1-887D-52EBB367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21A2C-B8D2-1A13-EADA-D8D2650E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C086A-9964-F37B-281A-FD8D8B6D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E3BB5-0D3B-34EE-2B94-D6EEB723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96B4D-09E6-4FCC-02B5-762A0158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CC81E-9934-8392-91B8-B154E1C3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7020D-671E-ADD5-BB4D-BBBA50C3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91B71-4869-8C2C-145D-448CF8C2F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EC1FB-7D10-CCCF-6413-59294880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62C87-F6BF-DDF1-1574-24CD995D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979E9-C286-E3EF-9E7D-73557273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EDCE-982C-60F1-8712-6BF29B5C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856D6-813F-E822-2F43-EE933418A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E1B68-7C44-2985-1171-167187E9D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EB91A-473F-D235-6843-ECB11873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7E8BA-D057-2360-239E-C262FB5C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79F4E-5B9E-CBFD-AA70-F9212A7A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9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67382-42CC-5E6B-DA9C-486C6919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68BF8-9E51-3746-0BA4-E43985AC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BF67-6B31-4C58-CF72-428C68966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9AA0-1F3B-B93C-816D-9567CFD29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25E3E-5D4B-7F31-F7F9-B280D5EA2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2" y="6248402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4" y="6172202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1920" tIns="60960" rIns="121920" bIns="60960" anchor="ctr" compatLnSpc="1"/>
          <a:lstStyle/>
          <a:p>
            <a:pPr algn="ctr" eaLnBrk="1" latinLnBrk="0" hangingPunct="1"/>
            <a:endParaRPr kumimoji="0" lang="en-US" sz="24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7" name="image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0" y="192251"/>
            <a:ext cx="2991104" cy="814647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333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176000" y="6578600"/>
            <a:ext cx="10160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9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755885" indent="-609585" algn="l" rtl="0" eaLnBrk="1" latinLnBrk="0" hangingPunct="1">
        <a:spcBef>
          <a:spcPts val="533"/>
        </a:spcBef>
        <a:spcAft>
          <a:spcPts val="0"/>
        </a:spcAft>
        <a:buClr>
          <a:schemeClr val="accent1"/>
        </a:buClr>
        <a:buSzPct val="68000"/>
        <a:buFont typeface="Arial"/>
        <a:buChar char="•"/>
        <a:defRPr kumimoji="0" sz="36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981431" indent="-457189" algn="l" rtl="0" eaLnBrk="1" latinLnBrk="0" hangingPunct="1">
        <a:spcBef>
          <a:spcPts val="432"/>
        </a:spcBef>
        <a:buClr>
          <a:schemeClr val="accent1"/>
        </a:buClr>
        <a:buFont typeface="Arial"/>
        <a:buChar char="•"/>
        <a:defRPr kumimoji="0" sz="3067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298416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SzPct val="100000"/>
        <a:buFont typeface="Arial"/>
        <a:buChar char="•"/>
        <a:defRPr kumimoji="0" sz="2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76358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533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04952" indent="-380990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4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133547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339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2743131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047924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93964"/>
            <a:ext cx="11099800" cy="3144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Conferences Report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3733" dirty="0"/>
              <a:t>BoG Meeting</a:t>
            </a:r>
            <a:br>
              <a:rPr lang="en-US" sz="3733" dirty="0"/>
            </a:br>
            <a:br>
              <a:rPr lang="en-US" sz="6400" dirty="0"/>
            </a:br>
            <a:r>
              <a:rPr lang="en-US" sz="3733" b="0" dirty="0"/>
              <a:t>David </a:t>
            </a:r>
            <a:r>
              <a:rPr lang="en-US" sz="3733" b="0" dirty="0" err="1"/>
              <a:t>Atienza</a:t>
            </a:r>
            <a:r>
              <a:rPr lang="en-US" sz="3733" b="0" dirty="0"/>
              <a:t> Alonso</a:t>
            </a:r>
            <a:br>
              <a:rPr lang="en-US" sz="3733" b="0" dirty="0"/>
            </a:br>
            <a:r>
              <a:rPr lang="en-US" sz="3200" b="0" dirty="0"/>
              <a:t>VP-Conferences</a:t>
            </a:r>
          </a:p>
        </p:txBody>
      </p:sp>
    </p:spTree>
    <p:extLst>
      <p:ext uri="{BB962C8B-B14F-4D97-AF65-F5344CB8AC3E}">
        <p14:creationId xmlns:p14="http://schemas.microsoft.com/office/powerpoint/2010/main" val="253156588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05317" y="482601"/>
            <a:ext cx="11883520" cy="498475"/>
          </a:xfrm>
        </p:spPr>
        <p:txBody>
          <a:bodyPr>
            <a:noAutofit/>
          </a:bodyPr>
          <a:lstStyle/>
          <a:p>
            <a:r>
              <a:rPr lang="en-US" sz="2667" dirty="0"/>
              <a:t>Stable Projections for CEDA in Conferences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87867" y="990600"/>
            <a:ext cx="11800971" cy="531875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pPr marL="304792" indent="-304792" defTabSz="1219170">
              <a:spcBef>
                <a:spcPts val="1333"/>
              </a:spcBef>
            </a:pPr>
            <a:r>
              <a:rPr lang="en-US" sz="2667" b="1" dirty="0">
                <a:solidFill>
                  <a:srgbClr val="000000"/>
                </a:solidFill>
                <a:latin typeface="Lucida Sans Unicode"/>
              </a:rPr>
              <a:t>Conferences projections look stable, but </a:t>
            </a:r>
            <a:r>
              <a:rPr lang="en-US" sz="2667" b="1" dirty="0">
                <a:solidFill>
                  <a:srgbClr val="FF0000"/>
                </a:solidFill>
                <a:latin typeface="Lucida Sans Unicode"/>
              </a:rPr>
              <a:t>not easy growth coming</a:t>
            </a:r>
          </a:p>
          <a:p>
            <a:pPr marL="558786" lvl="1" indent="-304792" defTabSz="1219170">
              <a:spcBef>
                <a:spcPts val="933"/>
              </a:spcBef>
            </a:pPr>
            <a:r>
              <a:rPr lang="es-ES" sz="2667" b="1" dirty="0">
                <a:solidFill>
                  <a:srgbClr val="000000"/>
                </a:solidFill>
              </a:rPr>
              <a:t>IEEE </a:t>
            </a:r>
            <a:r>
              <a:rPr lang="es-ES" sz="2667" b="1" dirty="0" err="1">
                <a:solidFill>
                  <a:srgbClr val="000000"/>
                </a:solidFill>
              </a:rPr>
              <a:t>projections</a:t>
            </a:r>
            <a:r>
              <a:rPr lang="es-ES" sz="2667" b="1" dirty="0">
                <a:solidFill>
                  <a:srgbClr val="000000"/>
                </a:solidFill>
              </a:rPr>
              <a:t> match </a:t>
            </a:r>
            <a:r>
              <a:rPr lang="es-ES" sz="2667" b="1" dirty="0" err="1">
                <a:solidFill>
                  <a:srgbClr val="000000"/>
                </a:solidFill>
              </a:rPr>
              <a:t>ours</a:t>
            </a:r>
            <a:r>
              <a:rPr lang="es-ES" sz="2667" b="1" dirty="0">
                <a:solidFill>
                  <a:srgbClr val="000000"/>
                </a:solidFill>
              </a:rPr>
              <a:t>, </a:t>
            </a:r>
            <a:r>
              <a:rPr lang="es-ES" sz="2667" b="1" dirty="0" err="1">
                <a:solidFill>
                  <a:srgbClr val="000000"/>
                </a:solidFill>
              </a:rPr>
              <a:t>but</a:t>
            </a:r>
            <a:r>
              <a:rPr lang="es-ES" sz="2667" b="1" dirty="0">
                <a:solidFill>
                  <a:srgbClr val="000000"/>
                </a:solidFill>
              </a:rPr>
              <a:t> </a:t>
            </a:r>
            <a:r>
              <a:rPr lang="es-ES" sz="2667" b="1" dirty="0" err="1">
                <a:solidFill>
                  <a:srgbClr val="000000"/>
                </a:solidFill>
              </a:rPr>
              <a:t>large</a:t>
            </a:r>
            <a:r>
              <a:rPr lang="es-ES" sz="2667" b="1" dirty="0">
                <a:solidFill>
                  <a:srgbClr val="000000"/>
                </a:solidFill>
              </a:rPr>
              <a:t> </a:t>
            </a:r>
            <a:r>
              <a:rPr lang="es-ES" sz="2667" b="1" dirty="0" err="1">
                <a:solidFill>
                  <a:srgbClr val="000000"/>
                </a:solidFill>
              </a:rPr>
              <a:t>conferences</a:t>
            </a:r>
            <a:r>
              <a:rPr lang="es-ES" sz="2667" b="1" dirty="0">
                <a:solidFill>
                  <a:srgbClr val="000000"/>
                </a:solidFill>
              </a:rPr>
              <a:t> </a:t>
            </a:r>
            <a:r>
              <a:rPr lang="es-ES" sz="2667" b="1" dirty="0" err="1">
                <a:solidFill>
                  <a:srgbClr val="000000"/>
                </a:solidFill>
              </a:rPr>
              <a:t>shrank</a:t>
            </a:r>
            <a:r>
              <a:rPr lang="es-ES" sz="2667" b="1" dirty="0">
                <a:solidFill>
                  <a:srgbClr val="000000"/>
                </a:solidFill>
              </a:rPr>
              <a:t> in 2015</a:t>
            </a:r>
          </a:p>
          <a:p>
            <a:pPr marL="558786" lvl="1" indent="-304792" defTabSz="1219170">
              <a:spcBef>
                <a:spcPts val="933"/>
              </a:spcBef>
            </a:pPr>
            <a:r>
              <a:rPr lang="es-ES" sz="2667" b="1" dirty="0">
                <a:solidFill>
                  <a:srgbClr val="000000"/>
                </a:solidFill>
              </a:rPr>
              <a:t>Main </a:t>
            </a:r>
            <a:r>
              <a:rPr lang="es-ES" sz="2667" b="1" dirty="0" err="1">
                <a:solidFill>
                  <a:srgbClr val="000000"/>
                </a:solidFill>
              </a:rPr>
              <a:t>income</a:t>
            </a:r>
            <a:r>
              <a:rPr lang="es-ES" sz="2667" b="1" dirty="0">
                <a:solidFill>
                  <a:srgbClr val="000000"/>
                </a:solidFill>
              </a:rPr>
              <a:t> </a:t>
            </a:r>
            <a:r>
              <a:rPr lang="es-ES" sz="2667" b="1" dirty="0" err="1">
                <a:solidFill>
                  <a:srgbClr val="000000"/>
                </a:solidFill>
              </a:rPr>
              <a:t>still</a:t>
            </a:r>
            <a:r>
              <a:rPr lang="es-ES" sz="2667" b="1" dirty="0">
                <a:solidFill>
                  <a:srgbClr val="000000"/>
                </a:solidFill>
              </a:rPr>
              <a:t> DAC and </a:t>
            </a:r>
            <a:r>
              <a:rPr lang="es-ES" sz="2667" b="1" dirty="0" err="1">
                <a:solidFill>
                  <a:srgbClr val="000000"/>
                </a:solidFill>
              </a:rPr>
              <a:t>many</a:t>
            </a:r>
            <a:r>
              <a:rPr lang="es-ES" sz="2667" b="1" dirty="0">
                <a:solidFill>
                  <a:srgbClr val="000000"/>
                </a:solidFill>
              </a:rPr>
              <a:t> “</a:t>
            </a:r>
            <a:r>
              <a:rPr lang="es-ES" sz="2667" b="1" dirty="0" err="1">
                <a:solidFill>
                  <a:srgbClr val="000000"/>
                </a:solidFill>
              </a:rPr>
              <a:t>small</a:t>
            </a:r>
            <a:r>
              <a:rPr lang="es-ES" sz="2667" b="1" dirty="0">
                <a:solidFill>
                  <a:srgbClr val="000000"/>
                </a:solidFill>
              </a:rPr>
              <a:t> </a:t>
            </a:r>
            <a:r>
              <a:rPr lang="es-ES" sz="2667" b="1" dirty="0" err="1">
                <a:solidFill>
                  <a:srgbClr val="000000"/>
                </a:solidFill>
              </a:rPr>
              <a:t>ones</a:t>
            </a:r>
            <a:r>
              <a:rPr lang="es-ES" sz="2667" b="1" dirty="0">
                <a:solidFill>
                  <a:srgbClr val="000000"/>
                </a:solidFill>
              </a:rPr>
              <a:t>” can be </a:t>
            </a:r>
            <a:r>
              <a:rPr lang="es-ES" sz="2667" b="1" dirty="0" err="1">
                <a:solidFill>
                  <a:srgbClr val="000000"/>
                </a:solidFill>
              </a:rPr>
              <a:t>second</a:t>
            </a:r>
            <a:r>
              <a:rPr lang="es-ES" sz="2667" b="1" dirty="0">
                <a:solidFill>
                  <a:srgbClr val="000000"/>
                </a:solidFill>
              </a:rPr>
              <a:t> </a:t>
            </a:r>
            <a:r>
              <a:rPr lang="es-ES" sz="2667" b="1" dirty="0" err="1">
                <a:solidFill>
                  <a:srgbClr val="000000"/>
                </a:solidFill>
              </a:rPr>
              <a:t>one</a:t>
            </a:r>
            <a:r>
              <a:rPr lang="es-ES" sz="2667" b="1" dirty="0">
                <a:solidFill>
                  <a:srgbClr val="000000"/>
                </a:solidFill>
              </a:rPr>
              <a:t> </a:t>
            </a:r>
          </a:p>
          <a:p>
            <a:pPr marL="0" indent="0" defTabSz="1219170">
              <a:spcBef>
                <a:spcPts val="1333"/>
              </a:spcBef>
              <a:buNone/>
            </a:pPr>
            <a:endParaRPr lang="en-US" sz="2667" b="1" dirty="0">
              <a:solidFill>
                <a:srgbClr val="FF0000"/>
              </a:solidFill>
              <a:latin typeface="Lucida Sans Unicode"/>
            </a:endParaRPr>
          </a:p>
          <a:p>
            <a:pPr marL="0" indent="0" defTabSz="1219170">
              <a:spcBef>
                <a:spcPts val="1333"/>
              </a:spcBef>
              <a:buNone/>
            </a:pPr>
            <a:endParaRPr lang="en-US" sz="2667" b="1" dirty="0">
              <a:solidFill>
                <a:srgbClr val="000000"/>
              </a:solidFill>
              <a:latin typeface="Lucida Sans Unicode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03205" y="2209803"/>
          <a:ext cx="11785599" cy="4602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0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5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0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96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Year</a:t>
                      </a:r>
                      <a:r>
                        <a:rPr lang="en-US" sz="1500" u="none" strike="noStrike" baseline="0" dirty="0">
                          <a:effectLst/>
                        </a:rPr>
                        <a:t>: </a:t>
                      </a:r>
                      <a:r>
                        <a:rPr lang="en-US" sz="1500" u="none" strike="noStrike" dirty="0">
                          <a:effectLst/>
                        </a:rPr>
                        <a:t>2015</a:t>
                      </a:r>
                      <a:endParaRPr lang="en-US" sz="1500" b="1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%</a:t>
                      </a:r>
                      <a:r>
                        <a:rPr lang="en-US" sz="1500" u="none" strike="noStrike" baseline="0" dirty="0">
                          <a:effectLst/>
                        </a:rPr>
                        <a:t> Sponsor</a:t>
                      </a:r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Society Share of Conference Budget</a:t>
                      </a:r>
                      <a:endParaRPr lang="en-US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42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err="1">
                          <a:effectLst/>
                          <a:latin typeface="Arial"/>
                        </a:rPr>
                        <a:t>Conference</a:t>
                      </a:r>
                      <a:r>
                        <a:rPr lang="es-ES" sz="1100" b="1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es-ES" sz="1100" b="1" i="0" u="none" strike="noStrike" dirty="0" err="1">
                          <a:effectLst/>
                          <a:latin typeface="Arial"/>
                        </a:rPr>
                        <a:t>Name</a:t>
                      </a:r>
                      <a:endParaRPr lang="en-US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err="1">
                          <a:effectLst/>
                          <a:latin typeface="Arial"/>
                        </a:rPr>
                        <a:t>Revenue</a:t>
                      </a:r>
                      <a:endParaRPr lang="en-US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effectLst/>
                          <a:latin typeface="Arial"/>
                        </a:rPr>
                        <a:t>Expense</a:t>
                      </a:r>
                      <a:endParaRPr lang="en-US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effectLst/>
                          <a:latin typeface="Arial"/>
                        </a:rPr>
                        <a:t>Net</a:t>
                      </a:r>
                      <a:endParaRPr lang="en-US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effectLst/>
                          <a:latin typeface="Arial"/>
                        </a:rPr>
                        <a:t>Vs. Projected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52nd ACM/EDAC/IEEE Design Automation Conference (DAC)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33.3%</a:t>
                      </a:r>
                      <a:endParaRPr lang="en-US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1,085,487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1,037,031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      48,456 </a:t>
                      </a:r>
                      <a:endParaRPr lang="en-US" sz="1100" b="1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(50,533)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Design, Automation &amp; Test in Europe Conference &amp; Exhibition (DATE 2015)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27%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164,101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162,015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        2,086 </a:t>
                      </a:r>
                      <a:endParaRPr lang="en-US" sz="1100" b="1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(5,055)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Eight IEEE/ACM International Symposium on Networks-on-Chip (</a:t>
                      </a:r>
                      <a:r>
                        <a:rPr lang="en-US" sz="1100" u="none" strike="noStrike" dirty="0" err="1">
                          <a:effectLst/>
                        </a:rPr>
                        <a:t>NoCS</a:t>
                      </a:r>
                      <a:r>
                        <a:rPr lang="en-US" sz="1100" u="none" strike="noStrike" dirty="0">
                          <a:effectLst/>
                        </a:rPr>
                        <a:t>)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40.0%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28,400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22,000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  </a:t>
                      </a:r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6,400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1,050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13th International Forum on Embedded MPSoC and Multicore (MPSoC)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33.0%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26,730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26,235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495            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--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11th IEEE/ACM International Conference on Formal Methods and Models for </a:t>
                      </a:r>
                      <a:r>
                        <a:rPr lang="en-US" sz="1100" u="none" strike="noStrike" dirty="0" err="1">
                          <a:effectLst/>
                        </a:rPr>
                        <a:t>Codesign</a:t>
                      </a:r>
                      <a:r>
                        <a:rPr lang="en-US" sz="1100" u="none" strike="noStrike" dirty="0">
                          <a:effectLst/>
                        </a:rPr>
                        <a:t> (MEMOCODE)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15.0%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  2,715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        2,310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405  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--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2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IEEE/IFIP 21st International Conference on VLSI and System-on-Chip (VLSI-</a:t>
                      </a:r>
                      <a:r>
                        <a:rPr lang="en-US" sz="1100" u="none" strike="noStrike" dirty="0" err="1">
                          <a:effectLst/>
                        </a:rPr>
                        <a:t>SoC</a:t>
                      </a:r>
                      <a:r>
                        <a:rPr lang="en-US" sz="1100" u="none" strike="noStrike" dirty="0">
                          <a:effectLst/>
                        </a:rPr>
                        <a:t>)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25.0%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22,600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21,375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          1,225 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--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9th Embedded Systems Week (</a:t>
                      </a:r>
                      <a:r>
                        <a:rPr lang="en-US" sz="1100" u="none" strike="noStrike" dirty="0" err="1">
                          <a:effectLst/>
                        </a:rPr>
                        <a:t>ESWeek</a:t>
                      </a:r>
                      <a:r>
                        <a:rPr lang="en-US" sz="1100" u="none" strike="noStrike" dirty="0">
                          <a:effectLst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10.0%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21,800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20,300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          1,500 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--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2015 IEEE Computer-Aided Network Design Workshop (CANDE)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100.0%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35,000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34,500 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             500   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--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IEEE/ACM International Conference on Computer-Aided Design (ICCAD)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66.7%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 95,735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93,867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          1,868 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--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2015 IEEE/ACM Asia and South Pacific Design Automation Conference (ASP-DAC)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25%/12.5%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  195,000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        190,000 </a:t>
                      </a:r>
                      <a:endParaRPr lang="en-US" sz="11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          5,000 </a:t>
                      </a:r>
                      <a:endParaRPr lang="en-US" sz="11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/>
                        </a:rPr>
                        <a:t>--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290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05317" y="482601"/>
            <a:ext cx="11698816" cy="498475"/>
          </a:xfrm>
        </p:spPr>
        <p:txBody>
          <a:bodyPr>
            <a:noAutofit/>
          </a:bodyPr>
          <a:lstStyle/>
          <a:p>
            <a:r>
              <a:rPr lang="en-US" sz="2667" dirty="0"/>
              <a:t>Growth in Cooperation with IEEE Bodies and ACM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19542" y="2667000"/>
          <a:ext cx="11887199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0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900" dirty="0"/>
                        <a:t>Conference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Characterization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CEDA %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/>
                        <a:t>IEEE Latin</a:t>
                      </a:r>
                      <a:r>
                        <a:rPr lang="en-US" sz="1600" baseline="0" dirty="0"/>
                        <a:t> America Test Symposium (LATS 2015)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Main testing conference in South America with EDA component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30%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IEEE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European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Test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Symposium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(ETS 2015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Main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European</a:t>
                      </a:r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 test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conference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EDA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component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r>
                        <a:rPr lang="en-US" sz="1600" dirty="0"/>
                        <a:t>IEEE Latin America Symposium</a:t>
                      </a:r>
                      <a:r>
                        <a:rPr lang="en-US" sz="1600" baseline="0" dirty="0"/>
                        <a:t> on Circuits and Systems (LASCAS 2015)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Flagship conference of IEEE CASS in South America, Technical Sponsorship of CEDA for EDA and embedded systems components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Technical,</a:t>
                      </a:r>
                      <a:r>
                        <a:rPr lang="en-US" sz="1600" baseline="0" dirty="0"/>
                        <a:t> 20-25% since 2016</a:t>
                      </a:r>
                      <a:endParaRPr lang="en-US" sz="16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600" dirty="0"/>
                        <a:t>21st International Mixed-Signal Testing Workshop  (IMSTW 2015)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Targeted</a:t>
                      </a:r>
                      <a:r>
                        <a:rPr lang="en-US" sz="1600" baseline="0" dirty="0"/>
                        <a:t> workshop on new technology on mixed-signal design and test in South and Eastern Europe</a:t>
                      </a:r>
                      <a:endParaRPr lang="en-US" sz="16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2015 IEEE Int. On-Line Testing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Symp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(IOLTS 2015)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Test Conference </a:t>
                      </a:r>
                      <a:r>
                        <a:rPr lang="es-ES" sz="1600" dirty="0" err="1">
                          <a:solidFill>
                            <a:schemeClr val="tx1"/>
                          </a:solidFill>
                        </a:rPr>
                        <a:t>focused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on-line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testing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ES" sz="1600" baseline="0" dirty="0" err="1">
                          <a:solidFill>
                            <a:schemeClr val="tx1"/>
                          </a:solidFill>
                        </a:rPr>
                        <a:t>Europe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287867" y="1000760"/>
            <a:ext cx="11800971" cy="1588099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pPr marL="304792" indent="-304792" defTabSz="1219170">
              <a:spcBef>
                <a:spcPts val="1333"/>
              </a:spcBef>
            </a:pP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5 new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conferences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in 2015: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Only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accept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very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few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conferences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that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can show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added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value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, and new links </a:t>
            </a:r>
            <a:r>
              <a:rPr lang="es-ES" sz="2667" b="1" dirty="0" err="1">
                <a:solidFill>
                  <a:srgbClr val="000000"/>
                </a:solidFill>
                <a:latin typeface="Lucida Sans Unicode"/>
              </a:rPr>
              <a:t>with</a:t>
            </a:r>
            <a:r>
              <a:rPr lang="es-ES" sz="2667" b="1" dirty="0">
                <a:solidFill>
                  <a:srgbClr val="000000"/>
                </a:solidFill>
                <a:latin typeface="Lucida Sans Unicode"/>
              </a:rPr>
              <a:t> EDA/ES </a:t>
            </a:r>
          </a:p>
          <a:p>
            <a:pPr marL="558786" lvl="1" indent="-304792" defTabSz="1219170">
              <a:spcBef>
                <a:spcPts val="933"/>
              </a:spcBef>
            </a:pPr>
            <a:r>
              <a:rPr lang="es-ES" sz="2400" b="1" dirty="0" err="1">
                <a:solidFill>
                  <a:srgbClr val="AAAAFF">
                    <a:lumMod val="10000"/>
                  </a:srgbClr>
                </a:solidFill>
              </a:rPr>
              <a:t>Sponsoring</a:t>
            </a:r>
            <a:r>
              <a:rPr lang="es-ES" sz="2400" b="1" dirty="0">
                <a:solidFill>
                  <a:srgbClr val="AAAAFF">
                    <a:lumMod val="10000"/>
                  </a:srgbClr>
                </a:solidFill>
              </a:rPr>
              <a:t> IEEE/ACM/EDAA PhD </a:t>
            </a:r>
            <a:r>
              <a:rPr lang="es-ES" sz="2400" b="1" dirty="0" err="1">
                <a:solidFill>
                  <a:srgbClr val="AAAAFF">
                    <a:lumMod val="10000"/>
                  </a:srgbClr>
                </a:solidFill>
              </a:rPr>
              <a:t>Forum</a:t>
            </a:r>
            <a:r>
              <a:rPr lang="es-ES" sz="2400" b="1" dirty="0">
                <a:solidFill>
                  <a:srgbClr val="AAAAFF">
                    <a:lumMod val="10000"/>
                  </a:srgbClr>
                </a:solidFill>
              </a:rPr>
              <a:t> at DATE </a:t>
            </a:r>
            <a:r>
              <a:rPr lang="es-ES" sz="2400" b="1" dirty="0" err="1">
                <a:solidFill>
                  <a:srgbClr val="AAAAFF">
                    <a:lumMod val="10000"/>
                  </a:srgbClr>
                </a:solidFill>
              </a:rPr>
              <a:t>since</a:t>
            </a:r>
            <a:r>
              <a:rPr lang="es-ES" sz="2400" b="1" dirty="0">
                <a:solidFill>
                  <a:srgbClr val="AAAAFF">
                    <a:lumMod val="10000"/>
                  </a:srgbClr>
                </a:solidFill>
              </a:rPr>
              <a:t> DATE 2016</a:t>
            </a:r>
            <a:endParaRPr lang="es-ES" sz="3200" b="1" dirty="0">
              <a:solidFill>
                <a:srgbClr val="000000"/>
              </a:solidFill>
            </a:endParaRPr>
          </a:p>
          <a:p>
            <a:pPr marL="558786" lvl="1" indent="-304792" defTabSz="1219170">
              <a:spcBef>
                <a:spcPts val="933"/>
              </a:spcBef>
            </a:pPr>
            <a:r>
              <a:rPr lang="es-ES" sz="2400" b="1" dirty="0" err="1">
                <a:solidFill>
                  <a:srgbClr val="000000"/>
                </a:solidFill>
              </a:rPr>
              <a:t>Growing</a:t>
            </a:r>
            <a:r>
              <a:rPr lang="es-ES" sz="2400" b="1" dirty="0">
                <a:solidFill>
                  <a:srgbClr val="000000"/>
                </a:solidFill>
              </a:rPr>
              <a:t> in </a:t>
            </a:r>
            <a:r>
              <a:rPr lang="es-ES" sz="2400" b="1" dirty="0" err="1">
                <a:solidFill>
                  <a:srgbClr val="000000"/>
                </a:solidFill>
              </a:rPr>
              <a:t>sponsorship</a:t>
            </a:r>
            <a:r>
              <a:rPr lang="es-ES" sz="2400" b="1" dirty="0">
                <a:solidFill>
                  <a:srgbClr val="000000"/>
                </a:solidFill>
              </a:rPr>
              <a:t> to </a:t>
            </a:r>
            <a:r>
              <a:rPr lang="es-ES" sz="2400" b="1" dirty="0" err="1">
                <a:solidFill>
                  <a:srgbClr val="000000"/>
                </a:solidFill>
              </a:rPr>
              <a:t>other</a:t>
            </a:r>
            <a:r>
              <a:rPr lang="es-ES" sz="2400" b="1" dirty="0">
                <a:solidFill>
                  <a:srgbClr val="000000"/>
                </a:solidFill>
              </a:rPr>
              <a:t> </a:t>
            </a:r>
            <a:r>
              <a:rPr lang="es-ES" sz="2400" b="1" dirty="0" err="1">
                <a:solidFill>
                  <a:srgbClr val="000000"/>
                </a:solidFill>
              </a:rPr>
              <a:t>conferences</a:t>
            </a:r>
            <a:r>
              <a:rPr lang="es-ES" sz="2400" b="1" dirty="0">
                <a:solidFill>
                  <a:srgbClr val="000000"/>
                </a:solidFill>
              </a:rPr>
              <a:t>, </a:t>
            </a:r>
            <a:r>
              <a:rPr lang="es-ES" sz="2400" b="1" dirty="0" err="1">
                <a:solidFill>
                  <a:srgbClr val="000000"/>
                </a:solidFill>
              </a:rPr>
              <a:t>main</a:t>
            </a:r>
            <a:r>
              <a:rPr lang="es-ES" sz="2400" b="1" dirty="0">
                <a:solidFill>
                  <a:srgbClr val="000000"/>
                </a:solidFill>
              </a:rPr>
              <a:t> </a:t>
            </a:r>
            <a:r>
              <a:rPr lang="es-ES" sz="2400" b="1" dirty="0" err="1">
                <a:solidFill>
                  <a:srgbClr val="000000"/>
                </a:solidFill>
              </a:rPr>
              <a:t>focus</a:t>
            </a:r>
            <a:r>
              <a:rPr lang="es-ES" sz="2400" b="1" dirty="0">
                <a:solidFill>
                  <a:srgbClr val="000000"/>
                </a:solidFill>
              </a:rPr>
              <a:t> </a:t>
            </a:r>
            <a:r>
              <a:rPr lang="es-ES" sz="2400" b="1" dirty="0" err="1">
                <a:solidFill>
                  <a:srgbClr val="000000"/>
                </a:solidFill>
              </a:rPr>
              <a:t>on</a:t>
            </a:r>
            <a:r>
              <a:rPr lang="es-ES" sz="2400" b="1" dirty="0">
                <a:solidFill>
                  <a:srgbClr val="000000"/>
                </a:solidFill>
              </a:rPr>
              <a:t> TTTC</a:t>
            </a:r>
          </a:p>
          <a:p>
            <a:pPr marL="558786" lvl="1" indent="-304792" defTabSz="1219170">
              <a:spcBef>
                <a:spcPts val="933"/>
              </a:spcBef>
            </a:pPr>
            <a:r>
              <a:rPr lang="es-ES" sz="2400" b="1" dirty="0" err="1">
                <a:solidFill>
                  <a:srgbClr val="000000"/>
                </a:solidFill>
              </a:rPr>
              <a:t>Trying</a:t>
            </a:r>
            <a:r>
              <a:rPr lang="es-ES" sz="2400" b="1" dirty="0">
                <a:solidFill>
                  <a:srgbClr val="000000"/>
                </a:solidFill>
              </a:rPr>
              <a:t> to </a:t>
            </a:r>
            <a:r>
              <a:rPr lang="es-ES" sz="2400" b="1" dirty="0" err="1">
                <a:solidFill>
                  <a:srgbClr val="000000"/>
                </a:solidFill>
              </a:rPr>
              <a:t>reach</a:t>
            </a:r>
            <a:r>
              <a:rPr lang="es-ES" sz="2400" b="1" dirty="0">
                <a:solidFill>
                  <a:srgbClr val="000000"/>
                </a:solidFill>
              </a:rPr>
              <a:t> </a:t>
            </a:r>
            <a:r>
              <a:rPr lang="es-ES" sz="2400" b="1" dirty="0" err="1">
                <a:solidFill>
                  <a:srgbClr val="000000"/>
                </a:solidFill>
              </a:rPr>
              <a:t>other</a:t>
            </a:r>
            <a:r>
              <a:rPr lang="es-ES" sz="2400" b="1" dirty="0">
                <a:solidFill>
                  <a:srgbClr val="000000"/>
                </a:solidFill>
              </a:rPr>
              <a:t> </a:t>
            </a:r>
            <a:r>
              <a:rPr lang="es-ES" sz="2400" b="1" dirty="0" err="1">
                <a:solidFill>
                  <a:srgbClr val="000000"/>
                </a:solidFill>
              </a:rPr>
              <a:t>regions</a:t>
            </a:r>
            <a:r>
              <a:rPr lang="es-ES" sz="2400" b="1" dirty="0">
                <a:solidFill>
                  <a:srgbClr val="000000"/>
                </a:solidFill>
              </a:rPr>
              <a:t> (</a:t>
            </a:r>
            <a:r>
              <a:rPr lang="es-ES" sz="2400" b="1" dirty="0" err="1">
                <a:solidFill>
                  <a:srgbClr val="000000"/>
                </a:solidFill>
              </a:rPr>
              <a:t>Outreach</a:t>
            </a:r>
            <a:r>
              <a:rPr lang="es-ES" sz="2400" b="1" dirty="0">
                <a:solidFill>
                  <a:srgbClr val="000000"/>
                </a:solidFill>
              </a:rPr>
              <a:t> </a:t>
            </a:r>
            <a:r>
              <a:rPr lang="es-ES" sz="2400" b="1" dirty="0" err="1">
                <a:solidFill>
                  <a:srgbClr val="000000"/>
                </a:solidFill>
              </a:rPr>
              <a:t>activities</a:t>
            </a:r>
            <a:r>
              <a:rPr lang="es-ES" sz="2400" b="1" dirty="0">
                <a:solidFill>
                  <a:srgbClr val="000000"/>
                </a:solidFill>
              </a:rPr>
              <a:t> in South </a:t>
            </a:r>
            <a:r>
              <a:rPr lang="es-ES" sz="2400" b="1" dirty="0" err="1">
                <a:solidFill>
                  <a:srgbClr val="000000"/>
                </a:solidFill>
              </a:rPr>
              <a:t>America</a:t>
            </a:r>
            <a:r>
              <a:rPr lang="es-ES" sz="2400" b="1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1186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317" y="431073"/>
            <a:ext cx="11986683" cy="498475"/>
          </a:xfrm>
        </p:spPr>
        <p:txBody>
          <a:bodyPr>
            <a:noAutofit/>
          </a:bodyPr>
          <a:lstStyle/>
          <a:p>
            <a:r>
              <a:rPr lang="en-US" sz="3200" dirty="0"/>
              <a:t>CEDA Conf. Monitoring – status (Nov 2015)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3801"/>
            <a:ext cx="11904133" cy="5555255"/>
          </a:xfrm>
        </p:spPr>
        <p:txBody>
          <a:bodyPr>
            <a:normAutofit lnSpcReduction="10000"/>
          </a:bodyPr>
          <a:lstStyle/>
          <a:p>
            <a:r>
              <a:rPr lang="en-US" sz="2933" dirty="0"/>
              <a:t>No CEDA sponsored conferences pending to be closed older than nine month = </a:t>
            </a:r>
            <a:r>
              <a:rPr lang="en-US" sz="2933" dirty="0">
                <a:solidFill>
                  <a:srgbClr val="00B050"/>
                </a:solidFill>
              </a:rPr>
              <a:t>NO DELAY FEES charged to CEDA</a:t>
            </a:r>
            <a:r>
              <a:rPr lang="en-US" sz="2933" dirty="0"/>
              <a:t>          (for 3 consecutive years already)</a:t>
            </a:r>
          </a:p>
          <a:p>
            <a:pPr lvl="1"/>
            <a:r>
              <a:rPr lang="es-ES" sz="2533" dirty="0" err="1"/>
              <a:t>Average</a:t>
            </a:r>
            <a:r>
              <a:rPr lang="es-ES" sz="2533" dirty="0"/>
              <a:t> </a:t>
            </a:r>
            <a:r>
              <a:rPr lang="es-ES" sz="2533" dirty="0" err="1"/>
              <a:t>closing</a:t>
            </a:r>
            <a:r>
              <a:rPr lang="es-ES" sz="2533" dirty="0"/>
              <a:t> time CEDA: 6.3 </a:t>
            </a:r>
            <a:r>
              <a:rPr lang="es-ES" sz="2533" dirty="0" err="1"/>
              <a:t>months</a:t>
            </a:r>
            <a:r>
              <a:rPr lang="es-ES" sz="2533" dirty="0"/>
              <a:t> (</a:t>
            </a:r>
            <a:r>
              <a:rPr lang="es-ES" sz="2533" b="1" dirty="0">
                <a:solidFill>
                  <a:srgbClr val="00B050"/>
                </a:solidFill>
              </a:rPr>
              <a:t>#3 / 52 in IEEE ranking</a:t>
            </a:r>
            <a:r>
              <a:rPr lang="es-ES" sz="2533" dirty="0"/>
              <a:t>)</a:t>
            </a:r>
            <a:endParaRPr lang="en-US" sz="2533" dirty="0"/>
          </a:p>
          <a:p>
            <a:pPr lvl="1"/>
            <a:r>
              <a:rPr lang="en-US" sz="2533" dirty="0"/>
              <a:t>One conference (</a:t>
            </a:r>
            <a:r>
              <a:rPr lang="en-US" sz="2533" dirty="0" err="1"/>
              <a:t>ESWeek</a:t>
            </a:r>
            <a:r>
              <a:rPr lang="en-US" sz="2533" dirty="0"/>
              <a:t> 2015) pending proof of bank closure, NOCS 2015</a:t>
            </a:r>
            <a:r>
              <a:rPr lang="es-ES" sz="2533" dirty="0"/>
              <a:t> </a:t>
            </a:r>
            <a:r>
              <a:rPr lang="es-ES" sz="2533" dirty="0" err="1"/>
              <a:t>pending</a:t>
            </a:r>
            <a:r>
              <a:rPr lang="es-ES" sz="2533" dirty="0"/>
              <a:t> final </a:t>
            </a:r>
            <a:r>
              <a:rPr lang="es-ES" sz="2533" dirty="0" err="1"/>
              <a:t>budget</a:t>
            </a:r>
            <a:endParaRPr lang="en-US" sz="2533" dirty="0"/>
          </a:p>
          <a:p>
            <a:pPr lvl="1"/>
            <a:r>
              <a:rPr lang="es-ES" sz="2533" dirty="0"/>
              <a:t>New </a:t>
            </a:r>
            <a:r>
              <a:rPr lang="es-ES" sz="2533" dirty="0" err="1"/>
              <a:t>additions</a:t>
            </a:r>
            <a:r>
              <a:rPr lang="es-ES" sz="2533" dirty="0"/>
              <a:t> </a:t>
            </a:r>
            <a:r>
              <a:rPr lang="es-ES" sz="2533" dirty="0" err="1"/>
              <a:t>from</a:t>
            </a:r>
            <a:r>
              <a:rPr lang="es-ES" sz="2533" dirty="0"/>
              <a:t> TTTC </a:t>
            </a:r>
            <a:r>
              <a:rPr lang="es-ES" sz="2533" dirty="0" err="1"/>
              <a:t>have</a:t>
            </a:r>
            <a:r>
              <a:rPr lang="es-ES" sz="2533" dirty="0"/>
              <a:t> </a:t>
            </a:r>
            <a:r>
              <a:rPr lang="es-ES" sz="2533" dirty="0" err="1"/>
              <a:t>been</a:t>
            </a:r>
            <a:r>
              <a:rPr lang="es-ES" sz="2533" dirty="0"/>
              <a:t> </a:t>
            </a:r>
            <a:r>
              <a:rPr lang="es-ES" sz="2533" dirty="0" err="1"/>
              <a:t>effective</a:t>
            </a:r>
            <a:r>
              <a:rPr lang="es-ES" sz="2533" dirty="0"/>
              <a:t> (ETS and IOLTS) </a:t>
            </a:r>
            <a:endParaRPr lang="en-US" sz="2533" dirty="0"/>
          </a:p>
          <a:p>
            <a:endParaRPr lang="en-US" sz="2933" dirty="0"/>
          </a:p>
          <a:p>
            <a:r>
              <a:rPr lang="en-US" sz="2933" dirty="0"/>
              <a:t>Good discussions with IEEE MCE to monitor conferences</a:t>
            </a:r>
          </a:p>
          <a:p>
            <a:pPr lvl="1"/>
            <a:r>
              <a:rPr lang="es-ES" sz="2533" dirty="0" err="1"/>
              <a:t>Monthly</a:t>
            </a:r>
            <a:r>
              <a:rPr lang="es-ES" sz="2533" dirty="0"/>
              <a:t> </a:t>
            </a:r>
            <a:r>
              <a:rPr lang="es-ES" sz="2533" dirty="0" err="1"/>
              <a:t>conference</a:t>
            </a:r>
            <a:r>
              <a:rPr lang="es-ES" sz="2533" dirty="0"/>
              <a:t> </a:t>
            </a:r>
            <a:r>
              <a:rPr lang="es-ES" sz="2533" dirty="0" err="1"/>
              <a:t>activity</a:t>
            </a:r>
            <a:r>
              <a:rPr lang="es-ES" sz="2533" dirty="0"/>
              <a:t> </a:t>
            </a:r>
            <a:r>
              <a:rPr lang="es-ES" sz="2533" dirty="0" err="1"/>
              <a:t>report</a:t>
            </a:r>
            <a:r>
              <a:rPr lang="es-ES" sz="2533" dirty="0"/>
              <a:t> (status of </a:t>
            </a:r>
            <a:r>
              <a:rPr lang="es-ES" sz="2533" dirty="0" err="1"/>
              <a:t>each</a:t>
            </a:r>
            <a:r>
              <a:rPr lang="es-ES" sz="2533" dirty="0"/>
              <a:t> </a:t>
            </a:r>
            <a:r>
              <a:rPr lang="es-ES" sz="2533" dirty="0" err="1"/>
              <a:t>conference</a:t>
            </a:r>
            <a:r>
              <a:rPr lang="es-ES" sz="2533" dirty="0"/>
              <a:t>)</a:t>
            </a:r>
          </a:p>
          <a:p>
            <a:pPr lvl="1"/>
            <a:r>
              <a:rPr lang="es-ES" sz="2533" b="1" dirty="0" err="1">
                <a:solidFill>
                  <a:srgbClr val="00B050"/>
                </a:solidFill>
              </a:rPr>
              <a:t>Accurate</a:t>
            </a:r>
            <a:r>
              <a:rPr lang="es-ES" sz="2533" b="1" dirty="0">
                <a:solidFill>
                  <a:srgbClr val="00B050"/>
                </a:solidFill>
              </a:rPr>
              <a:t> </a:t>
            </a:r>
            <a:r>
              <a:rPr lang="es-ES" sz="2533" b="1" dirty="0" err="1">
                <a:solidFill>
                  <a:srgbClr val="00B050"/>
                </a:solidFill>
              </a:rPr>
              <a:t>quarterly</a:t>
            </a:r>
            <a:r>
              <a:rPr lang="es-ES" sz="2533" b="1" dirty="0">
                <a:solidFill>
                  <a:srgbClr val="00B050"/>
                </a:solidFill>
              </a:rPr>
              <a:t> </a:t>
            </a:r>
            <a:r>
              <a:rPr lang="es-ES" sz="2533" b="1" dirty="0" err="1">
                <a:solidFill>
                  <a:srgbClr val="00B050"/>
                </a:solidFill>
              </a:rPr>
              <a:t>report</a:t>
            </a:r>
            <a:r>
              <a:rPr lang="es-ES" sz="2533" b="1" dirty="0">
                <a:solidFill>
                  <a:srgbClr val="00B050"/>
                </a:solidFill>
              </a:rPr>
              <a:t> </a:t>
            </a:r>
            <a:r>
              <a:rPr lang="es-ES" sz="2533" dirty="0"/>
              <a:t>of </a:t>
            </a:r>
            <a:r>
              <a:rPr lang="es-ES" sz="2533" dirty="0" err="1"/>
              <a:t>conferences</a:t>
            </a:r>
            <a:r>
              <a:rPr lang="es-ES" sz="2533" dirty="0"/>
              <a:t> </a:t>
            </a:r>
            <a:r>
              <a:rPr lang="es-ES" sz="2533" dirty="0" err="1"/>
              <a:t>charges</a:t>
            </a:r>
            <a:r>
              <a:rPr lang="es-ES" sz="2533" dirty="0"/>
              <a:t> </a:t>
            </a:r>
            <a:r>
              <a:rPr lang="es-ES" sz="2533" dirty="0" err="1"/>
              <a:t>by</a:t>
            </a:r>
            <a:r>
              <a:rPr lang="es-ES" sz="2533" dirty="0"/>
              <a:t> IEEE HQ.</a:t>
            </a:r>
          </a:p>
          <a:p>
            <a:pPr lvl="1"/>
            <a:r>
              <a:rPr lang="en-US" sz="2533" b="1" dirty="0">
                <a:solidFill>
                  <a:srgbClr val="FF0000"/>
                </a:solidFill>
              </a:rPr>
              <a:t>Still not accurate estimate</a:t>
            </a:r>
            <a:r>
              <a:rPr lang="en-US" sz="2533" dirty="0"/>
              <a:t> of annual conference publication distribution (#docs added #downloads per year and conference)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3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05317" y="279400"/>
            <a:ext cx="12003616" cy="498475"/>
          </a:xfrm>
        </p:spPr>
        <p:txBody>
          <a:bodyPr>
            <a:normAutofit fontScale="90000"/>
          </a:bodyPr>
          <a:lstStyle/>
          <a:p>
            <a:r>
              <a:rPr lang="es-ES" dirty="0"/>
              <a:t>Status </a:t>
            </a:r>
            <a:r>
              <a:rPr lang="es-ES" dirty="0" err="1"/>
              <a:t>on</a:t>
            </a:r>
            <a:r>
              <a:rPr lang="es-ES" dirty="0"/>
              <a:t> CEDA </a:t>
            </a:r>
            <a:r>
              <a:rPr lang="es-ES" dirty="0" err="1"/>
              <a:t>OutReach</a:t>
            </a:r>
            <a:r>
              <a:rPr lang="es-ES" dirty="0"/>
              <a:t> </a:t>
            </a:r>
            <a:r>
              <a:rPr lang="es-ES" dirty="0" err="1"/>
              <a:t>Activities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8000" y="926867"/>
            <a:ext cx="11467024" cy="56754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pPr marL="304792" indent="-304792" defTabSz="1219170">
              <a:spcBef>
                <a:spcPts val="1333"/>
              </a:spcBef>
            </a:pPr>
            <a:r>
              <a:rPr lang="en-US" sz="2933" dirty="0">
                <a:solidFill>
                  <a:srgbClr val="000000"/>
                </a:solidFill>
                <a:latin typeface="Lucida Sans Unicode"/>
              </a:rPr>
              <a:t>Latin America focus in 2014-15</a:t>
            </a:r>
          </a:p>
          <a:p>
            <a:pPr marL="558786" lvl="1" indent="-304792" defTabSz="1219170">
              <a:spcBef>
                <a:spcPts val="933"/>
              </a:spcBef>
            </a:pPr>
            <a:r>
              <a:rPr lang="es-ES" sz="2533" dirty="0">
                <a:solidFill>
                  <a:srgbClr val="000000"/>
                </a:solidFill>
              </a:rPr>
              <a:t>2015: Paraguay-Argentina2015: Paraguay-Argentina and </a:t>
            </a:r>
            <a:r>
              <a:rPr lang="es-ES" sz="2533" dirty="0" err="1">
                <a:solidFill>
                  <a:srgbClr val="000000"/>
                </a:solidFill>
              </a:rPr>
              <a:t>Mexico</a:t>
            </a:r>
            <a:r>
              <a:rPr lang="es-ES" sz="2533" dirty="0">
                <a:solidFill>
                  <a:srgbClr val="000000"/>
                </a:solidFill>
              </a:rPr>
              <a:t>       </a:t>
            </a:r>
          </a:p>
          <a:p>
            <a:pPr marL="859345" lvl="2" indent="-300559" defTabSz="1219170">
              <a:spcBef>
                <a:spcPts val="667"/>
              </a:spcBef>
            </a:pPr>
            <a:r>
              <a:rPr lang="es-ES" sz="2267" dirty="0">
                <a:solidFill>
                  <a:srgbClr val="000000"/>
                </a:solidFill>
              </a:rPr>
              <a:t>LATS 2015– </a:t>
            </a:r>
            <a:r>
              <a:rPr lang="es-ES" sz="2267" dirty="0" err="1">
                <a:solidFill>
                  <a:srgbClr val="000000"/>
                </a:solidFill>
              </a:rPr>
              <a:t>focus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on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design</a:t>
            </a:r>
            <a:r>
              <a:rPr lang="es-ES" sz="2267" dirty="0">
                <a:solidFill>
                  <a:srgbClr val="000000"/>
                </a:solidFill>
              </a:rPr>
              <a:t> and test (~150), 30% </a:t>
            </a:r>
            <a:r>
              <a:rPr lang="es-ES" sz="2267" dirty="0" err="1">
                <a:solidFill>
                  <a:srgbClr val="000000"/>
                </a:solidFill>
              </a:rPr>
              <a:t>financial</a:t>
            </a:r>
            <a:r>
              <a:rPr lang="es-ES" sz="2267" dirty="0">
                <a:solidFill>
                  <a:srgbClr val="000000"/>
                </a:solidFill>
              </a:rPr>
              <a:t> sponsor </a:t>
            </a:r>
            <a:r>
              <a:rPr lang="es-ES" sz="2267" dirty="0" err="1">
                <a:solidFill>
                  <a:srgbClr val="000000"/>
                </a:solidFill>
              </a:rPr>
              <a:t>since</a:t>
            </a:r>
            <a:r>
              <a:rPr lang="es-ES" sz="2267" dirty="0">
                <a:solidFill>
                  <a:srgbClr val="000000"/>
                </a:solidFill>
              </a:rPr>
              <a:t> 2016</a:t>
            </a:r>
          </a:p>
          <a:p>
            <a:pPr marL="859345" lvl="2" indent="-300559" defTabSz="1219170">
              <a:spcBef>
                <a:spcPts val="667"/>
              </a:spcBef>
            </a:pPr>
            <a:r>
              <a:rPr lang="es-ES" sz="2267" dirty="0">
                <a:solidFill>
                  <a:srgbClr val="000000"/>
                </a:solidFill>
              </a:rPr>
              <a:t>LASCAS 2016 – </a:t>
            </a:r>
            <a:r>
              <a:rPr lang="es-ES" sz="2267" dirty="0" err="1">
                <a:solidFill>
                  <a:srgbClr val="000000"/>
                </a:solidFill>
              </a:rPr>
              <a:t>focus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on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design</a:t>
            </a:r>
            <a:r>
              <a:rPr lang="es-ES" sz="2267" dirty="0">
                <a:solidFill>
                  <a:srgbClr val="000000"/>
                </a:solidFill>
              </a:rPr>
              <a:t> of </a:t>
            </a:r>
            <a:r>
              <a:rPr lang="es-ES" sz="2267" dirty="0" err="1">
                <a:solidFill>
                  <a:srgbClr val="000000"/>
                </a:solidFill>
              </a:rPr>
              <a:t>embedded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systems</a:t>
            </a:r>
            <a:r>
              <a:rPr lang="es-ES" sz="2267" dirty="0">
                <a:solidFill>
                  <a:srgbClr val="000000"/>
                </a:solidFill>
              </a:rPr>
              <a:t> (~180), </a:t>
            </a:r>
            <a:r>
              <a:rPr lang="es-ES" sz="2267" dirty="0" err="1">
                <a:solidFill>
                  <a:srgbClr val="000000"/>
                </a:solidFill>
              </a:rPr>
              <a:t>tech</a:t>
            </a:r>
            <a:r>
              <a:rPr lang="es-ES" sz="2267" dirty="0">
                <a:solidFill>
                  <a:srgbClr val="000000"/>
                </a:solidFill>
              </a:rPr>
              <a:t>. sponsor </a:t>
            </a:r>
            <a:r>
              <a:rPr lang="es-ES" sz="2267" dirty="0" err="1">
                <a:solidFill>
                  <a:srgbClr val="000000"/>
                </a:solidFill>
              </a:rPr>
              <a:t>since</a:t>
            </a:r>
            <a:r>
              <a:rPr lang="es-ES" sz="2267" dirty="0">
                <a:solidFill>
                  <a:srgbClr val="000000"/>
                </a:solidFill>
              </a:rPr>
              <a:t> 2016 </a:t>
            </a:r>
            <a:r>
              <a:rPr lang="es-ES" sz="2267" dirty="0">
                <a:solidFill>
                  <a:srgbClr val="FF0000"/>
                </a:solidFill>
              </a:rPr>
              <a:t>(</a:t>
            </a:r>
            <a:r>
              <a:rPr lang="es-ES" sz="2267" dirty="0" err="1">
                <a:solidFill>
                  <a:srgbClr val="FF0000"/>
                </a:solidFill>
              </a:rPr>
              <a:t>pending</a:t>
            </a:r>
            <a:r>
              <a:rPr lang="es-ES" sz="2267" dirty="0">
                <a:solidFill>
                  <a:srgbClr val="FF0000"/>
                </a:solidFill>
              </a:rPr>
              <a:t> IEEE CASS </a:t>
            </a:r>
            <a:r>
              <a:rPr lang="es-ES" sz="2267" dirty="0" err="1">
                <a:solidFill>
                  <a:srgbClr val="FF0000"/>
                </a:solidFill>
              </a:rPr>
              <a:t>approval</a:t>
            </a:r>
            <a:r>
              <a:rPr lang="es-ES" sz="2267" dirty="0">
                <a:solidFill>
                  <a:srgbClr val="000000"/>
                </a:solidFill>
              </a:rPr>
              <a:t>)</a:t>
            </a:r>
          </a:p>
          <a:p>
            <a:pPr marL="859345" lvl="2" indent="-300559" defTabSz="1219170">
              <a:spcBef>
                <a:spcPts val="667"/>
              </a:spcBef>
            </a:pPr>
            <a:endParaRPr lang="es-ES" sz="2267" dirty="0">
              <a:solidFill>
                <a:srgbClr val="000000"/>
              </a:solidFill>
            </a:endParaRPr>
          </a:p>
          <a:p>
            <a:pPr marL="304792" indent="-304792" defTabSz="1219170">
              <a:spcBef>
                <a:spcPts val="1333"/>
              </a:spcBef>
            </a:pPr>
            <a:r>
              <a:rPr lang="es-ES" sz="2933" dirty="0" err="1">
                <a:solidFill>
                  <a:srgbClr val="000000"/>
                </a:solidFill>
                <a:latin typeface="Lucida Sans Unicode"/>
              </a:rPr>
              <a:t>Starting</a:t>
            </a:r>
            <a:r>
              <a:rPr lang="es-ES" sz="2933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es-ES" sz="2933" dirty="0" err="1">
                <a:solidFill>
                  <a:srgbClr val="000000"/>
                </a:solidFill>
                <a:latin typeface="Lucida Sans Unicode"/>
              </a:rPr>
              <a:t>contacts</a:t>
            </a:r>
            <a:r>
              <a:rPr lang="es-ES" sz="2933" dirty="0">
                <a:solidFill>
                  <a:srgbClr val="000000"/>
                </a:solidFill>
                <a:latin typeface="Lucida Sans Unicode"/>
              </a:rPr>
              <a:t> in </a:t>
            </a:r>
            <a:r>
              <a:rPr lang="es-ES" sz="2933" dirty="0" err="1">
                <a:solidFill>
                  <a:srgbClr val="000000"/>
                </a:solidFill>
                <a:latin typeface="Lucida Sans Unicode"/>
              </a:rPr>
              <a:t>Africa</a:t>
            </a:r>
            <a:r>
              <a:rPr lang="es-ES" sz="2933" dirty="0">
                <a:solidFill>
                  <a:srgbClr val="000000"/>
                </a:solidFill>
                <a:latin typeface="Lucida Sans Unicode"/>
              </a:rPr>
              <a:t> – </a:t>
            </a:r>
            <a:r>
              <a:rPr lang="es-ES" sz="2933" dirty="0" err="1">
                <a:solidFill>
                  <a:srgbClr val="000000"/>
                </a:solidFill>
                <a:latin typeface="Lucida Sans Unicode"/>
              </a:rPr>
              <a:t>First</a:t>
            </a:r>
            <a:r>
              <a:rPr lang="es-ES" sz="2933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es-ES" sz="2933" dirty="0" err="1">
                <a:solidFill>
                  <a:srgbClr val="000000"/>
                </a:solidFill>
                <a:latin typeface="Lucida Sans Unicode"/>
              </a:rPr>
              <a:t>visit</a:t>
            </a:r>
            <a:r>
              <a:rPr lang="es-ES" sz="2933" dirty="0">
                <a:solidFill>
                  <a:srgbClr val="000000"/>
                </a:solidFill>
                <a:latin typeface="Lucida Sans Unicode"/>
              </a:rPr>
              <a:t> in Nov. 2014</a:t>
            </a:r>
          </a:p>
          <a:p>
            <a:pPr marL="558786" lvl="1" indent="-304792" defTabSz="1219170">
              <a:spcBef>
                <a:spcPts val="933"/>
              </a:spcBef>
            </a:pPr>
            <a:r>
              <a:rPr lang="es-ES" sz="2533" dirty="0" err="1">
                <a:solidFill>
                  <a:srgbClr val="000000"/>
                </a:solidFill>
              </a:rPr>
              <a:t>Invited</a:t>
            </a:r>
            <a:r>
              <a:rPr lang="es-ES" sz="2533" dirty="0">
                <a:solidFill>
                  <a:srgbClr val="000000"/>
                </a:solidFill>
              </a:rPr>
              <a:t> </a:t>
            </a:r>
            <a:r>
              <a:rPr lang="es-ES" sz="2533" dirty="0" err="1">
                <a:solidFill>
                  <a:srgbClr val="000000"/>
                </a:solidFill>
              </a:rPr>
              <a:t>talk</a:t>
            </a:r>
            <a:r>
              <a:rPr lang="es-ES" sz="2533" dirty="0">
                <a:solidFill>
                  <a:srgbClr val="000000"/>
                </a:solidFill>
              </a:rPr>
              <a:t> at Technical University of Marrakech</a:t>
            </a:r>
          </a:p>
          <a:p>
            <a:pPr marL="859345" lvl="2" indent="-300559" defTabSz="1219170">
              <a:spcBef>
                <a:spcPts val="667"/>
              </a:spcBef>
            </a:pPr>
            <a:r>
              <a:rPr lang="es-ES" sz="2267" dirty="0" err="1">
                <a:solidFill>
                  <a:srgbClr val="000000"/>
                </a:solidFill>
              </a:rPr>
              <a:t>Interest</a:t>
            </a:r>
            <a:r>
              <a:rPr lang="es-ES" sz="2267" dirty="0">
                <a:solidFill>
                  <a:srgbClr val="000000"/>
                </a:solidFill>
              </a:rPr>
              <a:t> to </a:t>
            </a:r>
            <a:r>
              <a:rPr lang="es-ES" sz="2267" dirty="0" err="1">
                <a:solidFill>
                  <a:srgbClr val="000000"/>
                </a:solidFill>
              </a:rPr>
              <a:t>create</a:t>
            </a:r>
            <a:r>
              <a:rPr lang="es-ES" sz="2267" dirty="0">
                <a:solidFill>
                  <a:srgbClr val="000000"/>
                </a:solidFill>
              </a:rPr>
              <a:t> local </a:t>
            </a:r>
            <a:r>
              <a:rPr lang="es-ES" sz="2267" dirty="0" err="1">
                <a:solidFill>
                  <a:srgbClr val="000000"/>
                </a:solidFill>
              </a:rPr>
              <a:t>chapter</a:t>
            </a:r>
            <a:r>
              <a:rPr lang="es-ES" sz="2267" dirty="0">
                <a:solidFill>
                  <a:srgbClr val="000000"/>
                </a:solidFill>
              </a:rPr>
              <a:t>, </a:t>
            </a:r>
            <a:r>
              <a:rPr lang="es-ES" sz="2267" dirty="0" err="1">
                <a:solidFill>
                  <a:srgbClr val="000000"/>
                </a:solidFill>
              </a:rPr>
              <a:t>but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not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enough</a:t>
            </a:r>
            <a:r>
              <a:rPr lang="es-ES" sz="2267" dirty="0">
                <a:solidFill>
                  <a:srgbClr val="000000"/>
                </a:solidFill>
              </a:rPr>
              <a:t> IEEE Members</a:t>
            </a:r>
          </a:p>
          <a:p>
            <a:pPr marL="558786" lvl="1" indent="-304792" defTabSz="1219170">
              <a:spcBef>
                <a:spcPts val="933"/>
              </a:spcBef>
            </a:pPr>
            <a:r>
              <a:rPr lang="es-ES" sz="2533" dirty="0" err="1">
                <a:solidFill>
                  <a:srgbClr val="000000"/>
                </a:solidFill>
              </a:rPr>
              <a:t>Further</a:t>
            </a:r>
            <a:r>
              <a:rPr lang="es-ES" sz="2533" dirty="0">
                <a:solidFill>
                  <a:srgbClr val="000000"/>
                </a:solidFill>
              </a:rPr>
              <a:t> </a:t>
            </a:r>
            <a:r>
              <a:rPr lang="es-ES" sz="2533" dirty="0" err="1">
                <a:solidFill>
                  <a:srgbClr val="000000"/>
                </a:solidFill>
              </a:rPr>
              <a:t>discussions</a:t>
            </a:r>
            <a:r>
              <a:rPr lang="es-ES" sz="2533" dirty="0">
                <a:solidFill>
                  <a:srgbClr val="000000"/>
                </a:solidFill>
              </a:rPr>
              <a:t> 2015: Link CASS </a:t>
            </a:r>
            <a:r>
              <a:rPr lang="es-ES" sz="2533" dirty="0" err="1">
                <a:solidFill>
                  <a:srgbClr val="000000"/>
                </a:solidFill>
              </a:rPr>
              <a:t>chapter</a:t>
            </a:r>
            <a:r>
              <a:rPr lang="es-ES" sz="2533" dirty="0">
                <a:solidFill>
                  <a:srgbClr val="000000"/>
                </a:solidFill>
              </a:rPr>
              <a:t> Morocco-</a:t>
            </a:r>
            <a:r>
              <a:rPr lang="es-ES" sz="2533" dirty="0" err="1">
                <a:solidFill>
                  <a:srgbClr val="000000"/>
                </a:solidFill>
              </a:rPr>
              <a:t>Tunisia</a:t>
            </a:r>
            <a:endParaRPr lang="es-ES" sz="2533" dirty="0">
              <a:solidFill>
                <a:srgbClr val="000000"/>
              </a:solidFill>
            </a:endParaRPr>
          </a:p>
          <a:p>
            <a:pPr marL="859345" lvl="2" indent="-300559" defTabSz="1219170">
              <a:spcBef>
                <a:spcPts val="667"/>
              </a:spcBef>
            </a:pPr>
            <a:r>
              <a:rPr lang="es-ES" sz="2267" dirty="0" err="1">
                <a:solidFill>
                  <a:srgbClr val="000000"/>
                </a:solidFill>
              </a:rPr>
              <a:t>Invitation</a:t>
            </a:r>
            <a:r>
              <a:rPr lang="es-ES" sz="2267" dirty="0">
                <a:solidFill>
                  <a:srgbClr val="000000"/>
                </a:solidFill>
              </a:rPr>
              <a:t> to CEDA to </a:t>
            </a:r>
            <a:r>
              <a:rPr lang="es-ES" sz="2267" dirty="0" err="1">
                <a:solidFill>
                  <a:srgbClr val="000000"/>
                </a:solidFill>
              </a:rPr>
              <a:t>give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keynote</a:t>
            </a:r>
            <a:r>
              <a:rPr lang="es-ES" sz="2267" dirty="0">
                <a:solidFill>
                  <a:srgbClr val="000000"/>
                </a:solidFill>
              </a:rPr>
              <a:t> at 3rd IEEE </a:t>
            </a:r>
            <a:r>
              <a:rPr lang="es-ES" sz="2267" dirty="0" err="1">
                <a:solidFill>
                  <a:srgbClr val="000000"/>
                </a:solidFill>
              </a:rPr>
              <a:t>Int</a:t>
            </a:r>
            <a:r>
              <a:rPr lang="es-ES" sz="2267" dirty="0">
                <a:solidFill>
                  <a:srgbClr val="000000"/>
                </a:solidFill>
              </a:rPr>
              <a:t>. </a:t>
            </a:r>
            <a:r>
              <a:rPr lang="es-ES" sz="2267" dirty="0" err="1">
                <a:solidFill>
                  <a:srgbClr val="000000"/>
                </a:solidFill>
              </a:rPr>
              <a:t>Renewable</a:t>
            </a:r>
            <a:r>
              <a:rPr lang="es-ES" sz="2267" dirty="0">
                <a:solidFill>
                  <a:srgbClr val="000000"/>
                </a:solidFill>
              </a:rPr>
              <a:t> and </a:t>
            </a:r>
            <a:r>
              <a:rPr lang="es-ES" sz="2267" dirty="0" err="1">
                <a:solidFill>
                  <a:srgbClr val="000000"/>
                </a:solidFill>
              </a:rPr>
              <a:t>Sustainable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Energy</a:t>
            </a:r>
            <a:r>
              <a:rPr lang="es-ES" sz="2267" dirty="0">
                <a:solidFill>
                  <a:srgbClr val="000000"/>
                </a:solidFill>
              </a:rPr>
              <a:t> Conference (IRSEC'15), Marrakech &amp; </a:t>
            </a:r>
            <a:r>
              <a:rPr lang="es-ES" sz="2267" dirty="0" err="1">
                <a:solidFill>
                  <a:srgbClr val="000000"/>
                </a:solidFill>
              </a:rPr>
              <a:t>Ouarzazate</a:t>
            </a:r>
            <a:r>
              <a:rPr lang="es-ES" sz="2267" dirty="0">
                <a:solidFill>
                  <a:srgbClr val="000000"/>
                </a:solidFill>
              </a:rPr>
              <a:t>, </a:t>
            </a:r>
            <a:r>
              <a:rPr lang="es-ES" sz="2267" dirty="0" err="1">
                <a:solidFill>
                  <a:srgbClr val="000000"/>
                </a:solidFill>
              </a:rPr>
              <a:t>Dec</a:t>
            </a:r>
            <a:r>
              <a:rPr lang="es-ES" sz="2267" dirty="0">
                <a:solidFill>
                  <a:srgbClr val="000000"/>
                </a:solidFill>
              </a:rPr>
              <a:t>. 10-13, 2015</a:t>
            </a:r>
          </a:p>
          <a:p>
            <a:pPr marL="859345" lvl="2" indent="-300559" defTabSz="1219170">
              <a:spcBef>
                <a:spcPts val="667"/>
              </a:spcBef>
            </a:pPr>
            <a:r>
              <a:rPr lang="es-ES" sz="2267" dirty="0" err="1">
                <a:solidFill>
                  <a:srgbClr val="000000"/>
                </a:solidFill>
              </a:rPr>
              <a:t>Large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potential</a:t>
            </a:r>
            <a:r>
              <a:rPr lang="es-ES" sz="2267" dirty="0">
                <a:solidFill>
                  <a:srgbClr val="000000"/>
                </a:solidFill>
              </a:rPr>
              <a:t> to </a:t>
            </a:r>
            <a:r>
              <a:rPr lang="es-ES" sz="2267" dirty="0" err="1">
                <a:solidFill>
                  <a:srgbClr val="000000"/>
                </a:solidFill>
              </a:rPr>
              <a:t>setup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stable</a:t>
            </a:r>
            <a:r>
              <a:rPr lang="es-ES" sz="2267" dirty="0">
                <a:solidFill>
                  <a:srgbClr val="000000"/>
                </a:solidFill>
              </a:rPr>
              <a:t> </a:t>
            </a:r>
            <a:r>
              <a:rPr lang="es-ES" sz="2267" dirty="0" err="1">
                <a:solidFill>
                  <a:srgbClr val="000000"/>
                </a:solidFill>
              </a:rPr>
              <a:t>growth</a:t>
            </a:r>
            <a:r>
              <a:rPr lang="es-ES" sz="2267" dirty="0">
                <a:solidFill>
                  <a:srgbClr val="000000"/>
                </a:solidFill>
              </a:rPr>
              <a:t> in 2016 (</a:t>
            </a:r>
            <a:r>
              <a:rPr lang="es-ES" sz="2267" dirty="0" err="1">
                <a:solidFill>
                  <a:srgbClr val="000000"/>
                </a:solidFill>
              </a:rPr>
              <a:t>Outreach</a:t>
            </a:r>
            <a:r>
              <a:rPr lang="es-ES" sz="2267" dirty="0">
                <a:solidFill>
                  <a:srgbClr val="000000"/>
                </a:solidFill>
              </a:rPr>
              <a:t> Programme)</a:t>
            </a:r>
          </a:p>
          <a:p>
            <a:pPr marL="859345" lvl="2" indent="-300559" defTabSz="1219170">
              <a:spcBef>
                <a:spcPts val="667"/>
              </a:spcBef>
            </a:pPr>
            <a:endParaRPr lang="es-ES" sz="2400" b="1" dirty="0">
              <a:solidFill>
                <a:srgbClr val="000000"/>
              </a:solidFill>
            </a:endParaRPr>
          </a:p>
          <a:p>
            <a:pPr marL="558786" lvl="1" indent="-304792" defTabSz="1219170">
              <a:spcBef>
                <a:spcPts val="933"/>
              </a:spcBef>
            </a:pPr>
            <a:endParaRPr lang="es-ES" sz="2933" b="1" dirty="0">
              <a:solidFill>
                <a:srgbClr val="000000"/>
              </a:solidFill>
            </a:endParaRPr>
          </a:p>
          <a:p>
            <a:pPr marL="859345" lvl="2" indent="-300559" defTabSz="1219170">
              <a:spcBef>
                <a:spcPts val="667"/>
              </a:spcBef>
            </a:pPr>
            <a:endParaRPr lang="es-ES" sz="2667" b="1" dirty="0">
              <a:solidFill>
                <a:srgbClr val="000000"/>
              </a:solidFill>
            </a:endParaRPr>
          </a:p>
          <a:p>
            <a:pPr marL="859345" lvl="2" indent="-300559" defTabSz="1219170">
              <a:spcBef>
                <a:spcPts val="667"/>
              </a:spcBef>
            </a:pPr>
            <a:endParaRPr lang="es-ES" sz="2667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589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188" y="381001"/>
            <a:ext cx="11848137" cy="498475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 Strategic Vision for Conferences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1600" y="914401"/>
            <a:ext cx="11430000" cy="5506131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GOAL: </a:t>
            </a:r>
            <a:r>
              <a:rPr lang="en-US" dirty="0">
                <a:solidFill>
                  <a:srgbClr val="00B050"/>
                </a:solidFill>
              </a:rPr>
              <a:t>Continue</a:t>
            </a:r>
            <a:r>
              <a:rPr lang="en-US" dirty="0">
                <a:solidFill>
                  <a:schemeClr val="accent5">
                    <a:lumMod val="10000"/>
                  </a:schemeClr>
                </a:solidFill>
              </a:rPr>
              <a:t> to be the preferred organizer and sponsor for high value conferences, in EDA and ES</a:t>
            </a:r>
          </a:p>
          <a:p>
            <a:pPr marL="992691" lvl="1" indent="-685783">
              <a:spcBef>
                <a:spcPts val="1600"/>
              </a:spcBef>
              <a:buFont typeface="+mj-lt"/>
              <a:buAutoNum type="arabicPeriod"/>
            </a:pP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Participating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already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in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all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main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conferences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in EDA/ES and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make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CEDA visible at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growing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areas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related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to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both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domains</a:t>
            </a:r>
            <a:endParaRPr lang="es-ES" sz="2667" dirty="0">
              <a:solidFill>
                <a:schemeClr val="accent5">
                  <a:lumMod val="10000"/>
                </a:schemeClr>
              </a:solidFill>
            </a:endParaRPr>
          </a:p>
          <a:p>
            <a:pPr marL="1907068" lvl="4" indent="-685783">
              <a:spcBef>
                <a:spcPts val="1600"/>
              </a:spcBef>
              <a:buFont typeface="Arial" panose="020B0604020202020204" pitchFamily="34" charset="0"/>
              <a:buChar char="-"/>
            </a:pP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Financially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sound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, </a:t>
            </a:r>
            <a:r>
              <a:rPr lang="es-ES" dirty="0" err="1">
                <a:solidFill>
                  <a:srgbClr val="FF0000"/>
                </a:solidFill>
              </a:rPr>
              <a:t>but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need</a:t>
            </a:r>
            <a:r>
              <a:rPr lang="es-ES" dirty="0">
                <a:solidFill>
                  <a:srgbClr val="FF0000"/>
                </a:solidFill>
              </a:rPr>
              <a:t> to </a:t>
            </a:r>
            <a:r>
              <a:rPr lang="es-ES" dirty="0" err="1">
                <a:solidFill>
                  <a:srgbClr val="FF0000"/>
                </a:solidFill>
              </a:rPr>
              <a:t>keep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growing</a:t>
            </a:r>
            <a:endParaRPr lang="es-ES" dirty="0">
              <a:solidFill>
                <a:srgbClr val="FF0000"/>
              </a:solidFill>
            </a:endParaRPr>
          </a:p>
          <a:p>
            <a:pPr marL="992691" lvl="1" indent="-685783">
              <a:spcBef>
                <a:spcPts val="1600"/>
              </a:spcBef>
              <a:buFont typeface="+mj-lt"/>
              <a:buAutoNum type="arabicPeriod"/>
            </a:pP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Good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relationships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with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conference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organizers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,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dealing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well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with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IEEE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relations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and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adding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value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to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the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communit</a:t>
            </a:r>
            <a:endParaRPr lang="es-ES" sz="2667" dirty="0">
              <a:solidFill>
                <a:schemeClr val="accent5">
                  <a:lumMod val="10000"/>
                </a:schemeClr>
              </a:solidFill>
            </a:endParaRPr>
          </a:p>
          <a:p>
            <a:pPr marL="1907068" lvl="4" indent="-685783">
              <a:spcBef>
                <a:spcPts val="1600"/>
              </a:spcBef>
              <a:buFont typeface="Arial" panose="020B0604020202020204" pitchFamily="34" charset="0"/>
              <a:buChar char="−"/>
            </a:pPr>
            <a:r>
              <a:rPr lang="es-ES" dirty="0" err="1">
                <a:solidFill>
                  <a:srgbClr val="FF0000"/>
                </a:solidFill>
              </a:rPr>
              <a:t>Develop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further</a:t>
            </a:r>
            <a:r>
              <a:rPr lang="es-ES" dirty="0">
                <a:solidFill>
                  <a:srgbClr val="FF0000"/>
                </a:solidFill>
              </a:rPr>
              <a:t> on-line </a:t>
            </a:r>
            <a:r>
              <a:rPr lang="es-ES" dirty="0" err="1">
                <a:solidFill>
                  <a:srgbClr val="FF0000"/>
                </a:solidFill>
              </a:rPr>
              <a:t>sponsorship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application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support</a:t>
            </a:r>
            <a:r>
              <a:rPr lang="es-ES" dirty="0">
                <a:solidFill>
                  <a:srgbClr val="FF0000"/>
                </a:solidFill>
              </a:rPr>
              <a:t> </a:t>
            </a:r>
          </a:p>
          <a:p>
            <a:pPr marL="992691" lvl="1" indent="-685783">
              <a:spcBef>
                <a:spcPts val="1600"/>
              </a:spcBef>
              <a:buFont typeface="+mj-lt"/>
              <a:buAutoNum type="arabicPeriod"/>
            </a:pP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Make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CEDA a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key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reference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for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young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researchers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, and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professionals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for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promotion</a:t>
            </a:r>
            <a:r>
              <a:rPr lang="es-ES" sz="2667" dirty="0">
                <a:solidFill>
                  <a:schemeClr val="accent5">
                    <a:lumMod val="10000"/>
                  </a:schemeClr>
                </a:solidFill>
              </a:rPr>
              <a:t> and </a:t>
            </a:r>
            <a:r>
              <a:rPr lang="es-ES" sz="2667" dirty="0" err="1">
                <a:solidFill>
                  <a:schemeClr val="accent5">
                    <a:lumMod val="10000"/>
                  </a:schemeClr>
                </a:solidFill>
              </a:rPr>
              <a:t>development</a:t>
            </a:r>
            <a:endParaRPr lang="es-ES" sz="2667" dirty="0">
              <a:solidFill>
                <a:schemeClr val="accent5">
                  <a:lumMod val="10000"/>
                </a:schemeClr>
              </a:solidFill>
            </a:endParaRPr>
          </a:p>
          <a:p>
            <a:pPr marL="1907068" lvl="4" indent="-685783">
              <a:spcBef>
                <a:spcPts val="1600"/>
              </a:spcBef>
              <a:buFont typeface="Arial" panose="020B0604020202020204" pitchFamily="34" charset="0"/>
              <a:buChar char="−"/>
            </a:pP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Grow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 in </a:t>
            </a: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key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topics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: </a:t>
            </a:r>
            <a:r>
              <a:rPr lang="es-ES" dirty="0">
                <a:solidFill>
                  <a:srgbClr val="FF0000"/>
                </a:solidFill>
              </a:rPr>
              <a:t>WF-</a:t>
            </a:r>
            <a:r>
              <a:rPr lang="es-ES" dirty="0" err="1">
                <a:solidFill>
                  <a:srgbClr val="FF0000"/>
                </a:solidFill>
              </a:rPr>
              <a:t>IoT</a:t>
            </a:r>
            <a:r>
              <a:rPr lang="es-ES" dirty="0">
                <a:solidFill>
                  <a:srgbClr val="FF0000"/>
                </a:solidFill>
              </a:rPr>
              <a:t> (10% </a:t>
            </a:r>
            <a:r>
              <a:rPr lang="es-ES" dirty="0" err="1">
                <a:solidFill>
                  <a:srgbClr val="FF0000"/>
                </a:solidFill>
              </a:rPr>
              <a:t>until</a:t>
            </a:r>
            <a:r>
              <a:rPr lang="es-ES" dirty="0">
                <a:solidFill>
                  <a:srgbClr val="FF0000"/>
                </a:solidFill>
              </a:rPr>
              <a:t> 2017, 20% </a:t>
            </a:r>
            <a:r>
              <a:rPr lang="es-ES" dirty="0" err="1">
                <a:solidFill>
                  <a:srgbClr val="FF0000"/>
                </a:solidFill>
              </a:rPr>
              <a:t>after</a:t>
            </a:r>
            <a:r>
              <a:rPr lang="es-ES" dirty="0">
                <a:solidFill>
                  <a:srgbClr val="FF0000"/>
                </a:solidFill>
              </a:rPr>
              <a:t>), RC</a:t>
            </a:r>
          </a:p>
          <a:p>
            <a:pPr marL="1907068" lvl="4" indent="-685783">
              <a:spcBef>
                <a:spcPts val="1600"/>
              </a:spcBef>
              <a:buFont typeface="Arial" panose="020B0604020202020204" pitchFamily="34" charset="0"/>
              <a:buChar char="−"/>
            </a:pPr>
            <a:r>
              <a:rPr lang="es-ES" dirty="0" err="1">
                <a:solidFill>
                  <a:srgbClr val="FF0000"/>
                </a:solidFill>
              </a:rPr>
              <a:t>Grow</a:t>
            </a:r>
            <a:r>
              <a:rPr lang="es-ES" dirty="0">
                <a:solidFill>
                  <a:srgbClr val="FF0000"/>
                </a:solidFill>
              </a:rPr>
              <a:t> in </a:t>
            </a:r>
            <a:r>
              <a:rPr lang="es-ES" dirty="0" err="1">
                <a:solidFill>
                  <a:srgbClr val="FF0000"/>
                </a:solidFill>
              </a:rPr>
              <a:t>other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geographical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areas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: </a:t>
            </a: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Africa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, Asia, etc.  (</a:t>
            </a: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Outreach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 programme and CEDA </a:t>
            </a: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Distinguished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s-ES" dirty="0" err="1">
                <a:solidFill>
                  <a:schemeClr val="accent5">
                    <a:lumMod val="10000"/>
                  </a:schemeClr>
                </a:solidFill>
              </a:rPr>
              <a:t>Lecturers</a:t>
            </a:r>
            <a:r>
              <a:rPr lang="es-ES" dirty="0">
                <a:solidFill>
                  <a:schemeClr val="accent5">
                    <a:lumMod val="10000"/>
                  </a:schemeClr>
                </a:solidFill>
              </a:rPr>
              <a:t>)</a:t>
            </a:r>
          </a:p>
          <a:p>
            <a:endParaRPr lang="en-US" sz="2667" dirty="0"/>
          </a:p>
        </p:txBody>
      </p:sp>
    </p:spTree>
    <p:extLst>
      <p:ext uri="{BB962C8B-B14F-4D97-AF65-F5344CB8AC3E}">
        <p14:creationId xmlns:p14="http://schemas.microsoft.com/office/powerpoint/2010/main" val="3015017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322" y="457201"/>
            <a:ext cx="10993967" cy="498475"/>
          </a:xfrm>
        </p:spPr>
        <p:txBody>
          <a:bodyPr>
            <a:normAutofit fontScale="90000"/>
          </a:bodyPr>
          <a:lstStyle/>
          <a:p>
            <a:r>
              <a:rPr lang="en-US" dirty="0"/>
              <a:t>Conferences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7" y="974553"/>
            <a:ext cx="11360727" cy="5486399"/>
          </a:xfrm>
        </p:spPr>
        <p:txBody>
          <a:bodyPr>
            <a:normAutofit lnSpcReduction="10000"/>
          </a:bodyPr>
          <a:lstStyle/>
          <a:p>
            <a:r>
              <a:rPr lang="en-US" sz="2667" dirty="0"/>
              <a:t>CEDA conferences have developed well in period 2011-2015.</a:t>
            </a:r>
          </a:p>
          <a:p>
            <a:pPr lvl="1"/>
            <a:r>
              <a:rPr lang="es-ES" sz="2667" dirty="0" err="1"/>
              <a:t>Good</a:t>
            </a:r>
            <a:r>
              <a:rPr lang="es-ES" sz="2667" dirty="0"/>
              <a:t> </a:t>
            </a:r>
            <a:r>
              <a:rPr lang="es-ES" sz="2667" dirty="0" err="1"/>
              <a:t>percentages</a:t>
            </a:r>
            <a:r>
              <a:rPr lang="es-ES" sz="2667" dirty="0"/>
              <a:t> in </a:t>
            </a:r>
            <a:r>
              <a:rPr lang="es-ES" sz="2667" dirty="0" err="1"/>
              <a:t>all</a:t>
            </a:r>
            <a:r>
              <a:rPr lang="es-ES" sz="2667" dirty="0"/>
              <a:t> </a:t>
            </a:r>
            <a:r>
              <a:rPr lang="es-ES" sz="2667" dirty="0" err="1"/>
              <a:t>major</a:t>
            </a:r>
            <a:r>
              <a:rPr lang="es-ES" sz="2667" dirty="0"/>
              <a:t> EDA/ES </a:t>
            </a:r>
            <a:r>
              <a:rPr lang="es-ES" sz="2667" dirty="0" err="1"/>
              <a:t>conferences</a:t>
            </a:r>
            <a:r>
              <a:rPr lang="es-ES" sz="2667" dirty="0"/>
              <a:t>.</a:t>
            </a:r>
          </a:p>
          <a:p>
            <a:pPr lvl="1"/>
            <a:r>
              <a:rPr lang="es-ES" sz="2667" dirty="0" err="1"/>
              <a:t>Recognized</a:t>
            </a:r>
            <a:r>
              <a:rPr lang="es-ES" sz="2667" dirty="0"/>
              <a:t> as </a:t>
            </a:r>
            <a:r>
              <a:rPr lang="es-ES" sz="2667" dirty="0" err="1"/>
              <a:t>highly</a:t>
            </a:r>
            <a:r>
              <a:rPr lang="es-ES" sz="2667" dirty="0"/>
              <a:t> </a:t>
            </a:r>
            <a:r>
              <a:rPr lang="es-ES" sz="2667" dirty="0" err="1"/>
              <a:t>selective</a:t>
            </a:r>
            <a:r>
              <a:rPr lang="es-ES" sz="2667" dirty="0"/>
              <a:t> </a:t>
            </a:r>
            <a:r>
              <a:rPr lang="es-ES" sz="2667" dirty="0" err="1"/>
              <a:t>for</a:t>
            </a:r>
            <a:r>
              <a:rPr lang="es-ES" sz="2667" dirty="0"/>
              <a:t> </a:t>
            </a:r>
            <a:r>
              <a:rPr lang="es-ES" sz="2667" dirty="0" err="1"/>
              <a:t>small-medium</a:t>
            </a:r>
            <a:r>
              <a:rPr lang="es-ES" sz="2667" dirty="0"/>
              <a:t> </a:t>
            </a:r>
            <a:r>
              <a:rPr lang="es-ES" sz="2667" dirty="0" err="1"/>
              <a:t>size</a:t>
            </a:r>
            <a:r>
              <a:rPr lang="es-ES" sz="2667" dirty="0"/>
              <a:t> </a:t>
            </a:r>
            <a:r>
              <a:rPr lang="es-ES" sz="2667" dirty="0" err="1"/>
              <a:t>events</a:t>
            </a:r>
            <a:r>
              <a:rPr lang="es-ES" sz="2667" dirty="0"/>
              <a:t>.</a:t>
            </a:r>
          </a:p>
          <a:p>
            <a:pPr lvl="1"/>
            <a:endParaRPr lang="en-US" sz="2667" dirty="0"/>
          </a:p>
          <a:p>
            <a:r>
              <a:rPr lang="en-US" sz="2667" dirty="0"/>
              <a:t>Proposed CEDA vision related to conferences.</a:t>
            </a:r>
          </a:p>
          <a:p>
            <a:pPr lvl="1"/>
            <a:r>
              <a:rPr lang="es-ES" sz="2667" dirty="0" err="1"/>
              <a:t>Need</a:t>
            </a:r>
            <a:r>
              <a:rPr lang="es-ES" sz="2667" dirty="0"/>
              <a:t> to </a:t>
            </a:r>
            <a:r>
              <a:rPr lang="es-ES" sz="2667" dirty="0" err="1"/>
              <a:t>increase</a:t>
            </a:r>
            <a:r>
              <a:rPr lang="es-ES" sz="2667" dirty="0"/>
              <a:t> IT </a:t>
            </a:r>
            <a:r>
              <a:rPr lang="es-ES" sz="2667" dirty="0" err="1"/>
              <a:t>support</a:t>
            </a:r>
            <a:r>
              <a:rPr lang="es-ES" sz="2667" dirty="0"/>
              <a:t> and </a:t>
            </a:r>
            <a:r>
              <a:rPr lang="es-ES" sz="2667" dirty="0" err="1"/>
              <a:t>services</a:t>
            </a:r>
            <a:r>
              <a:rPr lang="es-ES" sz="2667" dirty="0"/>
              <a:t> </a:t>
            </a:r>
            <a:r>
              <a:rPr lang="es-ES" sz="2667" dirty="0" err="1"/>
              <a:t>for</a:t>
            </a:r>
            <a:r>
              <a:rPr lang="es-ES" sz="2667" dirty="0"/>
              <a:t> </a:t>
            </a:r>
            <a:r>
              <a:rPr lang="es-ES" sz="2667" dirty="0" err="1"/>
              <a:t>organizers</a:t>
            </a:r>
            <a:r>
              <a:rPr lang="es-ES" sz="2667" dirty="0"/>
              <a:t> to </a:t>
            </a:r>
            <a:r>
              <a:rPr lang="es-ES" sz="2667" dirty="0" err="1"/>
              <a:t>keep</a:t>
            </a:r>
            <a:r>
              <a:rPr lang="es-ES" sz="2667" dirty="0"/>
              <a:t> </a:t>
            </a:r>
            <a:r>
              <a:rPr lang="es-ES" sz="2667" dirty="0" err="1"/>
              <a:t>reputation</a:t>
            </a:r>
            <a:r>
              <a:rPr lang="es-ES" sz="2667" dirty="0"/>
              <a:t>.</a:t>
            </a:r>
          </a:p>
          <a:p>
            <a:pPr lvl="1"/>
            <a:r>
              <a:rPr lang="es-ES" sz="2667" dirty="0" err="1"/>
              <a:t>Growth</a:t>
            </a:r>
            <a:r>
              <a:rPr lang="es-ES" sz="2667" dirty="0"/>
              <a:t> </a:t>
            </a:r>
            <a:r>
              <a:rPr lang="es-ES" sz="2667" dirty="0" err="1"/>
              <a:t>needed</a:t>
            </a:r>
            <a:r>
              <a:rPr lang="es-ES" sz="2667" dirty="0"/>
              <a:t> in </a:t>
            </a:r>
            <a:r>
              <a:rPr lang="es-ES" sz="2667" dirty="0" err="1"/>
              <a:t>other</a:t>
            </a:r>
            <a:r>
              <a:rPr lang="es-ES" sz="2667" dirty="0"/>
              <a:t> </a:t>
            </a:r>
            <a:r>
              <a:rPr lang="es-ES" sz="2667" dirty="0" err="1"/>
              <a:t>areas</a:t>
            </a:r>
            <a:r>
              <a:rPr lang="es-ES" sz="2667" dirty="0"/>
              <a:t> (</a:t>
            </a:r>
            <a:r>
              <a:rPr lang="es-ES" sz="2667" dirty="0" err="1"/>
              <a:t>IoT</a:t>
            </a:r>
            <a:r>
              <a:rPr lang="es-ES" sz="2667" dirty="0"/>
              <a:t>, etc.) </a:t>
            </a:r>
          </a:p>
          <a:p>
            <a:pPr lvl="1"/>
            <a:r>
              <a:rPr lang="es-ES" sz="2667" dirty="0" err="1"/>
              <a:t>Expand</a:t>
            </a:r>
            <a:r>
              <a:rPr lang="es-ES" sz="2667" dirty="0"/>
              <a:t> </a:t>
            </a:r>
            <a:r>
              <a:rPr lang="es-ES" sz="2667" dirty="0" err="1"/>
              <a:t>visibility</a:t>
            </a:r>
            <a:r>
              <a:rPr lang="es-ES" sz="2667" dirty="0"/>
              <a:t> to </a:t>
            </a:r>
            <a:r>
              <a:rPr lang="es-ES" sz="2667" dirty="0" err="1"/>
              <a:t>other</a:t>
            </a:r>
            <a:r>
              <a:rPr lang="es-ES" sz="2667" dirty="0"/>
              <a:t> </a:t>
            </a:r>
            <a:r>
              <a:rPr lang="es-ES" sz="2667" dirty="0" err="1"/>
              <a:t>regions</a:t>
            </a:r>
            <a:r>
              <a:rPr lang="es-ES" sz="2667" dirty="0"/>
              <a:t> (</a:t>
            </a:r>
            <a:r>
              <a:rPr lang="es-ES" sz="2667" dirty="0" err="1"/>
              <a:t>Outreach</a:t>
            </a:r>
            <a:r>
              <a:rPr lang="es-ES" sz="2667" dirty="0"/>
              <a:t> </a:t>
            </a:r>
            <a:r>
              <a:rPr lang="es-ES" sz="2667" dirty="0" err="1"/>
              <a:t>Prog</a:t>
            </a:r>
            <a:r>
              <a:rPr lang="es-ES" sz="2667" dirty="0"/>
              <a:t>. in </a:t>
            </a:r>
            <a:r>
              <a:rPr lang="es-ES" sz="2667" dirty="0" err="1"/>
              <a:t>Africa</a:t>
            </a:r>
            <a:r>
              <a:rPr lang="es-ES" sz="2667" dirty="0"/>
              <a:t> and Asia)</a:t>
            </a:r>
          </a:p>
          <a:p>
            <a:pPr lvl="1"/>
            <a:r>
              <a:rPr lang="es-ES" sz="2667" dirty="0" err="1"/>
              <a:t>Especially</a:t>
            </a:r>
            <a:r>
              <a:rPr lang="es-ES" sz="2667" dirty="0"/>
              <a:t> </a:t>
            </a:r>
            <a:r>
              <a:rPr lang="es-ES" sz="2667" dirty="0" err="1"/>
              <a:t>among</a:t>
            </a:r>
            <a:r>
              <a:rPr lang="es-ES" sz="2667" dirty="0"/>
              <a:t> Young Researchers to “</a:t>
            </a:r>
            <a:r>
              <a:rPr lang="es-ES" sz="2667" dirty="0" err="1"/>
              <a:t>join</a:t>
            </a:r>
            <a:r>
              <a:rPr lang="es-ES" sz="2667" dirty="0"/>
              <a:t>” IEEE CEDA </a:t>
            </a:r>
          </a:p>
          <a:p>
            <a:pPr lvl="2"/>
            <a:r>
              <a:rPr lang="es-ES" sz="2400" dirty="0"/>
              <a:t>IEEE </a:t>
            </a:r>
            <a:r>
              <a:rPr lang="es-ES" sz="2400" dirty="0" err="1"/>
              <a:t>Rebooting</a:t>
            </a:r>
            <a:r>
              <a:rPr lang="es-ES" sz="2400" dirty="0"/>
              <a:t> Computing </a:t>
            </a:r>
            <a:r>
              <a:rPr lang="es-ES" sz="2400" dirty="0" err="1"/>
              <a:t>competition</a:t>
            </a:r>
            <a:r>
              <a:rPr lang="es-ES" sz="2400" dirty="0"/>
              <a:t> at DAC.</a:t>
            </a:r>
          </a:p>
          <a:p>
            <a:pPr lvl="2"/>
            <a:r>
              <a:rPr lang="es-ES" dirty="0"/>
              <a:t>IEEE CEDA </a:t>
            </a:r>
            <a:r>
              <a:rPr lang="es-ES" dirty="0" err="1"/>
              <a:t>IoT</a:t>
            </a:r>
            <a:r>
              <a:rPr lang="es-ES" dirty="0"/>
              <a:t> </a:t>
            </a:r>
            <a:r>
              <a:rPr lang="es-ES" dirty="0" err="1"/>
              <a:t>competition</a:t>
            </a:r>
            <a:r>
              <a:rPr lang="es-ES" dirty="0"/>
              <a:t> at DATE.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976</Words>
  <Application>Microsoft Office PowerPoint</Application>
  <PresentationFormat>Widescreen</PresentationFormat>
  <Paragraphs>144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Impact</vt:lpstr>
      <vt:lpstr>Lucida Sans Unicode</vt:lpstr>
      <vt:lpstr>Wingdings</vt:lpstr>
      <vt:lpstr>Wingdings 2</vt:lpstr>
      <vt:lpstr>Office Theme</vt:lpstr>
      <vt:lpstr>Concourse</vt:lpstr>
      <vt:lpstr>Conferences Report BoG Meeting  David Atienza Alonso VP-Conferences</vt:lpstr>
      <vt:lpstr>Stable Projections for CEDA in Conferences</vt:lpstr>
      <vt:lpstr>Growth in Cooperation with IEEE Bodies and ACM</vt:lpstr>
      <vt:lpstr>CEDA Conf. Monitoring – status (Nov 2015)</vt:lpstr>
      <vt:lpstr>Status on CEDA OutReach Activities</vt:lpstr>
      <vt:lpstr>Develop Strategic Vision for Conferences</vt:lpstr>
      <vt:lpstr>Conferences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Gi-Joon Nam VP-Finance</dc:title>
  <dc:creator>Madie Nelson</dc:creator>
  <cp:lastModifiedBy>Madie Nelson</cp:lastModifiedBy>
  <cp:revision>2</cp:revision>
  <dcterms:created xsi:type="dcterms:W3CDTF">2022-06-09T20:35:18Z</dcterms:created>
  <dcterms:modified xsi:type="dcterms:W3CDTF">2022-06-09T20:35:53Z</dcterms:modified>
</cp:coreProperties>
</file>