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notesMasterIdLst>
    <p:notesMasterId r:id="rId9"/>
  </p:notesMasterIdLst>
  <p:sldIdLst>
    <p:sldId id="256" r:id="rId3"/>
    <p:sldId id="260" r:id="rId4"/>
    <p:sldId id="267" r:id="rId5"/>
    <p:sldId id="259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7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2" d="100"/>
          <a:sy n="92" d="100"/>
        </p:scale>
        <p:origin x="-648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C073C-2BC5-4B68-B054-8A4798065622}" type="datetimeFigureOut">
              <a:rPr lang="en-US" smtClean="0"/>
              <a:t>3/19/18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A8EEC-6805-49F8-A644-07BA5F23B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940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4947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microsoft.com/office/2007/relationships/hdphoto" Target="../media/hdphoto1.wdp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w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69605" y="1588296"/>
            <a:ext cx="7766936" cy="1646302"/>
          </a:xfrm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72693" y="3541080"/>
            <a:ext cx="7766936" cy="1096899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of Chair</a:t>
            </a:r>
          </a:p>
          <a:p>
            <a:r>
              <a:rPr lang="en-US" dirty="0"/>
              <a:t>Members of Committee (if applicable)</a:t>
            </a:r>
          </a:p>
        </p:txBody>
      </p:sp>
      <p:sp>
        <p:nvSpPr>
          <p:cNvPr id="38" name="Date Placeholder 3"/>
          <p:cNvSpPr>
            <a:spLocks noGrp="1"/>
          </p:cNvSpPr>
          <p:nvPr>
            <p:ph type="dt" sz="half" idx="2"/>
          </p:nvPr>
        </p:nvSpPr>
        <p:spPr>
          <a:xfrm>
            <a:off x="2991585" y="649809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</a:t>
            </a:r>
            <a:r>
              <a:rPr lang="en-US" dirty="0" smtClean="0"/>
              <a:t>/19/2018</a:t>
            </a:r>
            <a:endParaRPr lang="en-US" dirty="0"/>
          </a:p>
        </p:txBody>
      </p:sp>
      <p:sp>
        <p:nvSpPr>
          <p:cNvPr id="3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950" y="6516850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</a:t>
            </a:r>
            <a:r>
              <a:rPr lang="en-US" dirty="0" smtClean="0"/>
              <a:t>Executive Committee </a:t>
            </a:r>
            <a:r>
              <a:rPr lang="en-US" dirty="0"/>
              <a:t>Meeting</a:t>
            </a:r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6066" y="64917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130" y="22037"/>
            <a:ext cx="2333625" cy="133061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868" y="5609987"/>
            <a:ext cx="2221132" cy="1248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978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979393" y="650142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 smtClean="0"/>
              <a:t>11/12/2017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758" y="6492875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33874" y="65360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593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003777" y="6434089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 smtClean="0"/>
              <a:t>11/12/2017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6142" y="6425537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58258" y="646873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05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52" y="2160590"/>
            <a:ext cx="8596668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11/12/2017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066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11/12/2017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875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01" y="609600"/>
            <a:ext cx="8596668" cy="75585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8955" y="1655764"/>
            <a:ext cx="85561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Ongoing Items: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955" y="2395881"/>
            <a:ext cx="8542513" cy="3304117"/>
          </a:xfrm>
        </p:spPr>
        <p:txBody>
          <a:bodyPr>
            <a:normAutofit/>
          </a:bodyPr>
          <a:lstStyle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991585" y="649809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</a:t>
            </a:r>
            <a:r>
              <a:rPr lang="en-US" dirty="0" smtClean="0"/>
              <a:t>/19/2018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3950" y="6516850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</a:t>
            </a:r>
            <a:r>
              <a:rPr lang="en-US" dirty="0" smtClean="0"/>
              <a:t>Executive Committee </a:t>
            </a:r>
            <a:r>
              <a:rPr lang="en-US" dirty="0"/>
              <a:t>Meeting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46066" y="64917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22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/>
          <a:p>
            <a:r>
              <a:rPr lang="en-US" dirty="0" smtClean="0"/>
              <a:t>2018 Vision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991585" y="649809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</a:t>
            </a:r>
            <a:r>
              <a:rPr lang="en-US" dirty="0" smtClean="0"/>
              <a:t>/19/2018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950" y="6516850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</a:t>
            </a:r>
            <a:r>
              <a:rPr lang="en-US" dirty="0" smtClean="0"/>
              <a:t>Executive Committee </a:t>
            </a:r>
            <a:r>
              <a:rPr lang="en-US" dirty="0"/>
              <a:t>Meeting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6066" y="64917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1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01" y="609600"/>
            <a:ext cx="8596668" cy="824128"/>
          </a:xfrm>
        </p:spPr>
        <p:txBody>
          <a:bodyPr/>
          <a:lstStyle/>
          <a:p>
            <a:r>
              <a:rPr lang="en-US" dirty="0" smtClean="0"/>
              <a:t>Looking forward (2019)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3/19/2018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IEEE CEDA Executive Committee Meeting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375299" y="1877008"/>
            <a:ext cx="8542513" cy="3304117"/>
          </a:xfrm>
        </p:spPr>
        <p:txBody>
          <a:bodyPr>
            <a:normAutofit/>
          </a:bodyPr>
          <a:lstStyle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54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540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69605" y="1588296"/>
            <a:ext cx="7766936" cy="1646302"/>
          </a:xfrm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72693" y="3541080"/>
            <a:ext cx="7766936" cy="1096899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of Chair</a:t>
            </a:r>
          </a:p>
          <a:p>
            <a:r>
              <a:rPr lang="en-US" dirty="0"/>
              <a:t>Members of Committee (if applicable)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130" y="15832"/>
            <a:ext cx="2333625" cy="1343025"/>
          </a:xfrm>
          <a:prstGeom prst="rect">
            <a:avLst/>
          </a:prstGeom>
        </p:spPr>
      </p:pic>
      <p:grpSp>
        <p:nvGrpSpPr>
          <p:cNvPr id="32" name="Group 31"/>
          <p:cNvGrpSpPr/>
          <p:nvPr userDrawn="1"/>
        </p:nvGrpSpPr>
        <p:grpSpPr>
          <a:xfrm>
            <a:off x="9774130" y="5559552"/>
            <a:ext cx="2454618" cy="1383792"/>
            <a:chOff x="9211269" y="5211741"/>
            <a:chExt cx="2846791" cy="1646259"/>
          </a:xfrm>
        </p:grpSpPr>
        <p:pic>
          <p:nvPicPr>
            <p:cNvPr id="33" name="Picture 32"/>
            <p:cNvPicPr>
              <a:picLocks noChangeAspect="1"/>
            </p:cNvPicPr>
            <p:nvPr userDrawn="1"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64941" y="5691472"/>
              <a:ext cx="2793119" cy="1166528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 userDrawn="1"/>
          </p:nvPicPr>
          <p:blipFill>
            <a:blip r:embed="rId4" cstate="hqprint">
              <a:clrChange>
                <a:clrFrom>
                  <a:srgbClr val="FFFDE5"/>
                </a:clrFrom>
                <a:clrTo>
                  <a:srgbClr val="FFFDE5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8931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1269" y="5211741"/>
              <a:ext cx="2606699" cy="760395"/>
            </a:xfrm>
            <a:prstGeom prst="rect">
              <a:avLst/>
            </a:prstGeom>
          </p:spPr>
        </p:pic>
      </p:grpSp>
      <p:sp>
        <p:nvSpPr>
          <p:cNvPr id="38" name="Date Placeholder 3"/>
          <p:cNvSpPr>
            <a:spLocks noGrp="1"/>
          </p:cNvSpPr>
          <p:nvPr>
            <p:ph type="dt" sz="half" idx="2"/>
          </p:nvPr>
        </p:nvSpPr>
        <p:spPr>
          <a:xfrm>
            <a:off x="2991585" y="652540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 smtClean="0"/>
              <a:t>11/12/2017</a:t>
            </a:r>
            <a:endParaRPr lang="en-US" dirty="0"/>
          </a:p>
        </p:txBody>
      </p:sp>
      <p:sp>
        <p:nvSpPr>
          <p:cNvPr id="3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950" y="6516850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6066" y="6560043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864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002736" y="650142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 smtClean="0"/>
              <a:t>11/12/2017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101" y="6492875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57217" y="65360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9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3052545" y="650142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 smtClean="0"/>
              <a:t>11/12/2017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4910" y="6492875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7026" y="65360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848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4428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.png"/><Relationship Id="rId12" Type="http://schemas.microsoft.com/office/2007/relationships/hdphoto" Target="../media/hdphoto1.wdp"/><Relationship Id="rId13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2.xml"/><Relationship Id="rId8" Type="http://schemas.openxmlformats.org/officeDocument/2006/relationships/slideLayout" Target="../slideLayouts/slideLayout13.xml"/><Relationship Id="rId9" Type="http://schemas.openxmlformats.org/officeDocument/2006/relationships/theme" Target="../theme/theme2.xml"/><Relationship Id="rId10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1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IEEE CEDA </a:t>
            </a:r>
            <a:br>
              <a:rPr lang="en-US" dirty="0"/>
            </a:br>
            <a:r>
              <a:rPr lang="en-US" dirty="0" smtClean="0"/>
              <a:t>Executive Committee Meeting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9" y="2160590"/>
            <a:ext cx="8596668" cy="1457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President </a:t>
            </a:r>
            <a:r>
              <a:rPr lang="en-US" dirty="0" smtClean="0"/>
              <a:t>David </a:t>
            </a:r>
            <a:r>
              <a:rPr lang="en-US" dirty="0" err="1" smtClean="0"/>
              <a:t>Atienza</a:t>
            </a:r>
            <a:endParaRPr lang="en-US" dirty="0" smtClean="0"/>
          </a:p>
          <a:p>
            <a:pPr lvl="0"/>
            <a:r>
              <a:rPr lang="en-US" dirty="0" smtClean="0"/>
              <a:t>March 19, 2018 (at DATE 2018)</a:t>
            </a:r>
          </a:p>
          <a:p>
            <a:pPr lvl="0"/>
            <a:r>
              <a:rPr lang="en-US" dirty="0" smtClean="0"/>
              <a:t>ICC, Dresden, Germany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1585" y="6049914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</a:t>
            </a:r>
            <a:r>
              <a:rPr lang="en-US" dirty="0" smtClean="0"/>
              <a:t>/19/2018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950" y="6041362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</a:t>
            </a:r>
            <a:r>
              <a:rPr lang="en-US" dirty="0" smtClean="0"/>
              <a:t>Executive Committee Meeting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130" y="22037"/>
            <a:ext cx="2333625" cy="133061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868" y="5609987"/>
            <a:ext cx="2221132" cy="1248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55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6" r:id="rId3"/>
    <p:sldLayoutId id="2147483668" r:id="rId4"/>
    <p:sldLayoutId id="2147483667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50000"/>
            </a:schemeClr>
          </a:solidFill>
          <a:latin typeface="Californian FB" panose="0207040306080B030204" pitchFamily="18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8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1pPr>
      <a:lvl2pPr marL="4572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6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1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IEEE CEDA </a:t>
            </a:r>
            <a:br>
              <a:rPr lang="en-US" dirty="0"/>
            </a:br>
            <a:r>
              <a:rPr lang="en-US" dirty="0"/>
              <a:t>Annual Board of Governors’ Meeting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9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President </a:t>
            </a:r>
            <a:r>
              <a:rPr lang="en-US" dirty="0" err="1"/>
              <a:t>Shishpal</a:t>
            </a:r>
            <a:r>
              <a:rPr lang="en-US" dirty="0"/>
              <a:t> S. Rawat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1585" y="6049914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 smtClean="0"/>
              <a:t>11/12/2017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950" y="6041362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6066" y="6084555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9774130" y="5547360"/>
            <a:ext cx="2454618" cy="1383792"/>
            <a:chOff x="9211269" y="5211741"/>
            <a:chExt cx="2846791" cy="1646259"/>
          </a:xfrm>
        </p:grpSpPr>
        <p:pic>
          <p:nvPicPr>
            <p:cNvPr id="29" name="Picture 28"/>
            <p:cNvPicPr>
              <a:picLocks noChangeAspect="1"/>
            </p:cNvPicPr>
            <p:nvPr userDrawn="1"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64941" y="5691472"/>
              <a:ext cx="2793119" cy="1166528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11" cstate="hqprint">
              <a:clrChange>
                <a:clrFrom>
                  <a:srgbClr val="FFFDE5"/>
                </a:clrFrom>
                <a:clrTo>
                  <a:srgbClr val="FFFDE5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colorTemperature colorTemp="8931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1269" y="5211741"/>
              <a:ext cx="2606699" cy="760395"/>
            </a:xfrm>
            <a:prstGeom prst="rect">
              <a:avLst/>
            </a:prstGeom>
          </p:spPr>
        </p:pic>
      </p:grp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4826" y="-10651"/>
            <a:ext cx="1753998" cy="127603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87819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Californian FB" panose="0207040306080B030204" pitchFamily="18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8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1pPr>
      <a:lvl2pPr marL="4572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6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president@ieee-ceda.com" TargetMode="External"/><Relationship Id="rId3" Type="http://schemas.openxmlformats.org/officeDocument/2006/relationships/hyperlink" Target="mailto:david.atienza@epfl.ch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5.jpeg"/><Relationship Id="rId12" Type="http://schemas.openxmlformats.org/officeDocument/2006/relationships/image" Target="../media/image16.png"/><Relationship Id="rId13" Type="http://schemas.openxmlformats.org/officeDocument/2006/relationships/image" Target="../media/image17.png"/><Relationship Id="rId14" Type="http://schemas.openxmlformats.org/officeDocument/2006/relationships/image" Target="../media/image18.png"/><Relationship Id="rId15" Type="http://schemas.openxmlformats.org/officeDocument/2006/relationships/image" Target="../media/image19.png"/><Relationship Id="rId16" Type="http://schemas.openxmlformats.org/officeDocument/2006/relationships/image" Target="../media/image20.jpeg"/><Relationship Id="rId17" Type="http://schemas.openxmlformats.org/officeDocument/2006/relationships/image" Target="../media/image21.png"/><Relationship Id="rId18" Type="http://schemas.openxmlformats.org/officeDocument/2006/relationships/image" Target="../media/image22.JP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jpg"/><Relationship Id="rId9" Type="http://schemas.openxmlformats.org/officeDocument/2006/relationships/image" Target="../media/image13.jpeg"/><Relationship Id="rId10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956" y="1588296"/>
            <a:ext cx="10461016" cy="1646302"/>
          </a:xfrm>
        </p:spPr>
        <p:txBody>
          <a:bodyPr/>
          <a:lstStyle/>
          <a:p>
            <a:r>
              <a:rPr lang="es-ES" dirty="0" smtClean="0"/>
              <a:t>IEEE CEDA </a:t>
            </a:r>
            <a:br>
              <a:rPr lang="es-ES" dirty="0" smtClean="0"/>
            </a:br>
            <a:r>
              <a:rPr lang="es-ES" dirty="0" err="1" smtClean="0"/>
              <a:t>Executive</a:t>
            </a:r>
            <a:r>
              <a:rPr lang="es-ES" dirty="0" smtClean="0"/>
              <a:t> </a:t>
            </a:r>
            <a:r>
              <a:rPr lang="es-ES" dirty="0" err="1" smtClean="0"/>
              <a:t>Committee</a:t>
            </a:r>
            <a:r>
              <a:rPr lang="es-ES" dirty="0" smtClean="0"/>
              <a:t>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3291" y="3308952"/>
            <a:ext cx="8030903" cy="1688466"/>
          </a:xfrm>
        </p:spPr>
        <p:txBody>
          <a:bodyPr>
            <a:noAutofit/>
          </a:bodyPr>
          <a:lstStyle/>
          <a:p>
            <a:r>
              <a:rPr lang="en-US" sz="2000" dirty="0" smtClean="0"/>
              <a:t>March 19, 2018</a:t>
            </a:r>
          </a:p>
          <a:p>
            <a:r>
              <a:rPr lang="en-US" sz="2000" dirty="0" smtClean="0"/>
              <a:t>Dresden, Germany</a:t>
            </a:r>
          </a:p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David </a:t>
            </a:r>
            <a:r>
              <a:rPr lang="en-US" sz="2400" dirty="0"/>
              <a:t>Atienza – </a:t>
            </a:r>
            <a:r>
              <a:rPr lang="en-US" sz="2400" dirty="0" smtClean="0"/>
              <a:t>President</a:t>
            </a:r>
            <a:endParaRPr lang="en-US" sz="2400" dirty="0"/>
          </a:p>
          <a:p>
            <a:pPr algn="ctr"/>
            <a:r>
              <a:rPr lang="en-US" dirty="0">
                <a:hlinkClick r:id="rId2"/>
              </a:rPr>
              <a:t>president@ieee-ceda.com </a:t>
            </a:r>
            <a:endParaRPr lang="en-US" dirty="0"/>
          </a:p>
          <a:p>
            <a:pPr algn="ctr"/>
            <a:r>
              <a:rPr lang="en-US" dirty="0" smtClean="0">
                <a:hlinkClick r:id="rId3"/>
              </a:rPr>
              <a:t>david.atienza</a:t>
            </a:r>
            <a:r>
              <a:rPr lang="en-US" dirty="0">
                <a:hlinkClick r:id="rId3"/>
              </a:rPr>
              <a:t>@epfl.ch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21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Conferences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Luca Fanucci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69605" y="4164825"/>
            <a:ext cx="6096000" cy="242630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b="1" dirty="0" smtClean="0">
                <a:latin typeface="Californian FB" panose="0207040306080B030204" pitchFamily="18" charset="0"/>
              </a:rPr>
              <a:t>Committee</a:t>
            </a:r>
            <a:endParaRPr lang="en-US" altLang="zh-TW" dirty="0">
              <a:latin typeface="Californian FB" panose="0207040306080B030204" pitchFamily="18" charset="0"/>
            </a:endParaRPr>
          </a:p>
          <a:p>
            <a:pPr fontAlgn="b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dirty="0">
                <a:latin typeface="Californian FB" panose="0207040306080B030204" pitchFamily="18" charset="0"/>
              </a:rPr>
              <a:t>Ayse Coskun (DAC rep)</a:t>
            </a:r>
          </a:p>
          <a:p>
            <a:pPr fontAlgn="b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dirty="0">
                <a:latin typeface="Californian FB" panose="0207040306080B030204" pitchFamily="18" charset="0"/>
              </a:rPr>
              <a:t>Donatella </a:t>
            </a:r>
            <a:r>
              <a:rPr lang="en-US" dirty="0" err="1">
                <a:latin typeface="Californian FB" panose="0207040306080B030204" pitchFamily="18" charset="0"/>
              </a:rPr>
              <a:t>Sciuto</a:t>
            </a:r>
            <a:r>
              <a:rPr lang="en-US" dirty="0">
                <a:latin typeface="Californian FB" panose="0207040306080B030204" pitchFamily="18" charset="0"/>
              </a:rPr>
              <a:t> (DATE rep)</a:t>
            </a:r>
          </a:p>
          <a:p>
            <a:pPr fontAlgn="b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dirty="0" err="1">
                <a:latin typeface="Californian FB" panose="0207040306080B030204" pitchFamily="18" charset="0"/>
              </a:rPr>
              <a:t>Gi-Joon</a:t>
            </a:r>
            <a:r>
              <a:rPr lang="en-US" dirty="0">
                <a:latin typeface="Californian FB" panose="0207040306080B030204" pitchFamily="18" charset="0"/>
              </a:rPr>
              <a:t> Nam (ICCAD rep)</a:t>
            </a:r>
          </a:p>
          <a:p>
            <a:pPr fontAlgn="b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dirty="0">
                <a:latin typeface="Californian FB" panose="0207040306080B030204" pitchFamily="18" charset="0"/>
              </a:rPr>
              <a:t>Masanori Hashimoto(ASP-DAC rep)</a:t>
            </a:r>
          </a:p>
          <a:p>
            <a:pPr fontAlgn="b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altLang="zh-TW" dirty="0">
                <a:latin typeface="Californian FB" panose="0207040306080B030204" pitchFamily="18" charset="0"/>
              </a:rPr>
              <a:t>Yao-Wen Chang (past VP)</a:t>
            </a:r>
            <a:endParaRPr lang="en-US" dirty="0"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035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23454" y="1000375"/>
            <a:ext cx="4769856" cy="567753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22225">
            <a:solidFill>
              <a:schemeClr val="tx2">
                <a:lumMod val="25000"/>
                <a:lumOff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ASP-DAC (25%*)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BMI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DAC (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33.3%)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DATE (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26.5%)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DDECS (25%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微軟正黑體" panose="020B0604030504040204" pitchFamily="34" charset="-120"/>
                <a:cs typeface="+mn-cs"/>
              </a:rPr>
              <a:t>*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DTIS (25%)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EDPS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ESWEEK (25%)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ETS (25%)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FDL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FMCAD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GLSVLSI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ICCAD (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46.7%)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IDT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iNIS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ITC-Asia (50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%)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IVSW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(100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%)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82563" marR="0" lvl="0" indent="-182563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IMSTW (100%)</a:t>
            </a:r>
          </a:p>
          <a:p>
            <a:pPr marL="182563" marR="0" lvl="0" indent="-182563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IOLTS (100%)</a:t>
            </a:r>
          </a:p>
          <a:p>
            <a:pPr marL="182563" marR="0" lvl="0" indent="-182563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IOTA</a:t>
            </a:r>
          </a:p>
          <a:p>
            <a:pPr marL="182563" marR="0" lvl="0" indent="-182563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ISED</a:t>
            </a:r>
          </a:p>
          <a:p>
            <a:pPr marL="182563" marR="0" lvl="0" indent="-182563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ISVLSI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82563" marR="0" lvl="0" indent="-182563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LASCAS (20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%*; from 2018)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82563" marR="0" lvl="0" indent="-182563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LATS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82563" marR="0" lvl="0" indent="-182563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MEMOCODE (15%)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MPSoC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33.3%)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NOCS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(40%)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RC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SBCCI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SIES (50%)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SMACD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VLSID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VLSI-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SoC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(25%)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WF-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IoT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(8.5%)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00" y="48450"/>
            <a:ext cx="9821259" cy="705391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CEDA </a:t>
            </a:r>
            <a:r>
              <a:rPr lang="en-US" sz="2800" b="1" dirty="0" smtClean="0">
                <a:solidFill>
                  <a:srgbClr val="0070C0"/>
                </a:solidFill>
              </a:rPr>
              <a:t>Conferences Status on </a:t>
            </a:r>
            <a:r>
              <a:rPr lang="en-US" sz="2800" b="1" dirty="0" smtClean="0">
                <a:solidFill>
                  <a:srgbClr val="FF0000"/>
                </a:solidFill>
              </a:rPr>
              <a:t>12 November 2017 @ </a:t>
            </a:r>
            <a:r>
              <a:rPr lang="en-US" sz="2800" b="1" dirty="0" err="1" smtClean="0">
                <a:solidFill>
                  <a:srgbClr val="FF0000"/>
                </a:solidFill>
              </a:rPr>
              <a:t>BoG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5420618" y="1241917"/>
            <a:ext cx="5084453" cy="430032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-108" charset="0"/>
              <a:ea typeface="Arial" pitchFamily="-108" charset="0"/>
              <a:cs typeface="Arial" pitchFamily="-108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389" y="2537307"/>
            <a:ext cx="1010505" cy="63694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771" y="4800426"/>
            <a:ext cx="653898" cy="506179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198" y="2293167"/>
            <a:ext cx="1489845" cy="311698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2747" y="4031580"/>
            <a:ext cx="1204834" cy="70471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1126" y="4112720"/>
            <a:ext cx="660716" cy="677606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059" y="2322435"/>
            <a:ext cx="937447" cy="51612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4848" y="3010049"/>
            <a:ext cx="1448984" cy="351609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651" y="3619364"/>
            <a:ext cx="733515" cy="439553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600" y="3565857"/>
            <a:ext cx="1580443" cy="463032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5420618" y="5733842"/>
            <a:ext cx="4116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微軟正黑體" panose="020B0604030504040204" pitchFamily="34" charset="-120"/>
                <a:cs typeface="+mn-cs"/>
              </a:rPr>
              <a:t>Blue: Financial sponsorship (%share)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微軟正黑體" panose="020B0604030504040204" pitchFamily="34" charset="-120"/>
                <a:cs typeface="+mn-cs"/>
              </a:rPr>
              <a:t>Green: technical sponsorship</a:t>
            </a:r>
          </a:p>
        </p:txBody>
      </p:sp>
      <p:sp>
        <p:nvSpPr>
          <p:cNvPr id="23" name="Content Placeholder 5"/>
          <p:cNvSpPr txBox="1">
            <a:spLocks/>
          </p:cNvSpPr>
          <p:nvPr/>
        </p:nvSpPr>
        <p:spPr>
          <a:xfrm>
            <a:off x="415435" y="622387"/>
            <a:ext cx="9858669" cy="126653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fornian FB" panose="0207040306080B030204" pitchFamily="18" charset="0"/>
                <a:ea typeface="微軟正黑體" panose="020B0604030504040204" pitchFamily="34" charset="-120"/>
                <a:cs typeface="+mn-cs"/>
              </a:rPr>
              <a:t>19 financially 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fornian FB" panose="0207040306080B030204" pitchFamily="18" charset="0"/>
                <a:ea typeface="微軟正黑體" panose="020B0604030504040204" pitchFamily="34" charset="-120"/>
                <a:cs typeface="+mn-cs"/>
              </a:rPr>
              <a:t>sponsored ones,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fornian FB" panose="0207040306080B030204" pitchFamily="18" charset="0"/>
                <a:ea typeface="微軟正黑體" panose="020B0604030504040204" pitchFamily="34" charset="-120"/>
                <a:cs typeface="+mn-cs"/>
              </a:rPr>
              <a:t>15 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fornian FB" panose="0207040306080B030204" pitchFamily="18" charset="0"/>
                <a:ea typeface="微軟正黑體" panose="020B0604030504040204" pitchFamily="34" charset="-120"/>
                <a:cs typeface="+mn-cs"/>
              </a:rPr>
              <a:t>technically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6409" y="4291225"/>
            <a:ext cx="1395712" cy="101538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4" name="Picture 3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841" y="1533849"/>
            <a:ext cx="1400560" cy="486325"/>
          </a:xfrm>
          <a:prstGeom prst="rect">
            <a:avLst/>
          </a:prstGeom>
        </p:spPr>
      </p:pic>
      <p:pic>
        <p:nvPicPr>
          <p:cNvPr id="25" name="Picture 4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651" y="2722475"/>
            <a:ext cx="740932" cy="740932"/>
          </a:xfrm>
          <a:prstGeom prst="rect">
            <a:avLst/>
          </a:prstGeom>
        </p:spPr>
      </p:pic>
      <p:pic>
        <p:nvPicPr>
          <p:cNvPr id="29" name="Picture 17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34309" y="1327778"/>
            <a:ext cx="1079253" cy="107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11" descr="LATS2018 crop logo.jpe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600" y="4904099"/>
            <a:ext cx="1849109" cy="497202"/>
          </a:xfrm>
          <a:prstGeom prst="rect">
            <a:avLst/>
          </a:prstGeom>
        </p:spPr>
      </p:pic>
      <p:pic>
        <p:nvPicPr>
          <p:cNvPr id="31" name="Picture 4">
            <a:extLst>
              <a:ext uri="{FF2B5EF4-FFF2-40B4-BE49-F238E27FC236}">
                <a16:creationId xmlns:a16="http://schemas.microsoft.com/office/drawing/2014/main" xmlns="" id="{6A517FA2-911D-41B4-9B85-ACFE6AB33A5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714379" y="3326164"/>
            <a:ext cx="1414523" cy="847145"/>
          </a:xfrm>
          <a:prstGeom prst="rect">
            <a:avLst/>
          </a:prstGeom>
        </p:spPr>
      </p:pic>
      <p:grpSp>
        <p:nvGrpSpPr>
          <p:cNvPr id="13" name="群組 12"/>
          <p:cNvGrpSpPr/>
          <p:nvPr/>
        </p:nvGrpSpPr>
        <p:grpSpPr>
          <a:xfrm>
            <a:off x="9208059" y="1447947"/>
            <a:ext cx="914981" cy="808130"/>
            <a:chOff x="9213929" y="1386941"/>
            <a:chExt cx="914981" cy="808130"/>
          </a:xfrm>
        </p:grpSpPr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3929" y="1386941"/>
              <a:ext cx="914981" cy="558439"/>
            </a:xfrm>
            <a:prstGeom prst="rect">
              <a:avLst/>
            </a:prstGeom>
          </p:spPr>
        </p:pic>
        <p:sp>
          <p:nvSpPr>
            <p:cNvPr id="12" name="文字方塊 11"/>
            <p:cNvSpPr txBox="1"/>
            <p:nvPr/>
          </p:nvSpPr>
          <p:spPr>
            <a:xfrm>
              <a:off x="9414562" y="1887294"/>
              <a:ext cx="5774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EDPS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6302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5"/>
          <p:cNvSpPr txBox="1">
            <a:spLocks noGrp="1"/>
          </p:cNvSpPr>
          <p:nvPr>
            <p:ph sz="half" idx="2"/>
          </p:nvPr>
        </p:nvSpPr>
        <p:spPr>
          <a:xfrm>
            <a:off x="6038022" y="1967147"/>
            <a:ext cx="5641614" cy="3305175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000" b="1" dirty="0" smtClean="0">
                <a:solidFill>
                  <a:srgbClr val="000099"/>
                </a:solidFill>
                <a:latin typeface="Californian FB" panose="0207040306080B030204" pitchFamily="18" charset="0"/>
              </a:rPr>
              <a:t>Updating list of CEDA Sponsored Conference w.r.t. 2018 changes:</a:t>
            </a:r>
          </a:p>
          <a:p>
            <a:pPr lvl="1"/>
            <a:r>
              <a:rPr lang="en-US" altLang="zh-TW" sz="1800" b="1" dirty="0" smtClean="0">
                <a:solidFill>
                  <a:srgbClr val="000099"/>
                </a:solidFill>
                <a:latin typeface="Californian FB" panose="0207040306080B030204" pitchFamily="18" charset="0"/>
              </a:rPr>
              <a:t>IMSTW </a:t>
            </a:r>
            <a:r>
              <a:rPr lang="en-US" altLang="zh-TW" sz="1800" b="1" dirty="0" smtClean="0">
                <a:solidFill>
                  <a:srgbClr val="000099"/>
                </a:solidFill>
                <a:latin typeface="Californian FB" panose="0207040306080B030204" pitchFamily="18" charset="0"/>
                <a:sym typeface="Wingdings" panose="05000000000000000000" pitchFamily="2" charset="2"/>
              </a:rPr>
              <a:t> IOLTS</a:t>
            </a:r>
          </a:p>
          <a:p>
            <a:pPr lvl="1"/>
            <a:r>
              <a:rPr lang="en-US" altLang="zh-TW" sz="1800" b="1" dirty="0" smtClean="0">
                <a:solidFill>
                  <a:srgbClr val="000099"/>
                </a:solidFill>
                <a:latin typeface="Californian FB" panose="0207040306080B030204" pitchFamily="18" charset="0"/>
                <a:sym typeface="Wingdings" panose="05000000000000000000" pitchFamily="2" charset="2"/>
              </a:rPr>
              <a:t>IOTA  ?, etc.</a:t>
            </a:r>
          </a:p>
          <a:p>
            <a:r>
              <a:rPr lang="en-US" altLang="zh-TW" sz="2000" b="1" dirty="0" smtClean="0">
                <a:solidFill>
                  <a:srgbClr val="000099"/>
                </a:solidFill>
                <a:latin typeface="Californian FB" panose="0207040306080B030204" pitchFamily="18" charset="0"/>
                <a:sym typeface="Wingdings" panose="05000000000000000000" pitchFamily="2" charset="2"/>
              </a:rPr>
              <a:t>Analyzing evolution of main topics addressed (CFP, Special Sessions, etc.)</a:t>
            </a:r>
          </a:p>
          <a:p>
            <a:r>
              <a:rPr lang="en-US" altLang="zh-TW" sz="2000" b="1" dirty="0" smtClean="0">
                <a:solidFill>
                  <a:srgbClr val="000099"/>
                </a:solidFill>
                <a:latin typeface="Californian FB" panose="0207040306080B030204" pitchFamily="18" charset="0"/>
                <a:sym typeface="Wingdings" panose="05000000000000000000" pitchFamily="2" charset="2"/>
              </a:rPr>
              <a:t>Analyzing evolution of the acceptance rate especially in technically </a:t>
            </a:r>
            <a:r>
              <a:rPr lang="en-US" altLang="zh-TW" sz="2000" b="1" dirty="0">
                <a:solidFill>
                  <a:srgbClr val="000099"/>
                </a:solidFill>
                <a:latin typeface="Californian FB" panose="0207040306080B030204" pitchFamily="18" charset="0"/>
                <a:sym typeface="Wingdings" panose="05000000000000000000" pitchFamily="2" charset="2"/>
              </a:rPr>
              <a:t>s</a:t>
            </a:r>
            <a:r>
              <a:rPr lang="en-US" altLang="zh-TW" sz="2000" b="1" dirty="0" smtClean="0">
                <a:solidFill>
                  <a:srgbClr val="000099"/>
                </a:solidFill>
                <a:latin typeface="Californian FB" panose="0207040306080B030204" pitchFamily="18" charset="0"/>
                <a:sym typeface="Wingdings" panose="05000000000000000000" pitchFamily="2" charset="2"/>
              </a:rPr>
              <a:t>ponsored conferences</a:t>
            </a:r>
          </a:p>
          <a:p>
            <a:r>
              <a:rPr lang="en-US" altLang="zh-TW" sz="2000" b="1" dirty="0">
                <a:solidFill>
                  <a:srgbClr val="000099"/>
                </a:solidFill>
                <a:latin typeface="Californian FB" panose="0207040306080B030204" pitchFamily="18" charset="0"/>
                <a:sym typeface="Wingdings" panose="05000000000000000000" pitchFamily="2" charset="2"/>
              </a:rPr>
              <a:t>Analyzing CEDA logo visibility in the relevant </a:t>
            </a:r>
            <a:r>
              <a:rPr lang="en-US" altLang="zh-TW" sz="2000" b="1" dirty="0" smtClean="0">
                <a:solidFill>
                  <a:srgbClr val="000099"/>
                </a:solidFill>
                <a:latin typeface="Californian FB" panose="0207040306080B030204" pitchFamily="18" charset="0"/>
                <a:sym typeface="Wingdings" panose="05000000000000000000" pitchFamily="2" charset="2"/>
              </a:rPr>
              <a:t>web-sites, CFP, etc.</a:t>
            </a:r>
          </a:p>
          <a:p>
            <a:endParaRPr lang="en-US" altLang="zh-TW" sz="2000" b="1" dirty="0">
              <a:solidFill>
                <a:srgbClr val="000099"/>
              </a:solidFill>
              <a:latin typeface="Californian FB" panose="0207040306080B030204" pitchFamily="18" charset="0"/>
              <a:sym typeface="Wingdings" panose="05000000000000000000" pitchFamily="2" charset="2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23454" y="1000375"/>
            <a:ext cx="4769856" cy="567753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22225">
            <a:solidFill>
              <a:schemeClr val="tx2">
                <a:lumMod val="25000"/>
                <a:lumOff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ASP-DAC (25%*)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BMI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DAC (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33.3%)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DATE (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26.5%)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DDECS (25%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微軟正黑體" panose="020B0604030504040204" pitchFamily="34" charset="-120"/>
                <a:cs typeface="+mn-cs"/>
              </a:rPr>
              <a:t>*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DTIS (25%)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EDPS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ESWEEK (25%)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ETS (25%)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FDL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FMCAD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GLSVLSI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ICCAD (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46.7%)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IDT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iNIS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ITC-Asia (50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%)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IVSW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(100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%)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82563" marR="0" lvl="0" indent="-182563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IMSTW (100%)</a:t>
            </a:r>
          </a:p>
          <a:p>
            <a:pPr marL="182563" marR="0" lvl="0" indent="-182563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IOLTS (100%)</a:t>
            </a:r>
          </a:p>
          <a:p>
            <a:pPr marL="182563" marR="0" lvl="0" indent="-182563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IOTA</a:t>
            </a:r>
          </a:p>
          <a:p>
            <a:pPr marL="182563" marR="0" lvl="0" indent="-182563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ISED</a:t>
            </a:r>
          </a:p>
          <a:p>
            <a:pPr marL="182563" marR="0" lvl="0" indent="-182563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ISVLSI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82563" marR="0" lvl="0" indent="-182563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LASCAS (20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%*; from 2018)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82563" marR="0" lvl="0" indent="-182563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LATS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82563" marR="0" lvl="0" indent="-182563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MEMOCODE (15%)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MPSoC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33.3%)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NOCS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(40%)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RC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SBCCI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SIES (50%)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SMACD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VLSID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VLSI-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SoC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(25%)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WF-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IoT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(8.5%)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文字方塊 9"/>
          <p:cNvSpPr txBox="1"/>
          <p:nvPr/>
        </p:nvSpPr>
        <p:spPr>
          <a:xfrm>
            <a:off x="5420618" y="5733842"/>
            <a:ext cx="4116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rebuchet MS" panose="020B0603020202020204"/>
                <a:ea typeface="微軟正黑體" panose="020B0604030504040204" pitchFamily="34" charset="-120"/>
                <a:cs typeface="+mn-cs"/>
              </a:rPr>
              <a:t>Blue: Financial sponsorship (%share)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Trebuchet MS" panose="020B0603020202020204"/>
                <a:ea typeface="微軟正黑體" panose="020B0604030504040204" pitchFamily="34" charset="-120"/>
                <a:cs typeface="+mn-cs"/>
              </a:rPr>
              <a:t>Green: technical sponsorship</a:t>
            </a:r>
          </a:p>
        </p:txBody>
      </p:sp>
      <p:sp>
        <p:nvSpPr>
          <p:cNvPr id="3" name="Oval 2"/>
          <p:cNvSpPr/>
          <p:nvPr/>
        </p:nvSpPr>
        <p:spPr>
          <a:xfrm>
            <a:off x="684398" y="1750263"/>
            <a:ext cx="847082" cy="387077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776809" y="4287518"/>
            <a:ext cx="847082" cy="387077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10715" y="5286410"/>
            <a:ext cx="847082" cy="387077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840196" y="1955884"/>
            <a:ext cx="847082" cy="387077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7001" y="48450"/>
            <a:ext cx="8596668" cy="705391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Current Status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5939798" y="1229407"/>
            <a:ext cx="5335152" cy="70539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50000"/>
                  </a:schemeClr>
                </a:solidFill>
                <a:latin typeface="Californian FB" panose="0207040306080B030204" pitchFamily="18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0070C0"/>
                </a:solidFill>
              </a:rPr>
              <a:t>Ongoing items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105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>
          <a:xfrm>
            <a:off x="-103367" y="962107"/>
            <a:ext cx="11100021" cy="5764695"/>
          </a:xfrm>
        </p:spPr>
        <p:txBody>
          <a:bodyPr>
            <a:normAutofit/>
          </a:bodyPr>
          <a:lstStyle/>
          <a:p>
            <a:pPr marL="800100" lvl="1" indent="-342900">
              <a:buFont typeface="Wingdings" panose="05000000000000000000" pitchFamily="2" charset="2"/>
              <a:buChar char="Ø"/>
            </a:pPr>
            <a:endParaRPr lang="en-US" sz="2200" b="1" dirty="0" smtClean="0">
              <a:solidFill>
                <a:srgbClr val="000099"/>
              </a:solidFill>
            </a:endParaRPr>
          </a:p>
          <a:p>
            <a:pPr marL="461963" lvl="1" indent="-227013">
              <a:buFont typeface="Wingdings" panose="05000000000000000000" pitchFamily="2" charset="2"/>
              <a:buChar char="Ø"/>
            </a:pPr>
            <a:r>
              <a:rPr lang="en-US" sz="2200" b="1" dirty="0" smtClean="0">
                <a:solidFill>
                  <a:srgbClr val="000099"/>
                </a:solidFill>
              </a:rPr>
              <a:t>Financial (50%)</a:t>
            </a:r>
          </a:p>
          <a:p>
            <a:pPr marL="1147763" lvl="2" indent="-227013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rgbClr val="000099"/>
                </a:solidFill>
              </a:rPr>
              <a:t>7</a:t>
            </a:r>
            <a:r>
              <a:rPr lang="en-US" sz="2000" b="1" baseline="30000" dirty="0" smtClean="0">
                <a:solidFill>
                  <a:srgbClr val="000099"/>
                </a:solidFill>
              </a:rPr>
              <a:t>th</a:t>
            </a:r>
            <a:r>
              <a:rPr lang="en-US" sz="2000" b="1" dirty="0" smtClean="0">
                <a:solidFill>
                  <a:srgbClr val="000099"/>
                </a:solidFill>
              </a:rPr>
              <a:t> Non-Volatile </a:t>
            </a:r>
            <a:r>
              <a:rPr lang="en-US" sz="2000" b="1" dirty="0">
                <a:solidFill>
                  <a:srgbClr val="000099"/>
                </a:solidFill>
              </a:rPr>
              <a:t>Memory Systems and Applications </a:t>
            </a:r>
            <a:r>
              <a:rPr lang="en-US" sz="2000" b="1" dirty="0" smtClean="0">
                <a:solidFill>
                  <a:srgbClr val="000099"/>
                </a:solidFill>
              </a:rPr>
              <a:t>Symposium,</a:t>
            </a:r>
            <a:br>
              <a:rPr lang="en-US" sz="2000" b="1" dirty="0" smtClean="0">
                <a:solidFill>
                  <a:srgbClr val="000099"/>
                </a:solidFill>
              </a:rPr>
            </a:br>
            <a:r>
              <a:rPr lang="en-US" sz="2000" b="1" dirty="0" smtClean="0">
                <a:solidFill>
                  <a:srgbClr val="000099"/>
                </a:solidFill>
              </a:rPr>
              <a:t>Hakodate</a:t>
            </a:r>
            <a:r>
              <a:rPr lang="en-US" sz="2000" b="1" dirty="0">
                <a:solidFill>
                  <a:srgbClr val="000099"/>
                </a:solidFill>
              </a:rPr>
              <a:t>, Japan, August 28-31, </a:t>
            </a:r>
            <a:r>
              <a:rPr lang="en-US" sz="2000" b="1" dirty="0" smtClean="0">
                <a:solidFill>
                  <a:srgbClr val="000099"/>
                </a:solidFill>
              </a:rPr>
              <a:t>2018</a:t>
            </a:r>
            <a:br>
              <a:rPr lang="en-US" sz="2000" b="1" dirty="0" smtClean="0">
                <a:solidFill>
                  <a:srgbClr val="000099"/>
                </a:solidFill>
              </a:rPr>
            </a:br>
            <a:r>
              <a:rPr lang="en-US" sz="2000" b="1" dirty="0" smtClean="0">
                <a:solidFill>
                  <a:srgbClr val="000099"/>
                </a:solidFill>
              </a:rPr>
              <a:t>Acceptance Rate: 55% (2017)</a:t>
            </a:r>
            <a:br>
              <a:rPr lang="en-US" sz="2000" b="1" dirty="0" smtClean="0">
                <a:solidFill>
                  <a:srgbClr val="000099"/>
                </a:solidFill>
              </a:rPr>
            </a:br>
            <a:r>
              <a:rPr lang="en-US" sz="2000" b="1" dirty="0">
                <a:solidFill>
                  <a:srgbClr val="000099"/>
                </a:solidFill>
              </a:rPr>
              <a:t>co-located with 24th IEEE International Conference on Embedded and Real-Time Computing Systems </a:t>
            </a:r>
            <a:r>
              <a:rPr lang="en-US" sz="2000" b="1" dirty="0" smtClean="0">
                <a:solidFill>
                  <a:srgbClr val="000099"/>
                </a:solidFill>
              </a:rPr>
              <a:t>and Applications</a:t>
            </a:r>
          </a:p>
          <a:p>
            <a:pPr marL="1147763" lvl="2" indent="-227013">
              <a:buFont typeface="Wingdings" panose="05000000000000000000" pitchFamily="2" charset="2"/>
              <a:buChar char="Ø"/>
            </a:pPr>
            <a:endParaRPr lang="en-US" sz="2000" b="1" dirty="0">
              <a:solidFill>
                <a:srgbClr val="000099"/>
              </a:solidFill>
            </a:endParaRPr>
          </a:p>
          <a:p>
            <a:pPr marL="461963" lvl="1" indent="-227013"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0099"/>
                </a:solidFill>
              </a:rPr>
              <a:t>Technical</a:t>
            </a:r>
          </a:p>
          <a:p>
            <a:pPr marL="1147763" lvl="2" indent="-227013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</a:rPr>
              <a:t>Asian-Host: Asian Hardware Oriented Security and Trust Symposium, </a:t>
            </a:r>
            <a:br>
              <a:rPr lang="en-US" sz="2000" b="1" dirty="0">
                <a:solidFill>
                  <a:srgbClr val="000099"/>
                </a:solidFill>
              </a:rPr>
            </a:br>
            <a:r>
              <a:rPr lang="en-US" sz="2000" b="1" dirty="0">
                <a:solidFill>
                  <a:srgbClr val="000099"/>
                </a:solidFill>
              </a:rPr>
              <a:t>Hong </a:t>
            </a:r>
            <a:r>
              <a:rPr lang="en-US" sz="2000" b="1" dirty="0" smtClean="0">
                <a:solidFill>
                  <a:srgbClr val="000099"/>
                </a:solidFill>
              </a:rPr>
              <a:t>Kong, December 2018</a:t>
            </a:r>
            <a:br>
              <a:rPr lang="en-US" sz="2000" b="1" dirty="0" smtClean="0">
                <a:solidFill>
                  <a:srgbClr val="000099"/>
                </a:solidFill>
              </a:rPr>
            </a:br>
            <a:r>
              <a:rPr lang="en-US" sz="2000" b="1" dirty="0" smtClean="0">
                <a:solidFill>
                  <a:srgbClr val="000099"/>
                </a:solidFill>
              </a:rPr>
              <a:t>Acceptance Rate: 46% (2017) and 51% (2016)</a:t>
            </a:r>
          </a:p>
          <a:p>
            <a:pPr marL="1147763" lvl="2" indent="-227013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rgbClr val="000099"/>
                </a:solidFill>
              </a:rPr>
              <a:t>PATMOS: Power And Timing Modeling, Optimization and Simulation</a:t>
            </a:r>
            <a:br>
              <a:rPr lang="en-US" sz="2000" b="1" dirty="0" smtClean="0">
                <a:solidFill>
                  <a:srgbClr val="000099"/>
                </a:solidFill>
              </a:rPr>
            </a:br>
            <a:r>
              <a:rPr lang="en-US" sz="2000" b="1" dirty="0" smtClean="0">
                <a:solidFill>
                  <a:srgbClr val="000099"/>
                </a:solidFill>
              </a:rPr>
              <a:t>Costa Brava, Spain, July 2-4, 2018</a:t>
            </a:r>
            <a:br>
              <a:rPr lang="en-US" sz="2000" b="1" dirty="0" smtClean="0">
                <a:solidFill>
                  <a:srgbClr val="000099"/>
                </a:solidFill>
              </a:rPr>
            </a:br>
            <a:r>
              <a:rPr lang="en-US" sz="2000" b="1" dirty="0" smtClean="0">
                <a:solidFill>
                  <a:srgbClr val="000099"/>
                </a:solidFill>
              </a:rPr>
              <a:t>Acceptance Rate</a:t>
            </a:r>
            <a:r>
              <a:rPr lang="en-US" sz="2000" b="1" dirty="0">
                <a:solidFill>
                  <a:srgbClr val="000099"/>
                </a:solidFill>
              </a:rPr>
              <a:t>:   </a:t>
            </a:r>
            <a:r>
              <a:rPr lang="en-US" sz="2000" b="1" dirty="0" smtClean="0">
                <a:solidFill>
                  <a:srgbClr val="000099"/>
                </a:solidFill>
              </a:rPr>
              <a:t>66</a:t>
            </a:r>
            <a:r>
              <a:rPr lang="en-US" sz="2000" b="1" dirty="0">
                <a:solidFill>
                  <a:srgbClr val="000099"/>
                </a:solidFill>
              </a:rPr>
              <a:t>% (</a:t>
            </a:r>
            <a:r>
              <a:rPr lang="en-US" sz="2000" b="1" dirty="0" smtClean="0">
                <a:solidFill>
                  <a:srgbClr val="000099"/>
                </a:solidFill>
              </a:rPr>
              <a:t>2017), 56% </a:t>
            </a:r>
            <a:r>
              <a:rPr lang="en-US" sz="2000" b="1" dirty="0">
                <a:solidFill>
                  <a:srgbClr val="000099"/>
                </a:solidFill>
              </a:rPr>
              <a:t>(2016</a:t>
            </a:r>
            <a:r>
              <a:rPr lang="en-US" sz="2000" b="1" dirty="0" smtClean="0">
                <a:solidFill>
                  <a:srgbClr val="000099"/>
                </a:solidFill>
              </a:rPr>
              <a:t>), 63% </a:t>
            </a:r>
            <a:r>
              <a:rPr lang="en-US" sz="2000" b="1" dirty="0">
                <a:solidFill>
                  <a:srgbClr val="000099"/>
                </a:solidFill>
              </a:rPr>
              <a:t>(</a:t>
            </a:r>
            <a:r>
              <a:rPr lang="en-US" sz="2000" b="1" dirty="0" smtClean="0">
                <a:solidFill>
                  <a:srgbClr val="000099"/>
                </a:solidFill>
              </a:rPr>
              <a:t>2015), 51% (2014)</a:t>
            </a:r>
            <a:endParaRPr lang="en-US" sz="2000" b="1" dirty="0">
              <a:solidFill>
                <a:srgbClr val="000099"/>
              </a:solidFill>
            </a:endParaRPr>
          </a:p>
          <a:p>
            <a:pPr marL="1147763" lvl="2" indent="-227013">
              <a:buFont typeface="Wingdings" panose="05000000000000000000" pitchFamily="2" charset="2"/>
              <a:buChar char="Ø"/>
            </a:pPr>
            <a:endParaRPr lang="en-US" sz="2000" b="1" dirty="0" smtClean="0">
              <a:solidFill>
                <a:srgbClr val="000099"/>
              </a:solidFill>
            </a:endParaRPr>
          </a:p>
          <a:p>
            <a:pPr marL="1147763" lvl="2" indent="-227013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6828" y="48450"/>
            <a:ext cx="8996841" cy="70539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Recent New Sponsorship Applications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276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>
          <a:xfrm>
            <a:off x="-103367" y="962107"/>
            <a:ext cx="10359417" cy="5764695"/>
          </a:xfrm>
        </p:spPr>
        <p:txBody>
          <a:bodyPr>
            <a:normAutofit/>
          </a:bodyPr>
          <a:lstStyle/>
          <a:p>
            <a:pPr marL="800100" lvl="1" indent="-342900">
              <a:buFont typeface="Wingdings" panose="05000000000000000000" pitchFamily="2" charset="2"/>
              <a:buChar char="Ø"/>
            </a:pPr>
            <a:endParaRPr lang="en-US" sz="2200" b="1" dirty="0" smtClean="0">
              <a:solidFill>
                <a:srgbClr val="000099"/>
              </a:solidFill>
            </a:endParaRPr>
          </a:p>
          <a:p>
            <a:pPr marL="461963" lvl="1" indent="-227013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rgbClr val="000099"/>
                </a:solidFill>
              </a:rPr>
              <a:t>Support CEDA Sponsored Conference Organizer with Publicity to </a:t>
            </a:r>
            <a:r>
              <a:rPr lang="en-US" sz="2000" b="1" dirty="0" err="1" smtClean="0">
                <a:solidFill>
                  <a:srgbClr val="000099"/>
                </a:solidFill>
              </a:rPr>
              <a:t>solicitate</a:t>
            </a:r>
            <a:r>
              <a:rPr lang="en-US" sz="2000" b="1" dirty="0" smtClean="0">
                <a:solidFill>
                  <a:srgbClr val="000099"/>
                </a:solidFill>
              </a:rPr>
              <a:t> paper submission especially for the ones with high acceptance rate.</a:t>
            </a:r>
          </a:p>
          <a:p>
            <a:pPr marL="461963" lvl="1" indent="-227013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rgbClr val="000099"/>
                </a:solidFill>
              </a:rPr>
              <a:t>Stimulate CEDA Sponsored Conference Steering Committee to include new areas of CEDA interest such Internet </a:t>
            </a:r>
            <a:r>
              <a:rPr lang="en-US" sz="2000" b="1" dirty="0">
                <a:solidFill>
                  <a:srgbClr val="000099"/>
                </a:solidFill>
              </a:rPr>
              <a:t>of Things (</a:t>
            </a:r>
            <a:r>
              <a:rPr lang="en-US" sz="2000" b="1" dirty="0" err="1" smtClean="0">
                <a:solidFill>
                  <a:srgbClr val="000099"/>
                </a:solidFill>
              </a:rPr>
              <a:t>IoT</a:t>
            </a:r>
            <a:r>
              <a:rPr lang="en-US" sz="2000" b="1" dirty="0" smtClean="0">
                <a:solidFill>
                  <a:srgbClr val="000099"/>
                </a:solidFill>
              </a:rPr>
              <a:t>), </a:t>
            </a:r>
            <a:r>
              <a:rPr lang="en-US" sz="2000" b="1" dirty="0">
                <a:solidFill>
                  <a:srgbClr val="000099"/>
                </a:solidFill>
              </a:rPr>
              <a:t>bio-electronic systems </a:t>
            </a:r>
            <a:r>
              <a:rPr lang="en-US" sz="2000" b="1" dirty="0" smtClean="0">
                <a:solidFill>
                  <a:srgbClr val="000099"/>
                </a:solidFill>
              </a:rPr>
              <a:t>design, new </a:t>
            </a:r>
            <a:r>
              <a:rPr lang="en-US" sz="2000" b="1" dirty="0">
                <a:solidFill>
                  <a:srgbClr val="000099"/>
                </a:solidFill>
              </a:rPr>
              <a:t>methodologies to conceive </a:t>
            </a:r>
            <a:r>
              <a:rPr lang="en-US" sz="2000" b="1" dirty="0" err="1">
                <a:solidFill>
                  <a:srgbClr val="000099"/>
                </a:solidFill>
              </a:rPr>
              <a:t>nano</a:t>
            </a:r>
            <a:r>
              <a:rPr lang="en-US" sz="2000" b="1" dirty="0">
                <a:solidFill>
                  <a:srgbClr val="000099"/>
                </a:solidFill>
              </a:rPr>
              <a:t>-technology based </a:t>
            </a:r>
            <a:r>
              <a:rPr lang="en-US" sz="2000" b="1" dirty="0" smtClean="0">
                <a:solidFill>
                  <a:srgbClr val="000099"/>
                </a:solidFill>
              </a:rPr>
              <a:t>devices, artificial intelligence and security.</a:t>
            </a:r>
            <a:endParaRPr lang="en-US" sz="2000" b="1" dirty="0">
              <a:solidFill>
                <a:srgbClr val="000099"/>
              </a:solidFill>
            </a:endParaRPr>
          </a:p>
          <a:p>
            <a:pPr marL="461963" lvl="1" indent="-227013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rgbClr val="000099"/>
                </a:solidFill>
              </a:rPr>
              <a:t>Expand CEDA visibility </a:t>
            </a:r>
            <a:r>
              <a:rPr lang="en-US" sz="2000" b="1" dirty="0">
                <a:solidFill>
                  <a:srgbClr val="000099"/>
                </a:solidFill>
              </a:rPr>
              <a:t>to other regions (such as Asia and South America) and support their </a:t>
            </a:r>
            <a:r>
              <a:rPr lang="en-US" sz="2000" b="1" dirty="0" smtClean="0">
                <a:solidFill>
                  <a:srgbClr val="000099"/>
                </a:solidFill>
              </a:rPr>
              <a:t>conferences. </a:t>
            </a:r>
          </a:p>
          <a:p>
            <a:pPr marL="461963" lvl="1" indent="-227013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rgbClr val="000099"/>
                </a:solidFill>
              </a:rPr>
              <a:t>Stimulate healthy CEDA technically sponsored conference to apply for CEDA financial sponsorship </a:t>
            </a:r>
            <a:endParaRPr lang="en-US" sz="2000" b="1" dirty="0">
              <a:solidFill>
                <a:srgbClr val="000099"/>
              </a:solidFill>
            </a:endParaRPr>
          </a:p>
          <a:p>
            <a:pPr marL="461963" lvl="1" indent="-227013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99"/>
                </a:solidFill>
              </a:rPr>
              <a:t>Strengthen the collaboration between academia and </a:t>
            </a:r>
            <a:r>
              <a:rPr lang="en-US" sz="2000" b="1" dirty="0" smtClean="0">
                <a:solidFill>
                  <a:srgbClr val="000099"/>
                </a:solidFill>
              </a:rPr>
              <a:t>industry</a:t>
            </a:r>
          </a:p>
          <a:p>
            <a:pPr marL="461963" lvl="1" indent="-227013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rgbClr val="000099"/>
                </a:solidFill>
              </a:rPr>
              <a:t>Continue with Conference Activities to involve Young Researchers (education talk, contest, etc.)</a:t>
            </a:r>
            <a:endParaRPr lang="en-US" sz="1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7001" y="48450"/>
            <a:ext cx="8596668" cy="705391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Vision for 2018-2019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534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EDA DATE 2018 Template-EC (1)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2017 CEDA BoG at DATE presentation template" id="{142D9DEA-4E3B-4058-A195-A2025065C1F0}" vid="{D1D5A319-F017-4194-AED4-C407DEC3FEBB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2017 CEDA BoG at DATE presentation template" id="{142D9DEA-4E3B-4058-A195-A2025065C1F0}" vid="{D1D5A319-F017-4194-AED4-C407DEC3FEB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CEDA EC DATE2018</Template>
  <TotalTime>1</TotalTime>
  <Words>545</Words>
  <Application>Microsoft Macintosh PowerPoint</Application>
  <PresentationFormat>Custom</PresentationFormat>
  <Paragraphs>116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CEDA DATE 2018 Template-EC (1)</vt:lpstr>
      <vt:lpstr>Facet</vt:lpstr>
      <vt:lpstr>IEEE CEDA  Executive Committee Meeting</vt:lpstr>
      <vt:lpstr>Conferences</vt:lpstr>
      <vt:lpstr>CEDA Conferences Status on 12 November 2017 @ BoG</vt:lpstr>
      <vt:lpstr>Current Status</vt:lpstr>
      <vt:lpstr>Recent New Sponsorship Applications</vt:lpstr>
      <vt:lpstr>Vision for 2018-2019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 Executive Committee Meeting</dc:title>
  <dc:creator>Luca Fanucci</dc:creator>
  <cp:lastModifiedBy>Jennifir McGillis</cp:lastModifiedBy>
  <cp:revision>35</cp:revision>
  <dcterms:created xsi:type="dcterms:W3CDTF">2018-03-17T14:06:40Z</dcterms:created>
  <dcterms:modified xsi:type="dcterms:W3CDTF">2018-03-19T10:50:32Z</dcterms:modified>
</cp:coreProperties>
</file>