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notesMasterIdLst>
    <p:notesMasterId r:id="rId8"/>
  </p:notesMasterIdLst>
  <p:sldIdLst>
    <p:sldId id="267" r:id="rId2"/>
    <p:sldId id="263" r:id="rId3"/>
    <p:sldId id="264" r:id="rId4"/>
    <p:sldId id="265" r:id="rId5"/>
    <p:sldId id="268" r:id="rId6"/>
    <p:sldId id="266" r:id="rId7"/>
  </p:sldIdLst>
  <p:sldSz cx="9144000" cy="5143500" type="screen16x9"/>
  <p:notesSz cx="6858000" cy="9144000"/>
  <p:defaultTextStyle>
    <a:defPPr>
      <a:defRPr lang="en-US"/>
    </a:defPPr>
    <a:lvl1pPr marL="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26" autoAdjust="0"/>
    <p:restoredTop sz="81004" autoAdjust="0"/>
  </p:normalViewPr>
  <p:slideViewPr>
    <p:cSldViewPr snapToGrid="0">
      <p:cViewPr varScale="1">
        <p:scale>
          <a:sx n="105" d="100"/>
          <a:sy n="105" d="100"/>
        </p:scale>
        <p:origin x="-360" y="-1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8494A-F61C-4DF0-9D4E-F61859EA1ADA}" type="datetimeFigureOut">
              <a:rPr lang="zh-TW" altLang="en-US" smtClean="0"/>
              <a:t>6/22/18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5129E-DD0A-49D4-9541-ABF8086B91F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4595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5D2AD2-81DB-4DD0-908E-A623FDD2DD28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0903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6857" y="977187"/>
            <a:ext cx="6875456" cy="1234727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defRPr>
            </a:lvl1pPr>
          </a:lstStyle>
          <a:p>
            <a:r>
              <a:rPr lang="es-ES" dirty="0" smtClean="0"/>
              <a:t>IEEE CEDA </a:t>
            </a:r>
            <a:br>
              <a:rPr lang="es-ES" dirty="0" smtClean="0"/>
            </a:br>
            <a:r>
              <a:rPr lang="es-ES" dirty="0" err="1" smtClean="0"/>
              <a:t>Executive</a:t>
            </a:r>
            <a:r>
              <a:rPr lang="es-ES" dirty="0" smtClean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3233" y="4865559"/>
            <a:ext cx="512504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Moscone West, San Francisco, CA</a:t>
            </a:r>
            <a:endParaRPr lang="en-US" dirty="0"/>
          </a:p>
        </p:txBody>
      </p:sp>
      <p:sp>
        <p:nvSpPr>
          <p:cNvPr id="28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/>
                <a:cs typeface="Arial"/>
              </a:rPr>
              <a:t>Moscone</a:t>
            </a:r>
            <a:r>
              <a:rPr lang="en-US" dirty="0" smtClean="0">
                <a:latin typeface="Arial"/>
                <a:cs typeface="Arial"/>
              </a:rPr>
              <a:t> West, San Francisco, CA</a:t>
            </a:r>
            <a:endParaRPr lang="en-US" dirty="0">
              <a:latin typeface="Arial"/>
              <a:cs typeface="Arial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38" name="Picture 37" descr="2018-55dac_logosquare_hires_medium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44" name="Picture 2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44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sp>
        <p:nvSpPr>
          <p:cNvPr id="32" name="Footer Placeholder 4"/>
          <p:cNvSpPr txBox="1">
            <a:spLocks/>
          </p:cNvSpPr>
          <p:nvPr userDrawn="1"/>
        </p:nvSpPr>
        <p:spPr>
          <a:xfrm>
            <a:off x="253908" y="4869657"/>
            <a:ext cx="1950842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n-lt"/>
                <a:cs typeface="Arial"/>
              </a:rPr>
              <a:t>Moscone</a:t>
            </a:r>
            <a:r>
              <a:rPr lang="en-US" dirty="0" smtClean="0">
                <a:latin typeface="+mn-lt"/>
                <a:cs typeface="Arial"/>
              </a:rPr>
              <a:t> West, San Francisco, CA</a:t>
            </a:r>
            <a:endParaRPr lang="en-US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826" y="243165"/>
            <a:ext cx="6447501" cy="481958"/>
          </a:xfrm>
        </p:spPr>
        <p:txBody>
          <a:bodyPr>
            <a:normAutofit/>
          </a:bodyPr>
          <a:lstStyle>
            <a:lvl1pPr>
              <a:defRPr sz="2700">
                <a:latin typeface="+mn-lt"/>
                <a:cs typeface="Arial"/>
              </a:defRPr>
            </a:lvl1pPr>
          </a:lstStyle>
          <a:p>
            <a:r>
              <a:rPr lang="en-US" dirty="0" smtClean="0"/>
              <a:t>Edit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5463" y="898287"/>
            <a:ext cx="6447501" cy="3632735"/>
          </a:xfrm>
        </p:spPr>
        <p:txBody>
          <a:bodyPr>
            <a:normAutofit/>
          </a:bodyPr>
          <a:lstStyle>
            <a:lvl1pPr marL="2857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cs typeface="Arial"/>
              </a:defRPr>
            </a:lvl1pPr>
            <a:lvl2pPr marL="6286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cs typeface="Arial"/>
              </a:defRPr>
            </a:lvl2pPr>
            <a:lvl3pPr marL="9715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400" baseline="0">
                <a:solidFill>
                  <a:schemeClr val="tx1"/>
                </a:solidFill>
                <a:latin typeface="+mn-lt"/>
                <a:cs typeface="Arial"/>
              </a:defRPr>
            </a:lvl3pPr>
            <a:lvl4pPr>
              <a:defRPr>
                <a:latin typeface="California FB"/>
                <a:cs typeface="California FB"/>
              </a:defRPr>
            </a:lvl4pPr>
            <a:lvl5pPr>
              <a:defRPr>
                <a:latin typeface="California FB"/>
                <a:cs typeface="California FB"/>
              </a:defRPr>
            </a:lvl5pPr>
          </a:lstStyle>
          <a:p>
            <a:pPr lvl="0"/>
            <a:r>
              <a:rPr lang="en-US" dirty="0" smtClean="0"/>
              <a:t>Level one</a:t>
            </a:r>
            <a:endParaRPr lang="en-US" dirty="0"/>
          </a:p>
          <a:p>
            <a:pPr lvl="1"/>
            <a:r>
              <a:rPr lang="en-US" dirty="0" smtClean="0"/>
              <a:t>Level two</a:t>
            </a:r>
            <a:endParaRPr lang="en-US" dirty="0"/>
          </a:p>
          <a:p>
            <a:pPr lvl="2"/>
            <a:r>
              <a:rPr lang="en-US" dirty="0" smtClean="0"/>
              <a:t>Level three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2289409" y="4876071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3/26/2017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1183" y="4869657"/>
            <a:ext cx="19508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IEEE CEDA Annual Board of Governors’ Meeting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0270" y="4902051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97AE34E2-36BE-469E-A9B3-CF01D24F92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10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Relationship Id="rId9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826" y="243165"/>
            <a:ext cx="6447501" cy="99060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462" y="1380519"/>
            <a:ext cx="6447501" cy="31505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Moscone</a:t>
            </a:r>
            <a:r>
              <a:rPr lang="en-US" dirty="0" smtClean="0"/>
              <a:t> West, San Francisco, 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88227" y="4869657"/>
            <a:ext cx="34729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7" name="Picture 6" descr="2018-55dac_logosquare_hires_medium.png"/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29" name="Picture 2"/>
            <p:cNvPicPr>
              <a:picLocks noChangeAspect="1" noChangeArrowheads="1"/>
            </p:cNvPicPr>
            <p:nvPr userDrawn="1"/>
          </p:nvPicPr>
          <p:blipFill>
            <a:blip r:embed="rId8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7769026" y="4399425"/>
            <a:ext cx="1212197" cy="305983"/>
            <a:chOff x="7640427" y="4263522"/>
            <a:chExt cx="1335151" cy="366817"/>
          </a:xfrm>
        </p:grpSpPr>
        <p:pic>
          <p:nvPicPr>
            <p:cNvPr id="31" name="Picture 30" descr="2018-55dac_logosquare_hires_medium.png"/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8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Arial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000090"/>
                </a:solidFill>
              </a:rPr>
              <a:t>DATC</a:t>
            </a:r>
            <a:endParaRPr lang="zh-TW" altLang="en-US" dirty="0">
              <a:solidFill>
                <a:srgbClr val="000090"/>
              </a:solidFill>
            </a:endParaRPr>
          </a:p>
        </p:txBody>
      </p:sp>
      <p:sp>
        <p:nvSpPr>
          <p:cNvPr id="5" name="TextBox 7"/>
          <p:cNvSpPr txBox="1"/>
          <p:nvPr/>
        </p:nvSpPr>
        <p:spPr>
          <a:xfrm>
            <a:off x="504276" y="2349642"/>
            <a:ext cx="2771073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800" dirty="0" smtClean="0">
                <a:latin typeface="+mn-lt"/>
                <a:cs typeface="Arial"/>
              </a:rPr>
              <a:t>Iris Hui-Ru Jiang</a:t>
            </a:r>
            <a:endParaRPr lang="en-US" dirty="0"/>
          </a:p>
        </p:txBody>
      </p:sp>
      <p:sp>
        <p:nvSpPr>
          <p:cNvPr id="6" name="TextBox 33"/>
          <p:cNvSpPr txBox="1"/>
          <p:nvPr/>
        </p:nvSpPr>
        <p:spPr>
          <a:xfrm>
            <a:off x="501102" y="2958529"/>
            <a:ext cx="1962715" cy="284691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dirty="0" smtClean="0">
                <a:latin typeface="+mn-lt"/>
                <a:cs typeface="Arial"/>
              </a:rPr>
              <a:t>huiru.jiang@gmail.com</a:t>
            </a:r>
            <a:endParaRPr lang="en-US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169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-24203" y="664369"/>
            <a:ext cx="4781423" cy="3546232"/>
          </a:xfrm>
        </p:spPr>
        <p:txBody>
          <a:bodyPr>
            <a:normAutofit/>
          </a:bodyPr>
          <a:lstStyle/>
          <a:p>
            <a:r>
              <a:rPr lang="en-US" altLang="zh-TW" dirty="0"/>
              <a:t>Construct an </a:t>
            </a:r>
            <a:r>
              <a:rPr lang="en-US" altLang="zh-TW" dirty="0">
                <a:solidFill>
                  <a:srgbClr val="7030A0"/>
                </a:solidFill>
              </a:rPr>
              <a:t>academic reference design flow</a:t>
            </a:r>
            <a:endParaRPr lang="en-US" altLang="zh-TW" dirty="0"/>
          </a:p>
          <a:p>
            <a:r>
              <a:rPr lang="en-US" altLang="zh-TW" dirty="0"/>
              <a:t>Goal in 2016:</a:t>
            </a:r>
          </a:p>
          <a:p>
            <a:pPr lvl="1"/>
            <a:r>
              <a:rPr lang="en-US" altLang="zh-TW" sz="1800" dirty="0" err="1"/>
              <a:t>OpenDesign</a:t>
            </a:r>
            <a:r>
              <a:rPr lang="en-US" altLang="zh-TW" sz="1800" dirty="0"/>
              <a:t> Flow Database v1.0</a:t>
            </a:r>
          </a:p>
          <a:p>
            <a:r>
              <a:rPr lang="en-US" altLang="zh-TW" dirty="0"/>
              <a:t>Goal in 2017:</a:t>
            </a:r>
          </a:p>
          <a:p>
            <a:pPr lvl="1"/>
            <a:r>
              <a:rPr lang="en-US" altLang="zh-TW" sz="1800" dirty="0"/>
              <a:t>Robust Design Flow: from logic synthesis to physical design</a:t>
            </a:r>
          </a:p>
          <a:p>
            <a:r>
              <a:rPr lang="en-US" altLang="zh-TW" dirty="0"/>
              <a:t>Goal in 2018:</a:t>
            </a:r>
          </a:p>
          <a:p>
            <a:pPr lvl="1"/>
            <a:r>
              <a:rPr lang="en-US" altLang="zh-TW" sz="1800" dirty="0"/>
              <a:t>Robust Design Flow v2.0: extended to detailed placement and detailed routing</a:t>
            </a:r>
          </a:p>
          <a:p>
            <a:pPr lvl="1"/>
            <a:endParaRPr lang="en-US" altLang="zh-TW" sz="1800" dirty="0"/>
          </a:p>
          <a:p>
            <a:pPr lvl="1"/>
            <a:endParaRPr lang="en-US" altLang="zh-TW" sz="1800" dirty="0">
              <a:solidFill>
                <a:srgbClr val="7030A0"/>
              </a:solidFill>
            </a:endParaRPr>
          </a:p>
          <a:p>
            <a:pPr lvl="1"/>
            <a:endParaRPr lang="en-US" altLang="zh-TW" sz="1800" dirty="0"/>
          </a:p>
          <a:p>
            <a:pPr lvl="1"/>
            <a:endParaRPr lang="en-US" altLang="zh-TW" sz="1800" dirty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73826" y="120636"/>
            <a:ext cx="6447501" cy="481958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D</a:t>
            </a:r>
            <a:r>
              <a:rPr lang="en-US" altLang="zh-TW" dirty="0" smtClean="0"/>
              <a:t>esign </a:t>
            </a:r>
            <a:r>
              <a:rPr lang="en-US" altLang="zh-TW" dirty="0">
                <a:solidFill>
                  <a:srgbClr val="FF0000"/>
                </a:solidFill>
              </a:rPr>
              <a:t>A</a:t>
            </a:r>
            <a:r>
              <a:rPr lang="en-US" altLang="zh-TW" dirty="0"/>
              <a:t>utomation </a:t>
            </a:r>
            <a:r>
              <a:rPr lang="en-US" altLang="zh-TW" dirty="0">
                <a:solidFill>
                  <a:srgbClr val="FF0000"/>
                </a:solidFill>
              </a:rPr>
              <a:t>T</a:t>
            </a:r>
            <a:r>
              <a:rPr lang="en-US" altLang="zh-TW" dirty="0"/>
              <a:t>echnical </a:t>
            </a:r>
            <a:r>
              <a:rPr lang="en-US" altLang="zh-TW" dirty="0" smtClean="0">
                <a:solidFill>
                  <a:srgbClr val="FF0000"/>
                </a:solidFill>
              </a:rPr>
              <a:t>C</a:t>
            </a:r>
            <a:r>
              <a:rPr lang="en-US" altLang="zh-TW" dirty="0" smtClean="0"/>
              <a:t>ommittee</a:t>
            </a:r>
            <a:endParaRPr lang="zh-TW" altLang="en-US" dirty="0"/>
          </a:p>
        </p:txBody>
      </p:sp>
      <p:grpSp>
        <p:nvGrpSpPr>
          <p:cNvPr id="5" name="群組 4"/>
          <p:cNvGrpSpPr/>
          <p:nvPr/>
        </p:nvGrpSpPr>
        <p:grpSpPr>
          <a:xfrm>
            <a:off x="4467962" y="530127"/>
            <a:ext cx="3141362" cy="4014645"/>
            <a:chOff x="2921992" y="-177073"/>
            <a:chExt cx="3375548" cy="3994726"/>
          </a:xfrm>
        </p:grpSpPr>
        <p:sp>
          <p:nvSpPr>
            <p:cNvPr id="6" name="Rectangle 45"/>
            <p:cNvSpPr/>
            <p:nvPr/>
          </p:nvSpPr>
          <p:spPr>
            <a:xfrm>
              <a:off x="4160428" y="473675"/>
              <a:ext cx="1701029" cy="738562"/>
            </a:xfrm>
            <a:prstGeom prst="rect">
              <a:avLst/>
            </a:prstGeom>
            <a:solidFill>
              <a:srgbClr val="FFE1E1"/>
            </a:solidFill>
            <a:ln>
              <a:noFill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7" name="Rectangle 46"/>
            <p:cNvSpPr/>
            <p:nvPr/>
          </p:nvSpPr>
          <p:spPr>
            <a:xfrm>
              <a:off x="4252857" y="516761"/>
              <a:ext cx="1519716" cy="145075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latin typeface="Helvetica Neue" charset="0"/>
                  <a:ea typeface="Helvetica Neue" charset="0"/>
                  <a:cs typeface="Helvetica Neue" charset="0"/>
                </a:rPr>
                <a:t>Verilog to BLIF</a:t>
              </a:r>
            </a:p>
          </p:txBody>
        </p:sp>
        <p:sp>
          <p:nvSpPr>
            <p:cNvPr id="8" name="Rectangle 47"/>
            <p:cNvSpPr/>
            <p:nvPr/>
          </p:nvSpPr>
          <p:spPr>
            <a:xfrm>
              <a:off x="4252857" y="773110"/>
              <a:ext cx="1519716" cy="1450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  <a:latin typeface="Helvetica Neue" charset="0"/>
                  <a:ea typeface="Helvetica Neue" charset="0"/>
                  <a:cs typeface="Helvetica Neue" charset="0"/>
                </a:rPr>
                <a:t>Logic synthesis</a:t>
              </a:r>
            </a:p>
          </p:txBody>
        </p:sp>
        <p:sp>
          <p:nvSpPr>
            <p:cNvPr id="9" name="TextBox 54"/>
            <p:cNvSpPr txBox="1"/>
            <p:nvPr/>
          </p:nvSpPr>
          <p:spPr>
            <a:xfrm>
              <a:off x="5049774" y="667303"/>
              <a:ext cx="209561" cy="1538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>
                  <a:latin typeface="Helvetica Neue" charset="0"/>
                  <a:ea typeface="Helvetica Neue" charset="0"/>
                  <a:cs typeface="Helvetica Neue" charset="0"/>
                </a:rPr>
                <a:t>.</a:t>
              </a:r>
              <a:r>
                <a:rPr lang="en-US" sz="1050" dirty="0" err="1">
                  <a:latin typeface="Helvetica Neue" charset="0"/>
                  <a:ea typeface="Helvetica Neue" charset="0"/>
                  <a:cs typeface="Helvetica Neue" charset="0"/>
                </a:rPr>
                <a:t>blif</a:t>
              </a:r>
              <a:endParaRPr lang="en-US" sz="1050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10" name="Rectangle 55"/>
            <p:cNvSpPr/>
            <p:nvPr/>
          </p:nvSpPr>
          <p:spPr>
            <a:xfrm>
              <a:off x="4252856" y="1030448"/>
              <a:ext cx="1519716" cy="145075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latin typeface="Helvetica Neue" charset="0"/>
                  <a:ea typeface="Helvetica Neue" charset="0"/>
                  <a:cs typeface="Helvetica Neue" charset="0"/>
                </a:rPr>
                <a:t>Flip-flop mapping</a:t>
              </a:r>
            </a:p>
          </p:txBody>
        </p:sp>
        <p:cxnSp>
          <p:nvCxnSpPr>
            <p:cNvPr id="11" name="Straight Arrow Connector 57"/>
            <p:cNvCxnSpPr>
              <a:stCxn id="7" idx="2"/>
              <a:endCxn id="8" idx="0"/>
            </p:cNvCxnSpPr>
            <p:nvPr/>
          </p:nvCxnSpPr>
          <p:spPr>
            <a:xfrm>
              <a:off x="5012715" y="661836"/>
              <a:ext cx="0" cy="1112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62"/>
            <p:cNvCxnSpPr>
              <a:stCxn id="8" idx="2"/>
              <a:endCxn id="10" idx="0"/>
            </p:cNvCxnSpPr>
            <p:nvPr/>
          </p:nvCxnSpPr>
          <p:spPr>
            <a:xfrm flipH="1">
              <a:off x="5012714" y="918185"/>
              <a:ext cx="1" cy="11226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63"/>
            <p:cNvSpPr txBox="1"/>
            <p:nvPr/>
          </p:nvSpPr>
          <p:spPr>
            <a:xfrm>
              <a:off x="5049774" y="929649"/>
              <a:ext cx="103981" cy="1538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dirty="0">
                  <a:latin typeface="Helvetica Neue" charset="0"/>
                  <a:ea typeface="Helvetica Neue" charset="0"/>
                  <a:cs typeface="Helvetica Neue" charset="0"/>
                </a:rPr>
                <a:t>.v</a:t>
              </a:r>
            </a:p>
          </p:txBody>
        </p:sp>
        <p:cxnSp>
          <p:nvCxnSpPr>
            <p:cNvPr id="14" name="Elbow Connector 131"/>
            <p:cNvCxnSpPr>
              <a:stCxn id="18" idx="3"/>
              <a:endCxn id="21" idx="1"/>
            </p:cNvCxnSpPr>
            <p:nvPr/>
          </p:nvCxnSpPr>
          <p:spPr>
            <a:xfrm rot="16200000" flipH="1">
              <a:off x="2727824" y="1229410"/>
              <a:ext cx="2122907" cy="742303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Elbow Connector 134"/>
            <p:cNvCxnSpPr>
              <a:stCxn id="18" idx="4"/>
              <a:endCxn id="6" idx="0"/>
            </p:cNvCxnSpPr>
            <p:nvPr/>
          </p:nvCxnSpPr>
          <p:spPr>
            <a:xfrm>
              <a:off x="3914259" y="341279"/>
              <a:ext cx="1096684" cy="132396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37"/>
            <p:cNvCxnSpPr>
              <a:stCxn id="18" idx="3"/>
              <a:endCxn id="28" idx="1"/>
            </p:cNvCxnSpPr>
            <p:nvPr/>
          </p:nvCxnSpPr>
          <p:spPr>
            <a:xfrm rot="16200000" flipH="1">
              <a:off x="3182588" y="774645"/>
              <a:ext cx="1213379" cy="742303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44"/>
            <p:cNvSpPr txBox="1"/>
            <p:nvPr/>
          </p:nvSpPr>
          <p:spPr>
            <a:xfrm>
              <a:off x="4672235" y="176241"/>
              <a:ext cx="420721" cy="1538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i="1" dirty="0">
                  <a:latin typeface="Helvetica Neue" charset="0"/>
                  <a:ea typeface="Helvetica Neue" charset="0"/>
                  <a:cs typeface="Helvetica Neue" charset="0"/>
                </a:rPr>
                <a:t>Verilog</a:t>
              </a:r>
            </a:p>
          </p:txBody>
        </p:sp>
        <p:sp>
          <p:nvSpPr>
            <p:cNvPr id="18" name="Can 97"/>
            <p:cNvSpPr/>
            <p:nvPr/>
          </p:nvSpPr>
          <p:spPr>
            <a:xfrm>
              <a:off x="2921992" y="143450"/>
              <a:ext cx="992267" cy="395658"/>
            </a:xfrm>
            <a:prstGeom prst="can">
              <a:avLst>
                <a:gd name="adj" fmla="val 15044"/>
              </a:avLst>
            </a:prstGeom>
            <a:solidFill>
              <a:schemeClr val="bg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latin typeface="Helvetica Neue" charset="0"/>
                  <a:ea typeface="Helvetica Neue" charset="0"/>
                  <a:cs typeface="Helvetica Neue" charset="0"/>
                </a:rPr>
                <a:t>Liberty, DEF/LEF,</a:t>
              </a:r>
            </a:p>
            <a:p>
              <a:pPr algn="ctr"/>
              <a:r>
                <a:rPr lang="en-US" sz="1050" b="1" dirty="0">
                  <a:latin typeface="Helvetica Neue" charset="0"/>
                  <a:ea typeface="Helvetica Neue" charset="0"/>
                  <a:cs typeface="Helvetica Neue" charset="0"/>
                </a:rPr>
                <a:t>Verilog, SDC</a:t>
              </a:r>
            </a:p>
          </p:txBody>
        </p:sp>
        <p:sp>
          <p:nvSpPr>
            <p:cNvPr id="19" name="TextBox 154"/>
            <p:cNvSpPr txBox="1"/>
            <p:nvPr/>
          </p:nvSpPr>
          <p:spPr>
            <a:xfrm>
              <a:off x="2947813" y="-177073"/>
              <a:ext cx="940625" cy="1538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050" b="1" dirty="0">
                  <a:latin typeface="Helvetica Neue" charset="0"/>
                  <a:ea typeface="Helvetica Neue" charset="0"/>
                  <a:cs typeface="Helvetica Neue" charset="0"/>
                </a:rPr>
                <a:t>Design Library</a:t>
              </a:r>
            </a:p>
          </p:txBody>
        </p:sp>
        <p:cxnSp>
          <p:nvCxnSpPr>
            <p:cNvPr id="20" name="Elbow Connector 161"/>
            <p:cNvCxnSpPr>
              <a:stCxn id="18" idx="3"/>
              <a:endCxn id="6" idx="1"/>
            </p:cNvCxnSpPr>
            <p:nvPr/>
          </p:nvCxnSpPr>
          <p:spPr>
            <a:xfrm rot="16200000" flipH="1">
              <a:off x="3637352" y="319881"/>
              <a:ext cx="303849" cy="742303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79"/>
            <p:cNvSpPr/>
            <p:nvPr/>
          </p:nvSpPr>
          <p:spPr>
            <a:xfrm>
              <a:off x="4160428" y="2292734"/>
              <a:ext cx="1701029" cy="738562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22" name="Rectangle 80"/>
            <p:cNvSpPr/>
            <p:nvPr/>
          </p:nvSpPr>
          <p:spPr>
            <a:xfrm>
              <a:off x="4248374" y="2586745"/>
              <a:ext cx="1519716" cy="1450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latin typeface="Helvetica Neue" charset="0"/>
                  <a:ea typeface="Helvetica Neue" charset="0"/>
                  <a:cs typeface="Helvetica Neue" charset="0"/>
                </a:rPr>
                <a:t>Gate sizing</a:t>
              </a:r>
            </a:p>
          </p:txBody>
        </p:sp>
        <p:sp>
          <p:nvSpPr>
            <p:cNvPr id="23" name="Rectangle 81"/>
            <p:cNvSpPr/>
            <p:nvPr/>
          </p:nvSpPr>
          <p:spPr>
            <a:xfrm>
              <a:off x="4249254" y="2330061"/>
              <a:ext cx="1519716" cy="14507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  <a:latin typeface="Helvetica Neue" charset="0"/>
                  <a:ea typeface="Helvetica Neue" charset="0"/>
                  <a:cs typeface="Helvetica Neue" charset="0"/>
                </a:rPr>
                <a:t>Timing analysis</a:t>
              </a:r>
            </a:p>
          </p:txBody>
        </p:sp>
        <p:cxnSp>
          <p:nvCxnSpPr>
            <p:cNvPr id="24" name="Straight Arrow Connector 82"/>
            <p:cNvCxnSpPr>
              <a:stCxn id="23" idx="2"/>
              <a:endCxn id="22" idx="0"/>
            </p:cNvCxnSpPr>
            <p:nvPr/>
          </p:nvCxnSpPr>
          <p:spPr>
            <a:xfrm flipH="1">
              <a:off x="5008232" y="2475136"/>
              <a:ext cx="880" cy="11160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84"/>
            <p:cNvSpPr/>
            <p:nvPr/>
          </p:nvSpPr>
          <p:spPr>
            <a:xfrm>
              <a:off x="4248374" y="2843428"/>
              <a:ext cx="1519716" cy="145075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latin typeface="Helvetica Neue" charset="0"/>
                  <a:ea typeface="Helvetica Neue" charset="0"/>
                  <a:cs typeface="Helvetica Neue" charset="0"/>
                </a:rPr>
                <a:t>Legalization</a:t>
              </a:r>
            </a:p>
          </p:txBody>
        </p:sp>
        <p:cxnSp>
          <p:nvCxnSpPr>
            <p:cNvPr id="26" name="Straight Arrow Connector 85"/>
            <p:cNvCxnSpPr>
              <a:stCxn id="22" idx="2"/>
              <a:endCxn id="25" idx="0"/>
            </p:cNvCxnSpPr>
            <p:nvPr/>
          </p:nvCxnSpPr>
          <p:spPr>
            <a:xfrm>
              <a:off x="5008232" y="2731819"/>
              <a:ext cx="0" cy="11160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174"/>
            <p:cNvSpPr txBox="1"/>
            <p:nvPr/>
          </p:nvSpPr>
          <p:spPr>
            <a:xfrm>
              <a:off x="5049774" y="2152426"/>
              <a:ext cx="1247766" cy="1538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i="1" dirty="0">
                  <a:latin typeface="Helvetica Neue" charset="0"/>
                  <a:ea typeface="Helvetica Neue" charset="0"/>
                  <a:cs typeface="Helvetica Neue" charset="0"/>
                </a:rPr>
                <a:t>Verilog’, DEF’, SPEF</a:t>
              </a:r>
            </a:p>
          </p:txBody>
        </p:sp>
        <p:sp>
          <p:nvSpPr>
            <p:cNvPr id="28" name="Rectangle 65"/>
            <p:cNvSpPr/>
            <p:nvPr/>
          </p:nvSpPr>
          <p:spPr>
            <a:xfrm>
              <a:off x="4160428" y="1383205"/>
              <a:ext cx="1701029" cy="738562"/>
            </a:xfrm>
            <a:prstGeom prst="rect">
              <a:avLst/>
            </a:prstGeom>
            <a:solidFill>
              <a:srgbClr val="DBE4F4"/>
            </a:solidFill>
            <a:ln>
              <a:noFill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29" name="Rectangle 66"/>
            <p:cNvSpPr/>
            <p:nvPr/>
          </p:nvSpPr>
          <p:spPr>
            <a:xfrm>
              <a:off x="4252857" y="1421619"/>
              <a:ext cx="1519716" cy="14507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b="1" dirty="0" err="1">
                  <a:latin typeface="Helvetica Neue" charset="0"/>
                  <a:ea typeface="Helvetica Neue" charset="0"/>
                  <a:cs typeface="Helvetica Neue" charset="0"/>
                </a:rPr>
                <a:t>Floorplanning</a:t>
              </a:r>
              <a:endParaRPr lang="en-US" sz="1050" b="1" dirty="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30" name="Rectangle 67"/>
            <p:cNvSpPr/>
            <p:nvPr/>
          </p:nvSpPr>
          <p:spPr>
            <a:xfrm>
              <a:off x="4252857" y="1677968"/>
              <a:ext cx="1519716" cy="1450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  <a:latin typeface="Helvetica Neue" charset="0"/>
                  <a:ea typeface="Helvetica Neue" charset="0"/>
                  <a:cs typeface="Helvetica Neue" charset="0"/>
                </a:rPr>
                <a:t>Placement</a:t>
              </a:r>
            </a:p>
          </p:txBody>
        </p:sp>
        <p:cxnSp>
          <p:nvCxnSpPr>
            <p:cNvPr id="31" name="Straight Arrow Connector 70"/>
            <p:cNvCxnSpPr>
              <a:stCxn id="29" idx="2"/>
              <a:endCxn id="30" idx="0"/>
            </p:cNvCxnSpPr>
            <p:nvPr/>
          </p:nvCxnSpPr>
          <p:spPr>
            <a:xfrm>
              <a:off x="5012715" y="1566694"/>
              <a:ext cx="0" cy="1112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189"/>
            <p:cNvSpPr/>
            <p:nvPr/>
          </p:nvSpPr>
          <p:spPr>
            <a:xfrm>
              <a:off x="4252857" y="1936018"/>
              <a:ext cx="1519716" cy="145075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  <a:latin typeface="Helvetica Neue" charset="0"/>
                  <a:ea typeface="Helvetica Neue" charset="0"/>
                  <a:cs typeface="Helvetica Neue" charset="0"/>
                </a:rPr>
                <a:t>RC extraction</a:t>
              </a:r>
            </a:p>
          </p:txBody>
        </p:sp>
        <p:cxnSp>
          <p:nvCxnSpPr>
            <p:cNvPr id="33" name="Straight Arrow Connector 192"/>
            <p:cNvCxnSpPr>
              <a:stCxn id="30" idx="2"/>
              <a:endCxn id="32" idx="0"/>
            </p:cNvCxnSpPr>
            <p:nvPr/>
          </p:nvCxnSpPr>
          <p:spPr>
            <a:xfrm>
              <a:off x="5012715" y="1823043"/>
              <a:ext cx="0" cy="11297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175"/>
            <p:cNvSpPr txBox="1"/>
            <p:nvPr/>
          </p:nvSpPr>
          <p:spPr>
            <a:xfrm>
              <a:off x="5049774" y="1278776"/>
              <a:ext cx="451116" cy="1538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i="1" dirty="0">
                  <a:latin typeface="Helvetica Neue" charset="0"/>
                  <a:ea typeface="Helvetica Neue" charset="0"/>
                  <a:cs typeface="Helvetica Neue" charset="0"/>
                </a:rPr>
                <a:t>Verilog’</a:t>
              </a:r>
            </a:p>
          </p:txBody>
        </p:sp>
        <p:cxnSp>
          <p:nvCxnSpPr>
            <p:cNvPr id="35" name="Elbow Connector 56"/>
            <p:cNvCxnSpPr>
              <a:stCxn id="18" idx="3"/>
              <a:endCxn id="40" idx="1"/>
            </p:cNvCxnSpPr>
            <p:nvPr/>
          </p:nvCxnSpPr>
          <p:spPr>
            <a:xfrm rot="16200000" flipH="1">
              <a:off x="2383882" y="1573352"/>
              <a:ext cx="2810791" cy="742303"/>
            </a:xfrm>
            <a:prstGeom prst="bentConnector2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83"/>
            <p:cNvCxnSpPr>
              <a:stCxn id="28" idx="2"/>
              <a:endCxn id="21" idx="0"/>
            </p:cNvCxnSpPr>
            <p:nvPr/>
          </p:nvCxnSpPr>
          <p:spPr>
            <a:xfrm>
              <a:off x="5010943" y="2121766"/>
              <a:ext cx="0" cy="1709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86"/>
            <p:cNvCxnSpPr>
              <a:stCxn id="6" idx="2"/>
              <a:endCxn id="28" idx="0"/>
            </p:cNvCxnSpPr>
            <p:nvPr/>
          </p:nvCxnSpPr>
          <p:spPr>
            <a:xfrm>
              <a:off x="5010943" y="1212237"/>
              <a:ext cx="0" cy="1709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89"/>
            <p:cNvCxnSpPr>
              <a:stCxn id="21" idx="2"/>
              <a:endCxn id="40" idx="0"/>
            </p:cNvCxnSpPr>
            <p:nvPr/>
          </p:nvCxnSpPr>
          <p:spPr>
            <a:xfrm>
              <a:off x="5010943" y="3031296"/>
              <a:ext cx="0" cy="17096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197"/>
            <p:cNvSpPr txBox="1"/>
            <p:nvPr/>
          </p:nvSpPr>
          <p:spPr>
            <a:xfrm>
              <a:off x="5049774" y="3064527"/>
              <a:ext cx="884634" cy="1538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i="1" dirty="0">
                  <a:latin typeface="Helvetica Neue" charset="0"/>
                  <a:ea typeface="Helvetica Neue" charset="0"/>
                  <a:cs typeface="Helvetica Neue" charset="0"/>
                </a:rPr>
                <a:t>Verilog’’, DEF’’</a:t>
              </a:r>
            </a:p>
          </p:txBody>
        </p:sp>
        <p:sp>
          <p:nvSpPr>
            <p:cNvPr id="40" name="Rectangle 74"/>
            <p:cNvSpPr/>
            <p:nvPr/>
          </p:nvSpPr>
          <p:spPr>
            <a:xfrm>
              <a:off x="4160428" y="3202264"/>
              <a:ext cx="1701029" cy="295271"/>
            </a:xfrm>
            <a:prstGeom prst="rect">
              <a:avLst/>
            </a:prstGeom>
            <a:solidFill>
              <a:srgbClr val="E2F0D8"/>
            </a:solidFill>
            <a:ln>
              <a:noFill/>
            </a:ln>
            <a:effectLst>
              <a:outerShdw blurRad="50800" dist="762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>
                <a:latin typeface="Helvetica Neue" charset="0"/>
                <a:ea typeface="Helvetica Neue" charset="0"/>
                <a:cs typeface="Helvetica Neue" charset="0"/>
              </a:endParaRPr>
            </a:p>
          </p:txBody>
        </p:sp>
        <p:sp>
          <p:nvSpPr>
            <p:cNvPr id="41" name="Rectangle 76"/>
            <p:cNvSpPr/>
            <p:nvPr/>
          </p:nvSpPr>
          <p:spPr>
            <a:xfrm>
              <a:off x="4251085" y="3250799"/>
              <a:ext cx="1519716" cy="1450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b="1" dirty="0">
                  <a:solidFill>
                    <a:schemeClr val="tx1"/>
                  </a:solidFill>
                  <a:latin typeface="Helvetica Neue" charset="0"/>
                  <a:ea typeface="Helvetica Neue" charset="0"/>
                  <a:cs typeface="Helvetica Neue" charset="0"/>
                </a:rPr>
                <a:t>Global routing</a:t>
              </a:r>
            </a:p>
          </p:txBody>
        </p:sp>
        <p:sp>
          <p:nvSpPr>
            <p:cNvPr id="42" name="TextBox 101"/>
            <p:cNvSpPr txBox="1"/>
            <p:nvPr/>
          </p:nvSpPr>
          <p:spPr>
            <a:xfrm>
              <a:off x="4590422" y="3663815"/>
              <a:ext cx="851042" cy="1538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1050" b="1" dirty="0">
                  <a:latin typeface="Helvetica Neue" charset="0"/>
                  <a:ea typeface="Helvetica Neue" charset="0"/>
                  <a:cs typeface="Helvetica Neue" charset="0"/>
                </a:rPr>
                <a:t>Design result</a:t>
              </a:r>
            </a:p>
          </p:txBody>
        </p:sp>
        <p:sp>
          <p:nvSpPr>
            <p:cNvPr id="43" name="TextBox 103"/>
            <p:cNvSpPr txBox="1"/>
            <p:nvPr/>
          </p:nvSpPr>
          <p:spPr>
            <a:xfrm>
              <a:off x="3562185" y="3207249"/>
              <a:ext cx="551897" cy="1538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i="1" dirty="0">
                  <a:latin typeface="Helvetica Neue" charset="0"/>
                  <a:ea typeface="Helvetica Neue" charset="0"/>
                  <a:cs typeface="Helvetica Neue" charset="0"/>
                </a:rPr>
                <a:t>LEF/DEF</a:t>
              </a:r>
            </a:p>
          </p:txBody>
        </p:sp>
        <p:sp>
          <p:nvSpPr>
            <p:cNvPr id="44" name="TextBox 104"/>
            <p:cNvSpPr txBox="1"/>
            <p:nvPr/>
          </p:nvSpPr>
          <p:spPr>
            <a:xfrm>
              <a:off x="3480080" y="2511275"/>
              <a:ext cx="763057" cy="1538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i="1" dirty="0">
                  <a:latin typeface="Helvetica Neue" charset="0"/>
                  <a:ea typeface="Helvetica Neue" charset="0"/>
                  <a:cs typeface="Helvetica Neue" charset="0"/>
                </a:rPr>
                <a:t>Liberty, SDC</a:t>
              </a:r>
            </a:p>
          </p:txBody>
        </p:sp>
        <p:sp>
          <p:nvSpPr>
            <p:cNvPr id="45" name="TextBox 105"/>
            <p:cNvSpPr txBox="1"/>
            <p:nvPr/>
          </p:nvSpPr>
          <p:spPr>
            <a:xfrm>
              <a:off x="3562185" y="1611193"/>
              <a:ext cx="551897" cy="1538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i="1" dirty="0">
                  <a:latin typeface="Helvetica Neue" charset="0"/>
                  <a:ea typeface="Helvetica Neue" charset="0"/>
                  <a:cs typeface="Helvetica Neue" charset="0"/>
                </a:rPr>
                <a:t>LEF/DEF</a:t>
              </a:r>
            </a:p>
          </p:txBody>
        </p:sp>
        <p:sp>
          <p:nvSpPr>
            <p:cNvPr id="46" name="TextBox 106"/>
            <p:cNvSpPr txBox="1"/>
            <p:nvPr/>
          </p:nvSpPr>
          <p:spPr>
            <a:xfrm>
              <a:off x="3609210" y="703599"/>
              <a:ext cx="404724" cy="15383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sz="1050" i="1" dirty="0">
                  <a:latin typeface="Helvetica Neue" charset="0"/>
                  <a:ea typeface="Helvetica Neue" charset="0"/>
                  <a:cs typeface="Helvetica Neue" charset="0"/>
                </a:rPr>
                <a:t>Liberty</a:t>
              </a:r>
            </a:p>
          </p:txBody>
        </p:sp>
        <p:cxnSp>
          <p:nvCxnSpPr>
            <p:cNvPr id="47" name="Straight Arrow Connector 59"/>
            <p:cNvCxnSpPr/>
            <p:nvPr/>
          </p:nvCxnSpPr>
          <p:spPr>
            <a:xfrm flipH="1">
              <a:off x="5010943" y="3552789"/>
              <a:ext cx="0" cy="10550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74154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Execution Plan in </a:t>
            </a:r>
            <a:r>
              <a:rPr lang="en-US" altLang="zh-TW" dirty="0" smtClean="0"/>
              <a:t>2018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altLang="zh-TW" dirty="0"/>
              <a:t>Meetings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altLang="zh-TW" sz="1800" dirty="0"/>
              <a:t>Regular skype meetings</a:t>
            </a:r>
          </a:p>
          <a:p>
            <a:pPr marL="600075" lvl="1" indent="-257175">
              <a:buFont typeface="Arial" panose="020B0604020202020204" pitchFamily="34" charset="0"/>
              <a:buChar char="•"/>
            </a:pPr>
            <a:r>
              <a:rPr lang="en-US" altLang="zh-TW" sz="1800" dirty="0"/>
              <a:t>Status meeting at DAC 2018 and ICCAD 2018</a:t>
            </a:r>
          </a:p>
          <a:p>
            <a:pPr marL="257175" indent="-257175">
              <a:buFont typeface="+mj-lt"/>
              <a:buAutoNum type="arabicPeriod"/>
            </a:pPr>
            <a:r>
              <a:rPr lang="en-US" altLang="zh-TW" dirty="0"/>
              <a:t>Special session at ICCAD 2018 (with CAD Contest)</a:t>
            </a:r>
          </a:p>
          <a:p>
            <a:pPr marL="257175" indent="-257175">
              <a:buFont typeface="+mj-lt"/>
              <a:buAutoNum type="arabicPeriod"/>
            </a:pPr>
            <a:r>
              <a:rPr lang="en-US" altLang="zh-TW" dirty="0"/>
              <a:t>Extend to detailed placement and detailed routing</a:t>
            </a:r>
          </a:p>
          <a:p>
            <a:pPr marL="257175" indent="-257175">
              <a:buFont typeface="+mj-lt"/>
              <a:buAutoNum type="arabicPeriod"/>
            </a:pPr>
            <a:r>
              <a:rPr lang="en-US" altLang="zh-TW" dirty="0"/>
              <a:t>Put the flow in </a:t>
            </a:r>
            <a:r>
              <a:rPr lang="en-US" altLang="zh-TW" dirty="0" smtClean="0"/>
              <a:t>cloud</a:t>
            </a:r>
          </a:p>
          <a:p>
            <a:pPr marL="257175" indent="-257175">
              <a:buFont typeface="+mj-lt"/>
              <a:buAutoNum type="arabicPeriod"/>
            </a:pPr>
            <a:r>
              <a:rPr lang="en-US" altLang="zh-TW" dirty="0" smtClean="0"/>
              <a:t>Seek collaboration with other “open” EDA projects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9535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2018 DATC Members </a:t>
            </a:r>
            <a:r>
              <a:rPr lang="en-US" altLang="zh-TW" dirty="0"/>
              <a:t>for </a:t>
            </a:r>
            <a:r>
              <a:rPr lang="en-US" altLang="zh-TW" dirty="0" smtClean="0"/>
              <a:t>Robust Design Flow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/>
              <a:t>Placement: including latest updates from detailed placement contest (2017 CAD Contest)</a:t>
            </a:r>
          </a:p>
          <a:p>
            <a:r>
              <a:rPr lang="en-US" altLang="zh-TW" dirty="0" smtClean="0"/>
              <a:t>Routing: including latest updates from detailed routing contest (2018 ISPD Contest)</a:t>
            </a:r>
          </a:p>
          <a:p>
            <a:r>
              <a:rPr lang="en-US" altLang="zh-TW" dirty="0" smtClean="0"/>
              <a:t>Integration: cloud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 rot="19966444">
            <a:off x="-7354" y="1748004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b="1" dirty="0" smtClean="0">
                <a:solidFill>
                  <a:srgbClr val="C00000"/>
                </a:solidFill>
              </a:rPr>
              <a:t>NEW</a:t>
            </a:r>
            <a:endParaRPr lang="zh-TW" altLang="en-US" sz="1600" b="1" dirty="0">
              <a:solidFill>
                <a:srgbClr val="C00000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 rot="19966444">
            <a:off x="-20350" y="2376270"/>
            <a:ext cx="6623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b="1" dirty="0" smtClean="0">
                <a:solidFill>
                  <a:srgbClr val="C00000"/>
                </a:solidFill>
              </a:rPr>
              <a:t>NEW</a:t>
            </a:r>
            <a:endParaRPr lang="zh-TW" altLang="en-US" sz="1600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內容版面配置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006542"/>
              </p:ext>
            </p:extLst>
          </p:nvPr>
        </p:nvGraphicFramePr>
        <p:xfrm>
          <a:off x="464441" y="792303"/>
          <a:ext cx="7349081" cy="21869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2167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75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610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538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First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Last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Affiliation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Role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Iris Hui-Ru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Jiang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National Taiwan Univ., Taiwan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Chair / </a:t>
                      </a:r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Timer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Victor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err="1" smtClean="0">
                          <a:solidFill>
                            <a:srgbClr val="222222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Kravets</a:t>
                      </a:r>
                      <a:endParaRPr lang="zh-TW" altLang="en-US" sz="1600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IBM, USA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Logic synthesis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altLang="zh-TW" sz="1600" dirty="0" err="1" smtClean="0">
                          <a:latin typeface="+mj-lt"/>
                          <a:cs typeface="Times New Roman" panose="02020603050405020304" pitchFamily="18" charset="0"/>
                        </a:rPr>
                        <a:t>Jianli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Chen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Fuzhou Univ., China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Placement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altLang="zh-TW" sz="1600" dirty="0" err="1" smtClean="0">
                          <a:latin typeface="+mj-lt"/>
                          <a:cs typeface="Times New Roman" panose="02020603050405020304" pitchFamily="18" charset="0"/>
                        </a:rPr>
                        <a:t>Yih</a:t>
                      </a:r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-Lang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Li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National </a:t>
                      </a:r>
                      <a:r>
                        <a:rPr lang="en-US" altLang="zh-TW" sz="1600" dirty="0" err="1" smtClean="0">
                          <a:latin typeface="+mj-lt"/>
                          <a:cs typeface="Times New Roman" panose="02020603050405020304" pitchFamily="18" charset="0"/>
                        </a:rPr>
                        <a:t>Chiao</a:t>
                      </a:r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 Tung Univ., Taiwan</a:t>
                      </a:r>
                      <a:endParaRPr lang="zh-TW" altLang="en-US" sz="1600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Routing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altLang="zh-TW" sz="1600" dirty="0" err="1" smtClean="0">
                          <a:latin typeface="+mj-lt"/>
                          <a:cs typeface="Times New Roman" panose="02020603050405020304" pitchFamily="18" charset="0"/>
                        </a:rPr>
                        <a:t>Jinwook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Jung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KAIST, Korea</a:t>
                      </a:r>
                      <a:endParaRPr lang="zh-TW" altLang="en-US" sz="1600" dirty="0" smtClean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Integration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715723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altLang="zh-TW" sz="1600" dirty="0" err="1" smtClean="0">
                          <a:latin typeface="+mj-lt"/>
                          <a:cs typeface="Times New Roman" panose="02020603050405020304" pitchFamily="18" charset="0"/>
                        </a:rPr>
                        <a:t>Gi-Joon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Nam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IBM, USA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600" dirty="0" smtClean="0">
                          <a:latin typeface="+mj-lt"/>
                          <a:cs typeface="Times New Roman" panose="02020603050405020304" pitchFamily="18" charset="0"/>
                        </a:rPr>
                        <a:t>Advisor</a:t>
                      </a:r>
                      <a:endParaRPr lang="zh-TW" altLang="en-US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622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Funding Plan in 2018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Special session at </a:t>
            </a:r>
            <a:r>
              <a:rPr lang="en-US" altLang="zh-TW" dirty="0"/>
              <a:t>ICCAD </a:t>
            </a:r>
            <a:r>
              <a:rPr lang="en-US" altLang="zh-TW" dirty="0" smtClean="0"/>
              <a:t>2017</a:t>
            </a:r>
          </a:p>
          <a:p>
            <a:pPr lvl="1"/>
            <a:r>
              <a:rPr lang="en-US" altLang="zh-TW" dirty="0" smtClean="0"/>
              <a:t>Promote the PD reference flow</a:t>
            </a:r>
          </a:p>
          <a:p>
            <a:pPr lvl="1"/>
            <a:r>
              <a:rPr lang="en-US" altLang="zh-TW" dirty="0" smtClean="0"/>
              <a:t>Budget </a:t>
            </a:r>
            <a:r>
              <a:rPr lang="en-US" altLang="zh-TW" dirty="0"/>
              <a:t>: </a:t>
            </a:r>
            <a:r>
              <a:rPr lang="en-US" altLang="zh-TW" dirty="0" smtClean="0"/>
              <a:t>$5,000</a:t>
            </a:r>
          </a:p>
          <a:p>
            <a:r>
              <a:rPr lang="en-US" altLang="zh-TW" dirty="0"/>
              <a:t>S</a:t>
            </a:r>
            <a:r>
              <a:rPr lang="en-US" altLang="zh-TW" dirty="0" smtClean="0"/>
              <a:t>tatus </a:t>
            </a:r>
            <a:r>
              <a:rPr lang="en-US" altLang="zh-TW" dirty="0"/>
              <a:t>meeting at </a:t>
            </a:r>
            <a:r>
              <a:rPr lang="en-US" altLang="zh-TW" dirty="0" smtClean="0"/>
              <a:t>DAC 2017 and ICCAD 2017</a:t>
            </a:r>
          </a:p>
          <a:p>
            <a:pPr lvl="1"/>
            <a:r>
              <a:rPr lang="en-US" altLang="zh-TW" dirty="0" smtClean="0"/>
              <a:t>Committee members</a:t>
            </a:r>
          </a:p>
          <a:p>
            <a:pPr lvl="1"/>
            <a:r>
              <a:rPr lang="en-US" altLang="zh-TW" dirty="0" smtClean="0"/>
              <a:t>Budget: $500</a:t>
            </a:r>
          </a:p>
          <a:p>
            <a:r>
              <a:rPr lang="en-US" altLang="zh-TW" dirty="0" err="1" smtClean="0"/>
              <a:t>Cloudify</a:t>
            </a:r>
            <a:r>
              <a:rPr lang="en-US" altLang="zh-TW" dirty="0" smtClean="0"/>
              <a:t> the flow</a:t>
            </a:r>
          </a:p>
          <a:p>
            <a:pPr lvl="1"/>
            <a:r>
              <a:rPr lang="en-US" altLang="zh-TW" dirty="0" smtClean="0"/>
              <a:t>Host </a:t>
            </a:r>
            <a:r>
              <a:rPr lang="en-US" altLang="zh-TW" dirty="0"/>
              <a:t>the codes in </a:t>
            </a:r>
            <a:r>
              <a:rPr lang="en-US" altLang="zh-TW" dirty="0" smtClean="0"/>
              <a:t>web-server</a:t>
            </a:r>
          </a:p>
          <a:p>
            <a:pPr lvl="1"/>
            <a:r>
              <a:rPr lang="en-US" altLang="zh-TW" dirty="0" smtClean="0"/>
              <a:t>Budget: $2,000</a:t>
            </a:r>
          </a:p>
          <a:p>
            <a:r>
              <a:rPr lang="en-US" altLang="zh-TW" dirty="0" smtClean="0"/>
              <a:t>Total Budget: $</a:t>
            </a:r>
            <a:r>
              <a:rPr lang="en-US" altLang="zh-TW" dirty="0"/>
              <a:t>7</a:t>
            </a:r>
            <a:r>
              <a:rPr lang="en-US" altLang="zh-TW" dirty="0" smtClean="0"/>
              <a:t>,500 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99B37E-361D-4C85-B903-8ACD12878953}" type="slidenum">
              <a:rPr lang="en-US" altLang="zh-TW" smtClean="0"/>
              <a:pPr>
                <a:defRPr/>
              </a:pPr>
              <a:t>5</a:t>
            </a:fld>
            <a:endParaRPr lang="en-US" altLang="zh-TW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2017 DATC proposal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61541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Thank you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724" y="1737940"/>
            <a:ext cx="5112544" cy="1420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7158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C BoG DAC 2018 Templat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1644</TotalTime>
  <Words>323</Words>
  <Application>Microsoft Macintosh PowerPoint</Application>
  <PresentationFormat>On-screen Show (16:9)</PresentationFormat>
  <Paragraphs>100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EC BoG DAC 2018 Template</vt:lpstr>
      <vt:lpstr>DATC</vt:lpstr>
      <vt:lpstr>Design Automation Technical Committee</vt:lpstr>
      <vt:lpstr>Execution Plan in 2018</vt:lpstr>
      <vt:lpstr>2018 DATC Members for Robust Design Flow</vt:lpstr>
      <vt:lpstr>Funding Plan in 2018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Jennifir McGillis</cp:lastModifiedBy>
  <cp:revision>58</cp:revision>
  <dcterms:created xsi:type="dcterms:W3CDTF">2016-04-15T13:56:06Z</dcterms:created>
  <dcterms:modified xsi:type="dcterms:W3CDTF">2018-06-22T16:02:18Z</dcterms:modified>
</cp:coreProperties>
</file>