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notesMasterIdLst>
    <p:notesMasterId r:id="rId8"/>
  </p:notesMasterIdLst>
  <p:sldIdLst>
    <p:sldId id="267" r:id="rId2"/>
    <p:sldId id="263" r:id="rId3"/>
    <p:sldId id="264" r:id="rId4"/>
    <p:sldId id="265" r:id="rId5"/>
    <p:sldId id="268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6" autoAdjust="0"/>
    <p:restoredTop sz="81004" autoAdjust="0"/>
  </p:normalViewPr>
  <p:slideViewPr>
    <p:cSldViewPr snapToGrid="0">
      <p:cViewPr varScale="1">
        <p:scale>
          <a:sx n="105" d="100"/>
          <a:sy n="105" d="100"/>
        </p:scale>
        <p:origin x="-360" y="-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8494A-F61C-4DF0-9D4E-F61859EA1ADA}" type="datetimeFigureOut">
              <a:rPr lang="zh-TW" altLang="en-US" smtClean="0"/>
              <a:t>6/22/18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5129E-DD0A-49D4-9541-ABF8086B91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59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2AD2-81DB-4DD0-908E-A623FDD2DD2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90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defRPr>
            </a:lvl1pPr>
          </a:lstStyle>
          <a:p>
            <a:r>
              <a:rPr lang="es-ES" dirty="0" smtClean="0"/>
              <a:t>IEEE CEDA </a:t>
            </a:r>
            <a:br>
              <a:rPr lang="es-ES" dirty="0" smtClean="0"/>
            </a:br>
            <a:r>
              <a:rPr lang="es-ES" dirty="0" err="1" smtClean="0"/>
              <a:t>Executive</a:t>
            </a:r>
            <a:r>
              <a:rPr lang="es-ES" dirty="0" smtClean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3233" y="4865559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Moscone West, San Francisco, CA</a:t>
            </a:r>
            <a:endParaRPr lang="en-US" dirty="0"/>
          </a:p>
        </p:txBody>
      </p:sp>
      <p:sp>
        <p:nvSpPr>
          <p:cNvPr id="28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/>
                <a:cs typeface="Arial"/>
              </a:rPr>
              <a:t>Moscone</a:t>
            </a:r>
            <a:r>
              <a:rPr lang="en-US" dirty="0" smtClean="0">
                <a:latin typeface="Arial"/>
                <a:cs typeface="Arial"/>
              </a:rPr>
              <a:t> West, San Francisco, CA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38" name="Picture 37" descr="2018-55dac_logosquare_hires_medium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44" name="Picture 2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4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sp>
        <p:nvSpPr>
          <p:cNvPr id="32" name="Footer Placeholder 4"/>
          <p:cNvSpPr txBox="1">
            <a:spLocks/>
          </p:cNvSpPr>
          <p:nvPr userDrawn="1"/>
        </p:nvSpPr>
        <p:spPr>
          <a:xfrm>
            <a:off x="253908" y="4869657"/>
            <a:ext cx="1950842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n-lt"/>
                <a:cs typeface="Arial"/>
              </a:rPr>
              <a:t>Moscone</a:t>
            </a:r>
            <a:r>
              <a:rPr lang="en-US" dirty="0" smtClean="0">
                <a:latin typeface="+mn-lt"/>
                <a:cs typeface="Arial"/>
              </a:rPr>
              <a:t> West, San Francisco, CA</a:t>
            </a:r>
            <a:endParaRPr lang="en-US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n-lt"/>
                <a:cs typeface="Arial"/>
              </a:defRPr>
            </a:lvl1pPr>
          </a:lstStyle>
          <a:p>
            <a:r>
              <a:rPr lang="en-US" dirty="0" smtClean="0"/>
              <a:t>Edit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857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Arial"/>
              </a:defRPr>
            </a:lvl1pPr>
            <a:lvl2pPr marL="6286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Arial"/>
              </a:defRPr>
            </a:lvl2pPr>
            <a:lvl3pPr marL="9715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Arial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 smtClean="0"/>
              <a:t>Level one</a:t>
            </a:r>
            <a:endParaRPr lang="en-US" dirty="0"/>
          </a:p>
          <a:p>
            <a:pPr lvl="1"/>
            <a:r>
              <a:rPr lang="en-US" dirty="0" smtClean="0"/>
              <a:t>Level two</a:t>
            </a:r>
            <a:endParaRPr lang="en-US" dirty="0"/>
          </a:p>
          <a:p>
            <a:pPr lvl="2"/>
            <a:r>
              <a:rPr lang="en-US" dirty="0" smtClean="0"/>
              <a:t>Level three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289409" y="4876071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183" y="4869657"/>
            <a:ext cx="19508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0270" y="4902051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Moscone</a:t>
            </a:r>
            <a:r>
              <a:rPr lang="en-US" dirty="0" smtClean="0"/>
              <a:t> West, San Francisco,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8227" y="4869657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7" name="Picture 6" descr="2018-55dac_logosquare_hires_medium.png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29" name="Picture 2"/>
            <p:cNvPicPr>
              <a:picLocks noChangeAspect="1" noChangeArrowheads="1"/>
            </p:cNvPicPr>
            <p:nvPr userDrawn="1"/>
          </p:nvPicPr>
          <p:blipFill>
            <a:blip r:embed="rId8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7769026" y="4399425"/>
            <a:ext cx="1212197" cy="305983"/>
            <a:chOff x="7640427" y="4263522"/>
            <a:chExt cx="1335151" cy="366817"/>
          </a:xfrm>
        </p:grpSpPr>
        <p:pic>
          <p:nvPicPr>
            <p:cNvPr id="31" name="Picture 30" descr="2018-55dac_logosquare_hires_medium.png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8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Arial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90"/>
                </a:solidFill>
              </a:rPr>
              <a:t>DATC</a:t>
            </a:r>
            <a:endParaRPr lang="zh-TW" altLang="en-US" dirty="0">
              <a:solidFill>
                <a:srgbClr val="000090"/>
              </a:solidFill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504276" y="2349642"/>
            <a:ext cx="277107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800" dirty="0" smtClean="0">
                <a:latin typeface="+mn-lt"/>
                <a:cs typeface="Arial"/>
              </a:rPr>
              <a:t>Iris Hui-Ru Jiang</a:t>
            </a:r>
            <a:endParaRPr lang="en-US" dirty="0"/>
          </a:p>
        </p:txBody>
      </p:sp>
      <p:sp>
        <p:nvSpPr>
          <p:cNvPr id="6" name="TextBox 33"/>
          <p:cNvSpPr txBox="1"/>
          <p:nvPr/>
        </p:nvSpPr>
        <p:spPr>
          <a:xfrm>
            <a:off x="501102" y="2958529"/>
            <a:ext cx="1962715" cy="284691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dirty="0" smtClean="0">
                <a:latin typeface="+mn-lt"/>
                <a:cs typeface="Arial"/>
              </a:rPr>
              <a:t>huiru.jiang@gmail.com</a:t>
            </a:r>
            <a:endParaRPr lang="en-US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169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24203" y="664369"/>
            <a:ext cx="4781423" cy="3546232"/>
          </a:xfrm>
        </p:spPr>
        <p:txBody>
          <a:bodyPr>
            <a:normAutofit/>
          </a:bodyPr>
          <a:lstStyle/>
          <a:p>
            <a:r>
              <a:rPr lang="en-US" altLang="zh-TW" dirty="0"/>
              <a:t>Construct an </a:t>
            </a:r>
            <a:r>
              <a:rPr lang="en-US" altLang="zh-TW" dirty="0">
                <a:solidFill>
                  <a:srgbClr val="7030A0"/>
                </a:solidFill>
              </a:rPr>
              <a:t>academic reference design flow</a:t>
            </a:r>
            <a:endParaRPr lang="en-US" altLang="zh-TW" dirty="0"/>
          </a:p>
          <a:p>
            <a:r>
              <a:rPr lang="en-US" altLang="zh-TW" dirty="0"/>
              <a:t>Goal in 2016:</a:t>
            </a:r>
          </a:p>
          <a:p>
            <a:pPr lvl="1"/>
            <a:r>
              <a:rPr lang="en-US" altLang="zh-TW" sz="1800" dirty="0" err="1"/>
              <a:t>OpenDesign</a:t>
            </a:r>
            <a:r>
              <a:rPr lang="en-US" altLang="zh-TW" sz="1800" dirty="0"/>
              <a:t> Flow Database v1.0</a:t>
            </a:r>
          </a:p>
          <a:p>
            <a:r>
              <a:rPr lang="en-US" altLang="zh-TW" dirty="0"/>
              <a:t>Goal in 2017:</a:t>
            </a:r>
          </a:p>
          <a:p>
            <a:pPr lvl="1"/>
            <a:r>
              <a:rPr lang="en-US" altLang="zh-TW" sz="1800" dirty="0"/>
              <a:t>Robust Design Flow: from logic synthesis to physical design</a:t>
            </a:r>
          </a:p>
          <a:p>
            <a:r>
              <a:rPr lang="en-US" altLang="zh-TW" dirty="0"/>
              <a:t>Goal in 2018:</a:t>
            </a:r>
          </a:p>
          <a:p>
            <a:pPr lvl="1"/>
            <a:r>
              <a:rPr lang="en-US" altLang="zh-TW" sz="1800" dirty="0"/>
              <a:t>Robust Design Flow v2.0: extended to detailed placement and detailed routing</a:t>
            </a:r>
          </a:p>
          <a:p>
            <a:pPr lvl="1"/>
            <a:endParaRPr lang="en-US" altLang="zh-TW" sz="1800" dirty="0"/>
          </a:p>
          <a:p>
            <a:pPr lvl="1"/>
            <a:endParaRPr lang="en-US" altLang="zh-TW" sz="1800" dirty="0">
              <a:solidFill>
                <a:srgbClr val="7030A0"/>
              </a:solidFill>
            </a:endParaRPr>
          </a:p>
          <a:p>
            <a:pPr lvl="1"/>
            <a:endParaRPr lang="en-US" altLang="zh-TW" sz="1800" dirty="0"/>
          </a:p>
          <a:p>
            <a:pPr lvl="1"/>
            <a:endParaRPr lang="en-US" altLang="zh-TW" sz="1800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3826" y="120636"/>
            <a:ext cx="6447501" cy="481958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D</a:t>
            </a:r>
            <a:r>
              <a:rPr lang="en-US" altLang="zh-TW" dirty="0" smtClean="0"/>
              <a:t>esign 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en-US" altLang="zh-TW" dirty="0"/>
              <a:t>utomation </a:t>
            </a:r>
            <a:r>
              <a:rPr lang="en-US" altLang="zh-TW" dirty="0">
                <a:solidFill>
                  <a:srgbClr val="FF0000"/>
                </a:solidFill>
              </a:rPr>
              <a:t>T</a:t>
            </a:r>
            <a:r>
              <a:rPr lang="en-US" altLang="zh-TW" dirty="0"/>
              <a:t>echnical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  <a:r>
              <a:rPr lang="en-US" altLang="zh-TW" dirty="0" smtClean="0"/>
              <a:t>ommittee</a:t>
            </a:r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4467962" y="530127"/>
            <a:ext cx="3141362" cy="4014645"/>
            <a:chOff x="2921992" y="-177073"/>
            <a:chExt cx="3375548" cy="3994726"/>
          </a:xfrm>
        </p:grpSpPr>
        <p:sp>
          <p:nvSpPr>
            <p:cNvPr id="6" name="Rectangle 45"/>
            <p:cNvSpPr/>
            <p:nvPr/>
          </p:nvSpPr>
          <p:spPr>
            <a:xfrm>
              <a:off x="4160428" y="473675"/>
              <a:ext cx="1701029" cy="738562"/>
            </a:xfrm>
            <a:prstGeom prst="rect">
              <a:avLst/>
            </a:prstGeom>
            <a:solidFill>
              <a:srgbClr val="FFE1E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" name="Rectangle 46"/>
            <p:cNvSpPr/>
            <p:nvPr/>
          </p:nvSpPr>
          <p:spPr>
            <a:xfrm>
              <a:off x="4252857" y="516761"/>
              <a:ext cx="1519716" cy="145075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Helvetica Neue" charset="0"/>
                  <a:ea typeface="Helvetica Neue" charset="0"/>
                  <a:cs typeface="Helvetica Neue" charset="0"/>
                </a:rPr>
                <a:t>Verilog to BLIF</a:t>
              </a:r>
            </a:p>
          </p:txBody>
        </p:sp>
        <p:sp>
          <p:nvSpPr>
            <p:cNvPr id="8" name="Rectangle 47"/>
            <p:cNvSpPr/>
            <p:nvPr/>
          </p:nvSpPr>
          <p:spPr>
            <a:xfrm>
              <a:off x="4252857" y="773110"/>
              <a:ext cx="1519716" cy="1450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  <a:latin typeface="Helvetica Neue" charset="0"/>
                  <a:ea typeface="Helvetica Neue" charset="0"/>
                  <a:cs typeface="Helvetica Neue" charset="0"/>
                </a:rPr>
                <a:t>Logic synthesis</a:t>
              </a:r>
            </a:p>
          </p:txBody>
        </p:sp>
        <p:sp>
          <p:nvSpPr>
            <p:cNvPr id="9" name="TextBox 54"/>
            <p:cNvSpPr txBox="1"/>
            <p:nvPr/>
          </p:nvSpPr>
          <p:spPr>
            <a:xfrm>
              <a:off x="5049774" y="667303"/>
              <a:ext cx="209561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>
                  <a:latin typeface="Helvetica Neue" charset="0"/>
                  <a:ea typeface="Helvetica Neue" charset="0"/>
                  <a:cs typeface="Helvetica Neue" charset="0"/>
                </a:rPr>
                <a:t>.</a:t>
              </a:r>
              <a:r>
                <a:rPr lang="en-US" sz="1050" dirty="0" err="1">
                  <a:latin typeface="Helvetica Neue" charset="0"/>
                  <a:ea typeface="Helvetica Neue" charset="0"/>
                  <a:cs typeface="Helvetica Neue" charset="0"/>
                </a:rPr>
                <a:t>blif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0" name="Rectangle 55"/>
            <p:cNvSpPr/>
            <p:nvPr/>
          </p:nvSpPr>
          <p:spPr>
            <a:xfrm>
              <a:off x="4252856" y="1030448"/>
              <a:ext cx="1519716" cy="145075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Helvetica Neue" charset="0"/>
                  <a:ea typeface="Helvetica Neue" charset="0"/>
                  <a:cs typeface="Helvetica Neue" charset="0"/>
                </a:rPr>
                <a:t>Flip-flop mapping</a:t>
              </a:r>
            </a:p>
          </p:txBody>
        </p:sp>
        <p:cxnSp>
          <p:nvCxnSpPr>
            <p:cNvPr id="11" name="Straight Arrow Connector 57"/>
            <p:cNvCxnSpPr>
              <a:stCxn id="7" idx="2"/>
              <a:endCxn id="8" idx="0"/>
            </p:cNvCxnSpPr>
            <p:nvPr/>
          </p:nvCxnSpPr>
          <p:spPr>
            <a:xfrm>
              <a:off x="5012715" y="661836"/>
              <a:ext cx="0" cy="1112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62"/>
            <p:cNvCxnSpPr>
              <a:stCxn id="8" idx="2"/>
              <a:endCxn id="10" idx="0"/>
            </p:cNvCxnSpPr>
            <p:nvPr/>
          </p:nvCxnSpPr>
          <p:spPr>
            <a:xfrm flipH="1">
              <a:off x="5012714" y="918185"/>
              <a:ext cx="1" cy="1122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63"/>
            <p:cNvSpPr txBox="1"/>
            <p:nvPr/>
          </p:nvSpPr>
          <p:spPr>
            <a:xfrm>
              <a:off x="5049774" y="929649"/>
              <a:ext cx="103981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>
                  <a:latin typeface="Helvetica Neue" charset="0"/>
                  <a:ea typeface="Helvetica Neue" charset="0"/>
                  <a:cs typeface="Helvetica Neue" charset="0"/>
                </a:rPr>
                <a:t>.v</a:t>
              </a:r>
            </a:p>
          </p:txBody>
        </p:sp>
        <p:cxnSp>
          <p:nvCxnSpPr>
            <p:cNvPr id="14" name="Elbow Connector 131"/>
            <p:cNvCxnSpPr>
              <a:stCxn id="18" idx="3"/>
              <a:endCxn id="21" idx="1"/>
            </p:cNvCxnSpPr>
            <p:nvPr/>
          </p:nvCxnSpPr>
          <p:spPr>
            <a:xfrm rot="16200000" flipH="1">
              <a:off x="2727824" y="1229410"/>
              <a:ext cx="2122907" cy="742303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34"/>
            <p:cNvCxnSpPr>
              <a:stCxn id="18" idx="4"/>
              <a:endCxn id="6" idx="0"/>
            </p:cNvCxnSpPr>
            <p:nvPr/>
          </p:nvCxnSpPr>
          <p:spPr>
            <a:xfrm>
              <a:off x="3914259" y="341279"/>
              <a:ext cx="1096684" cy="132396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37"/>
            <p:cNvCxnSpPr>
              <a:stCxn id="18" idx="3"/>
              <a:endCxn id="28" idx="1"/>
            </p:cNvCxnSpPr>
            <p:nvPr/>
          </p:nvCxnSpPr>
          <p:spPr>
            <a:xfrm rot="16200000" flipH="1">
              <a:off x="3182588" y="774645"/>
              <a:ext cx="1213379" cy="742303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44"/>
            <p:cNvSpPr txBox="1"/>
            <p:nvPr/>
          </p:nvSpPr>
          <p:spPr>
            <a:xfrm>
              <a:off x="4672235" y="176241"/>
              <a:ext cx="420721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i="1" dirty="0">
                  <a:latin typeface="Helvetica Neue" charset="0"/>
                  <a:ea typeface="Helvetica Neue" charset="0"/>
                  <a:cs typeface="Helvetica Neue" charset="0"/>
                </a:rPr>
                <a:t>Verilog</a:t>
              </a:r>
            </a:p>
          </p:txBody>
        </p:sp>
        <p:sp>
          <p:nvSpPr>
            <p:cNvPr id="18" name="Can 97"/>
            <p:cNvSpPr/>
            <p:nvPr/>
          </p:nvSpPr>
          <p:spPr>
            <a:xfrm>
              <a:off x="2921992" y="143450"/>
              <a:ext cx="992267" cy="395658"/>
            </a:xfrm>
            <a:prstGeom prst="can">
              <a:avLst>
                <a:gd name="adj" fmla="val 15044"/>
              </a:avLst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latin typeface="Helvetica Neue" charset="0"/>
                  <a:ea typeface="Helvetica Neue" charset="0"/>
                  <a:cs typeface="Helvetica Neue" charset="0"/>
                </a:rPr>
                <a:t>Liberty, DEF/LEF,</a:t>
              </a:r>
            </a:p>
            <a:p>
              <a:pPr algn="ctr"/>
              <a:r>
                <a:rPr lang="en-US" sz="1050" b="1" dirty="0">
                  <a:latin typeface="Helvetica Neue" charset="0"/>
                  <a:ea typeface="Helvetica Neue" charset="0"/>
                  <a:cs typeface="Helvetica Neue" charset="0"/>
                </a:rPr>
                <a:t>Verilog, SDC</a:t>
              </a:r>
            </a:p>
          </p:txBody>
        </p:sp>
        <p:sp>
          <p:nvSpPr>
            <p:cNvPr id="19" name="TextBox 154"/>
            <p:cNvSpPr txBox="1"/>
            <p:nvPr/>
          </p:nvSpPr>
          <p:spPr>
            <a:xfrm>
              <a:off x="2947813" y="-177073"/>
              <a:ext cx="940625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050" b="1" dirty="0">
                  <a:latin typeface="Helvetica Neue" charset="0"/>
                  <a:ea typeface="Helvetica Neue" charset="0"/>
                  <a:cs typeface="Helvetica Neue" charset="0"/>
                </a:rPr>
                <a:t>Design Library</a:t>
              </a:r>
            </a:p>
          </p:txBody>
        </p:sp>
        <p:cxnSp>
          <p:nvCxnSpPr>
            <p:cNvPr id="20" name="Elbow Connector 161"/>
            <p:cNvCxnSpPr>
              <a:stCxn id="18" idx="3"/>
              <a:endCxn id="6" idx="1"/>
            </p:cNvCxnSpPr>
            <p:nvPr/>
          </p:nvCxnSpPr>
          <p:spPr>
            <a:xfrm rot="16200000" flipH="1">
              <a:off x="3637352" y="319881"/>
              <a:ext cx="303849" cy="742303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79"/>
            <p:cNvSpPr/>
            <p:nvPr/>
          </p:nvSpPr>
          <p:spPr>
            <a:xfrm>
              <a:off x="4160428" y="2292734"/>
              <a:ext cx="1701029" cy="73856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22" name="Rectangle 80"/>
            <p:cNvSpPr/>
            <p:nvPr/>
          </p:nvSpPr>
          <p:spPr>
            <a:xfrm>
              <a:off x="4248374" y="2586745"/>
              <a:ext cx="1519716" cy="1450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latin typeface="Helvetica Neue" charset="0"/>
                  <a:ea typeface="Helvetica Neue" charset="0"/>
                  <a:cs typeface="Helvetica Neue" charset="0"/>
                </a:rPr>
                <a:t>Gate sizing</a:t>
              </a:r>
            </a:p>
          </p:txBody>
        </p:sp>
        <p:sp>
          <p:nvSpPr>
            <p:cNvPr id="23" name="Rectangle 81"/>
            <p:cNvSpPr/>
            <p:nvPr/>
          </p:nvSpPr>
          <p:spPr>
            <a:xfrm>
              <a:off x="4249254" y="2330061"/>
              <a:ext cx="1519716" cy="1450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  <a:latin typeface="Helvetica Neue" charset="0"/>
                  <a:ea typeface="Helvetica Neue" charset="0"/>
                  <a:cs typeface="Helvetica Neue" charset="0"/>
                </a:rPr>
                <a:t>Timing analysis</a:t>
              </a:r>
            </a:p>
          </p:txBody>
        </p:sp>
        <p:cxnSp>
          <p:nvCxnSpPr>
            <p:cNvPr id="24" name="Straight Arrow Connector 82"/>
            <p:cNvCxnSpPr>
              <a:stCxn id="23" idx="2"/>
              <a:endCxn id="22" idx="0"/>
            </p:cNvCxnSpPr>
            <p:nvPr/>
          </p:nvCxnSpPr>
          <p:spPr>
            <a:xfrm flipH="1">
              <a:off x="5008232" y="2475136"/>
              <a:ext cx="880" cy="1116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84"/>
            <p:cNvSpPr/>
            <p:nvPr/>
          </p:nvSpPr>
          <p:spPr>
            <a:xfrm>
              <a:off x="4248374" y="2843428"/>
              <a:ext cx="1519716" cy="145075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Helvetica Neue" charset="0"/>
                  <a:ea typeface="Helvetica Neue" charset="0"/>
                  <a:cs typeface="Helvetica Neue" charset="0"/>
                </a:rPr>
                <a:t>Legalization</a:t>
              </a:r>
            </a:p>
          </p:txBody>
        </p:sp>
        <p:cxnSp>
          <p:nvCxnSpPr>
            <p:cNvPr id="26" name="Straight Arrow Connector 85"/>
            <p:cNvCxnSpPr>
              <a:stCxn id="22" idx="2"/>
              <a:endCxn id="25" idx="0"/>
            </p:cNvCxnSpPr>
            <p:nvPr/>
          </p:nvCxnSpPr>
          <p:spPr>
            <a:xfrm>
              <a:off x="5008232" y="2731819"/>
              <a:ext cx="0" cy="1116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174"/>
            <p:cNvSpPr txBox="1"/>
            <p:nvPr/>
          </p:nvSpPr>
          <p:spPr>
            <a:xfrm>
              <a:off x="5049774" y="2152426"/>
              <a:ext cx="1247766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i="1" dirty="0">
                  <a:latin typeface="Helvetica Neue" charset="0"/>
                  <a:ea typeface="Helvetica Neue" charset="0"/>
                  <a:cs typeface="Helvetica Neue" charset="0"/>
                </a:rPr>
                <a:t>Verilog’, DEF’, SPEF</a:t>
              </a:r>
            </a:p>
          </p:txBody>
        </p:sp>
        <p:sp>
          <p:nvSpPr>
            <p:cNvPr id="28" name="Rectangle 65"/>
            <p:cNvSpPr/>
            <p:nvPr/>
          </p:nvSpPr>
          <p:spPr>
            <a:xfrm>
              <a:off x="4160428" y="1383205"/>
              <a:ext cx="1701029" cy="738562"/>
            </a:xfrm>
            <a:prstGeom prst="rect">
              <a:avLst/>
            </a:prstGeom>
            <a:solidFill>
              <a:srgbClr val="DBE4F4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29" name="Rectangle 66"/>
            <p:cNvSpPr/>
            <p:nvPr/>
          </p:nvSpPr>
          <p:spPr>
            <a:xfrm>
              <a:off x="4252857" y="1421619"/>
              <a:ext cx="1519716" cy="1450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err="1">
                  <a:latin typeface="Helvetica Neue" charset="0"/>
                  <a:ea typeface="Helvetica Neue" charset="0"/>
                  <a:cs typeface="Helvetica Neue" charset="0"/>
                </a:rPr>
                <a:t>Floorplanning</a:t>
              </a:r>
              <a:endParaRPr lang="en-US" sz="1050" b="1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0" name="Rectangle 67"/>
            <p:cNvSpPr/>
            <p:nvPr/>
          </p:nvSpPr>
          <p:spPr>
            <a:xfrm>
              <a:off x="4252857" y="1677968"/>
              <a:ext cx="1519716" cy="1450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  <a:latin typeface="Helvetica Neue" charset="0"/>
                  <a:ea typeface="Helvetica Neue" charset="0"/>
                  <a:cs typeface="Helvetica Neue" charset="0"/>
                </a:rPr>
                <a:t>Placement</a:t>
              </a:r>
            </a:p>
          </p:txBody>
        </p:sp>
        <p:cxnSp>
          <p:nvCxnSpPr>
            <p:cNvPr id="31" name="Straight Arrow Connector 70"/>
            <p:cNvCxnSpPr>
              <a:stCxn id="29" idx="2"/>
              <a:endCxn id="30" idx="0"/>
            </p:cNvCxnSpPr>
            <p:nvPr/>
          </p:nvCxnSpPr>
          <p:spPr>
            <a:xfrm>
              <a:off x="5012715" y="1566694"/>
              <a:ext cx="0" cy="1112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189"/>
            <p:cNvSpPr/>
            <p:nvPr/>
          </p:nvSpPr>
          <p:spPr>
            <a:xfrm>
              <a:off x="4252857" y="1936018"/>
              <a:ext cx="1519716" cy="145075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Helvetica Neue" charset="0"/>
                  <a:ea typeface="Helvetica Neue" charset="0"/>
                  <a:cs typeface="Helvetica Neue" charset="0"/>
                </a:rPr>
                <a:t>RC extraction</a:t>
              </a:r>
            </a:p>
          </p:txBody>
        </p:sp>
        <p:cxnSp>
          <p:nvCxnSpPr>
            <p:cNvPr id="33" name="Straight Arrow Connector 192"/>
            <p:cNvCxnSpPr>
              <a:stCxn id="30" idx="2"/>
              <a:endCxn id="32" idx="0"/>
            </p:cNvCxnSpPr>
            <p:nvPr/>
          </p:nvCxnSpPr>
          <p:spPr>
            <a:xfrm>
              <a:off x="5012715" y="1823043"/>
              <a:ext cx="0" cy="1129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175"/>
            <p:cNvSpPr txBox="1"/>
            <p:nvPr/>
          </p:nvSpPr>
          <p:spPr>
            <a:xfrm>
              <a:off x="5049774" y="1278776"/>
              <a:ext cx="451116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i="1" dirty="0">
                  <a:latin typeface="Helvetica Neue" charset="0"/>
                  <a:ea typeface="Helvetica Neue" charset="0"/>
                  <a:cs typeface="Helvetica Neue" charset="0"/>
                </a:rPr>
                <a:t>Verilog’</a:t>
              </a:r>
            </a:p>
          </p:txBody>
        </p:sp>
        <p:cxnSp>
          <p:nvCxnSpPr>
            <p:cNvPr id="35" name="Elbow Connector 56"/>
            <p:cNvCxnSpPr>
              <a:stCxn id="18" idx="3"/>
              <a:endCxn id="40" idx="1"/>
            </p:cNvCxnSpPr>
            <p:nvPr/>
          </p:nvCxnSpPr>
          <p:spPr>
            <a:xfrm rot="16200000" flipH="1">
              <a:off x="2383882" y="1573352"/>
              <a:ext cx="2810791" cy="742303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83"/>
            <p:cNvCxnSpPr>
              <a:stCxn id="28" idx="2"/>
              <a:endCxn id="21" idx="0"/>
            </p:cNvCxnSpPr>
            <p:nvPr/>
          </p:nvCxnSpPr>
          <p:spPr>
            <a:xfrm>
              <a:off x="5010943" y="2121766"/>
              <a:ext cx="0" cy="1709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86"/>
            <p:cNvCxnSpPr>
              <a:stCxn id="6" idx="2"/>
              <a:endCxn id="28" idx="0"/>
            </p:cNvCxnSpPr>
            <p:nvPr/>
          </p:nvCxnSpPr>
          <p:spPr>
            <a:xfrm>
              <a:off x="5010943" y="1212237"/>
              <a:ext cx="0" cy="1709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89"/>
            <p:cNvCxnSpPr>
              <a:stCxn id="21" idx="2"/>
              <a:endCxn id="40" idx="0"/>
            </p:cNvCxnSpPr>
            <p:nvPr/>
          </p:nvCxnSpPr>
          <p:spPr>
            <a:xfrm>
              <a:off x="5010943" y="3031296"/>
              <a:ext cx="0" cy="1709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197"/>
            <p:cNvSpPr txBox="1"/>
            <p:nvPr/>
          </p:nvSpPr>
          <p:spPr>
            <a:xfrm>
              <a:off x="5049774" y="3064527"/>
              <a:ext cx="884634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i="1" dirty="0">
                  <a:latin typeface="Helvetica Neue" charset="0"/>
                  <a:ea typeface="Helvetica Neue" charset="0"/>
                  <a:cs typeface="Helvetica Neue" charset="0"/>
                </a:rPr>
                <a:t>Verilog’’, DEF’’</a:t>
              </a:r>
            </a:p>
          </p:txBody>
        </p:sp>
        <p:sp>
          <p:nvSpPr>
            <p:cNvPr id="40" name="Rectangle 74"/>
            <p:cNvSpPr/>
            <p:nvPr/>
          </p:nvSpPr>
          <p:spPr>
            <a:xfrm>
              <a:off x="4160428" y="3202264"/>
              <a:ext cx="1701029" cy="295271"/>
            </a:xfrm>
            <a:prstGeom prst="rect">
              <a:avLst/>
            </a:prstGeom>
            <a:solidFill>
              <a:srgbClr val="E2F0D8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1" name="Rectangle 76"/>
            <p:cNvSpPr/>
            <p:nvPr/>
          </p:nvSpPr>
          <p:spPr>
            <a:xfrm>
              <a:off x="4251085" y="3250799"/>
              <a:ext cx="1519716" cy="1450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  <a:latin typeface="Helvetica Neue" charset="0"/>
                  <a:ea typeface="Helvetica Neue" charset="0"/>
                  <a:cs typeface="Helvetica Neue" charset="0"/>
                </a:rPr>
                <a:t>Global routing</a:t>
              </a:r>
            </a:p>
          </p:txBody>
        </p:sp>
        <p:sp>
          <p:nvSpPr>
            <p:cNvPr id="42" name="TextBox 101"/>
            <p:cNvSpPr txBox="1"/>
            <p:nvPr/>
          </p:nvSpPr>
          <p:spPr>
            <a:xfrm>
              <a:off x="4590422" y="3663815"/>
              <a:ext cx="851042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050" b="1" dirty="0">
                  <a:latin typeface="Helvetica Neue" charset="0"/>
                  <a:ea typeface="Helvetica Neue" charset="0"/>
                  <a:cs typeface="Helvetica Neue" charset="0"/>
                </a:rPr>
                <a:t>Design result</a:t>
              </a:r>
            </a:p>
          </p:txBody>
        </p:sp>
        <p:sp>
          <p:nvSpPr>
            <p:cNvPr id="43" name="TextBox 103"/>
            <p:cNvSpPr txBox="1"/>
            <p:nvPr/>
          </p:nvSpPr>
          <p:spPr>
            <a:xfrm>
              <a:off x="3562185" y="3207249"/>
              <a:ext cx="551897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i="1" dirty="0">
                  <a:latin typeface="Helvetica Neue" charset="0"/>
                  <a:ea typeface="Helvetica Neue" charset="0"/>
                  <a:cs typeface="Helvetica Neue" charset="0"/>
                </a:rPr>
                <a:t>LEF/DEF</a:t>
              </a:r>
            </a:p>
          </p:txBody>
        </p:sp>
        <p:sp>
          <p:nvSpPr>
            <p:cNvPr id="44" name="TextBox 104"/>
            <p:cNvSpPr txBox="1"/>
            <p:nvPr/>
          </p:nvSpPr>
          <p:spPr>
            <a:xfrm>
              <a:off x="3480080" y="2511275"/>
              <a:ext cx="763057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i="1" dirty="0">
                  <a:latin typeface="Helvetica Neue" charset="0"/>
                  <a:ea typeface="Helvetica Neue" charset="0"/>
                  <a:cs typeface="Helvetica Neue" charset="0"/>
                </a:rPr>
                <a:t>Liberty, SDC</a:t>
              </a:r>
            </a:p>
          </p:txBody>
        </p:sp>
        <p:sp>
          <p:nvSpPr>
            <p:cNvPr id="45" name="TextBox 105"/>
            <p:cNvSpPr txBox="1"/>
            <p:nvPr/>
          </p:nvSpPr>
          <p:spPr>
            <a:xfrm>
              <a:off x="3562185" y="1611193"/>
              <a:ext cx="551897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i="1" dirty="0">
                  <a:latin typeface="Helvetica Neue" charset="0"/>
                  <a:ea typeface="Helvetica Neue" charset="0"/>
                  <a:cs typeface="Helvetica Neue" charset="0"/>
                </a:rPr>
                <a:t>LEF/DEF</a:t>
              </a:r>
            </a:p>
          </p:txBody>
        </p:sp>
        <p:sp>
          <p:nvSpPr>
            <p:cNvPr id="46" name="TextBox 106"/>
            <p:cNvSpPr txBox="1"/>
            <p:nvPr/>
          </p:nvSpPr>
          <p:spPr>
            <a:xfrm>
              <a:off x="3609210" y="703599"/>
              <a:ext cx="404724" cy="15383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i="1" dirty="0">
                  <a:latin typeface="Helvetica Neue" charset="0"/>
                  <a:ea typeface="Helvetica Neue" charset="0"/>
                  <a:cs typeface="Helvetica Neue" charset="0"/>
                </a:rPr>
                <a:t>Liberty</a:t>
              </a:r>
            </a:p>
          </p:txBody>
        </p:sp>
        <p:cxnSp>
          <p:nvCxnSpPr>
            <p:cNvPr id="47" name="Straight Arrow Connector 59"/>
            <p:cNvCxnSpPr/>
            <p:nvPr/>
          </p:nvCxnSpPr>
          <p:spPr>
            <a:xfrm flipH="1">
              <a:off x="5010943" y="3552789"/>
              <a:ext cx="0" cy="1055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415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Execution Plan in </a:t>
            </a:r>
            <a:r>
              <a:rPr lang="en-US" altLang="zh-TW" dirty="0" smtClean="0"/>
              <a:t>2018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altLang="zh-TW" dirty="0"/>
              <a:t>Meetings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altLang="zh-TW" sz="1800" dirty="0"/>
              <a:t>Regular skype meetings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altLang="zh-TW" sz="1800" dirty="0"/>
              <a:t>Status meeting at DAC 2018 and ICCAD 2018</a:t>
            </a:r>
          </a:p>
          <a:p>
            <a:pPr marL="257175" indent="-257175">
              <a:buFont typeface="+mj-lt"/>
              <a:buAutoNum type="arabicPeriod"/>
            </a:pPr>
            <a:r>
              <a:rPr lang="en-US" altLang="zh-TW" dirty="0"/>
              <a:t>Special session at ICCAD 2018 (with CAD Contest)</a:t>
            </a:r>
          </a:p>
          <a:p>
            <a:pPr marL="257175" indent="-257175">
              <a:buFont typeface="+mj-lt"/>
              <a:buAutoNum type="arabicPeriod"/>
            </a:pPr>
            <a:r>
              <a:rPr lang="en-US" altLang="zh-TW" dirty="0"/>
              <a:t>Extend to detailed placement and detailed routing</a:t>
            </a:r>
          </a:p>
          <a:p>
            <a:pPr marL="257175" indent="-257175">
              <a:buFont typeface="+mj-lt"/>
              <a:buAutoNum type="arabicPeriod"/>
            </a:pPr>
            <a:r>
              <a:rPr lang="en-US" altLang="zh-TW" dirty="0"/>
              <a:t>Put the flow in </a:t>
            </a:r>
            <a:r>
              <a:rPr lang="en-US" altLang="zh-TW" dirty="0" smtClean="0"/>
              <a:t>cloud</a:t>
            </a:r>
          </a:p>
          <a:p>
            <a:pPr marL="257175" indent="-257175">
              <a:buFont typeface="+mj-lt"/>
              <a:buAutoNum type="arabicPeriod"/>
            </a:pPr>
            <a:r>
              <a:rPr lang="en-US" altLang="zh-TW" dirty="0" smtClean="0"/>
              <a:t>Seek collaboration with other “open” EDA projects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953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2018 DATC Members </a:t>
            </a:r>
            <a:r>
              <a:rPr lang="en-US" altLang="zh-TW" dirty="0"/>
              <a:t>for </a:t>
            </a:r>
            <a:r>
              <a:rPr lang="en-US" altLang="zh-TW" dirty="0" smtClean="0"/>
              <a:t>Robust Design Flow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Placement: including latest updates from detailed placement contest (2017 CAD Contest)</a:t>
            </a:r>
          </a:p>
          <a:p>
            <a:r>
              <a:rPr lang="en-US" altLang="zh-TW" dirty="0" smtClean="0"/>
              <a:t>Routing: including latest updates from detailed routing contest (2018 ISPD Contest)</a:t>
            </a:r>
          </a:p>
          <a:p>
            <a:r>
              <a:rPr lang="en-US" altLang="zh-TW" dirty="0" smtClean="0"/>
              <a:t>Integration: cloud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 rot="19966444">
            <a:off x="-7354" y="1748004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 smtClean="0">
                <a:solidFill>
                  <a:srgbClr val="C00000"/>
                </a:solidFill>
              </a:rPr>
              <a:t>NEW</a:t>
            </a:r>
            <a:endParaRPr lang="zh-TW" altLang="en-US" sz="1600" b="1" dirty="0">
              <a:solidFill>
                <a:srgbClr val="C0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 rot="19966444">
            <a:off x="-20350" y="2376270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 smtClean="0">
                <a:solidFill>
                  <a:srgbClr val="C00000"/>
                </a:solidFill>
              </a:rPr>
              <a:t>NEW</a:t>
            </a:r>
            <a:endParaRPr lang="zh-TW" altLang="en-US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06542"/>
              </p:ext>
            </p:extLst>
          </p:nvPr>
        </p:nvGraphicFramePr>
        <p:xfrm>
          <a:off x="464441" y="792303"/>
          <a:ext cx="7349081" cy="21869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6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75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10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38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First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Last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Affiliation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Role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Iris Hui-Ru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Jiang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National Taiwan Univ., Taiwan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Chair / </a:t>
                      </a:r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Timer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Victor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err="1" smtClean="0">
                          <a:solidFill>
                            <a:srgbClr val="222222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Kravets</a:t>
                      </a:r>
                      <a:endParaRPr lang="zh-TW" altLang="en-US" sz="160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IBM, USA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Logic synthesis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latin typeface="+mj-lt"/>
                          <a:cs typeface="Times New Roman" panose="02020603050405020304" pitchFamily="18" charset="0"/>
                        </a:rPr>
                        <a:t>Jianli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Chen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Fuzhou Univ., China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Placement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latin typeface="+mj-lt"/>
                          <a:cs typeface="Times New Roman" panose="02020603050405020304" pitchFamily="18" charset="0"/>
                        </a:rPr>
                        <a:t>Yih</a:t>
                      </a:r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-Lang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Li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National </a:t>
                      </a:r>
                      <a:r>
                        <a:rPr lang="en-US" altLang="zh-TW" sz="1600" dirty="0" err="1" smtClean="0">
                          <a:latin typeface="+mj-lt"/>
                          <a:cs typeface="Times New Roman" panose="02020603050405020304" pitchFamily="18" charset="0"/>
                        </a:rPr>
                        <a:t>Chiao</a:t>
                      </a:r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 Tung Univ., Taiwan</a:t>
                      </a:r>
                      <a:endParaRPr lang="zh-TW" altLang="en-US" sz="160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Routing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latin typeface="+mj-lt"/>
                          <a:cs typeface="Times New Roman" panose="02020603050405020304" pitchFamily="18" charset="0"/>
                        </a:rPr>
                        <a:t>Jinwook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Jung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KAIST, Korea</a:t>
                      </a:r>
                      <a:endParaRPr lang="zh-TW" altLang="en-US" sz="160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Integration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715723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latin typeface="+mj-lt"/>
                          <a:cs typeface="Times New Roman" panose="02020603050405020304" pitchFamily="18" charset="0"/>
                        </a:rPr>
                        <a:t>Gi-Joon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Nam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IBM, USA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+mj-lt"/>
                          <a:cs typeface="Times New Roman" panose="02020603050405020304" pitchFamily="18" charset="0"/>
                        </a:rPr>
                        <a:t>Advisor</a:t>
                      </a:r>
                      <a:endParaRPr lang="zh-TW" altLang="en-US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62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Funding Plan in 2018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Special session at </a:t>
            </a:r>
            <a:r>
              <a:rPr lang="en-US" altLang="zh-TW" dirty="0"/>
              <a:t>ICCAD </a:t>
            </a:r>
            <a:r>
              <a:rPr lang="en-US" altLang="zh-TW" dirty="0" smtClean="0"/>
              <a:t>2017</a:t>
            </a:r>
          </a:p>
          <a:p>
            <a:pPr lvl="1"/>
            <a:r>
              <a:rPr lang="en-US" altLang="zh-TW" dirty="0" smtClean="0"/>
              <a:t>Promote the PD reference flow</a:t>
            </a:r>
          </a:p>
          <a:p>
            <a:pPr lvl="1"/>
            <a:r>
              <a:rPr lang="en-US" altLang="zh-TW" dirty="0" smtClean="0"/>
              <a:t>Budget </a:t>
            </a:r>
            <a:r>
              <a:rPr lang="en-US" altLang="zh-TW" dirty="0"/>
              <a:t>: </a:t>
            </a:r>
            <a:r>
              <a:rPr lang="en-US" altLang="zh-TW" dirty="0" smtClean="0"/>
              <a:t>$5,000</a:t>
            </a:r>
          </a:p>
          <a:p>
            <a:r>
              <a:rPr lang="en-US" altLang="zh-TW" dirty="0"/>
              <a:t>S</a:t>
            </a:r>
            <a:r>
              <a:rPr lang="en-US" altLang="zh-TW" dirty="0" smtClean="0"/>
              <a:t>tatus </a:t>
            </a:r>
            <a:r>
              <a:rPr lang="en-US" altLang="zh-TW" dirty="0"/>
              <a:t>meeting at </a:t>
            </a:r>
            <a:r>
              <a:rPr lang="en-US" altLang="zh-TW" dirty="0" smtClean="0"/>
              <a:t>DAC 2017 and ICCAD 2017</a:t>
            </a:r>
          </a:p>
          <a:p>
            <a:pPr lvl="1"/>
            <a:r>
              <a:rPr lang="en-US" altLang="zh-TW" dirty="0" smtClean="0"/>
              <a:t>Committee members</a:t>
            </a:r>
          </a:p>
          <a:p>
            <a:pPr lvl="1"/>
            <a:r>
              <a:rPr lang="en-US" altLang="zh-TW" dirty="0" smtClean="0"/>
              <a:t>Budget: $500</a:t>
            </a:r>
          </a:p>
          <a:p>
            <a:r>
              <a:rPr lang="en-US" altLang="zh-TW" dirty="0" err="1" smtClean="0"/>
              <a:t>Cloudify</a:t>
            </a:r>
            <a:r>
              <a:rPr lang="en-US" altLang="zh-TW" dirty="0" smtClean="0"/>
              <a:t> the flow</a:t>
            </a:r>
          </a:p>
          <a:p>
            <a:pPr lvl="1"/>
            <a:r>
              <a:rPr lang="en-US" altLang="zh-TW" dirty="0" smtClean="0"/>
              <a:t>Host </a:t>
            </a:r>
            <a:r>
              <a:rPr lang="en-US" altLang="zh-TW" dirty="0"/>
              <a:t>the codes in </a:t>
            </a:r>
            <a:r>
              <a:rPr lang="en-US" altLang="zh-TW" dirty="0" smtClean="0"/>
              <a:t>web-server</a:t>
            </a:r>
          </a:p>
          <a:p>
            <a:pPr lvl="1"/>
            <a:r>
              <a:rPr lang="en-US" altLang="zh-TW" dirty="0" smtClean="0"/>
              <a:t>Budget: $2,000</a:t>
            </a:r>
          </a:p>
          <a:p>
            <a:r>
              <a:rPr lang="en-US" altLang="zh-TW" dirty="0" smtClean="0"/>
              <a:t>Total Budget: $</a:t>
            </a:r>
            <a:r>
              <a:rPr lang="en-US" altLang="zh-TW" dirty="0"/>
              <a:t>7</a:t>
            </a:r>
            <a:r>
              <a:rPr lang="en-US" altLang="zh-TW" dirty="0" smtClean="0"/>
              <a:t>,500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9B37E-361D-4C85-B903-8ACD1287895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2017 DATC proposal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6154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Thank yo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4" y="1737940"/>
            <a:ext cx="5112544" cy="142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15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323</Words>
  <Application>Microsoft Macintosh PowerPoint</Application>
  <PresentationFormat>On-screen Show (16:9)</PresentationFormat>
  <Paragraphs>100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EC BoG DAC 2018 Template</vt:lpstr>
      <vt:lpstr>DATC</vt:lpstr>
      <vt:lpstr>Design Automation Technical Committee</vt:lpstr>
      <vt:lpstr>Execution Plan in 2018</vt:lpstr>
      <vt:lpstr>2018 DATC Members for Robust Design Flow</vt:lpstr>
      <vt:lpstr>Funding Plan in 2018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Jennifir McGillis</cp:lastModifiedBy>
  <cp:revision>58</cp:revision>
  <dcterms:created xsi:type="dcterms:W3CDTF">2016-04-15T13:56:06Z</dcterms:created>
  <dcterms:modified xsi:type="dcterms:W3CDTF">2018-06-22T16:02:18Z</dcterms:modified>
</cp:coreProperties>
</file>