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4"/>
  </p:normalViewPr>
  <p:slideViewPr>
    <p:cSldViewPr snapToGrid="0" snapToObjects="1">
      <p:cViewPr varScale="1">
        <p:scale>
          <a:sx n="94" d="100"/>
          <a:sy n="94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Name of Chair</a:t>
            </a:r>
          </a:p>
          <a:p>
            <a:pPr lvl="1"/>
            <a:r>
              <a:rPr lang="en-US" dirty="0"/>
              <a:t>Members of Committee (if applicable)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/>
          <a:p>
            <a:r>
              <a:rPr lang="en-US" dirty="0"/>
              <a:t>2019 Vision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75585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Current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8955" y="1655764"/>
            <a:ext cx="85561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Ongoing Items: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55" y="2395881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10216" y="6623222"/>
            <a:ext cx="419189" cy="233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01" y="609600"/>
            <a:ext cx="8596668" cy="824128"/>
          </a:xfrm>
        </p:spPr>
        <p:txBody>
          <a:bodyPr/>
          <a:lstStyle/>
          <a:p>
            <a:r>
              <a:rPr lang="en-US" dirty="0"/>
              <a:t>Looking forward (2020)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75299" y="1877008"/>
            <a:ext cx="8542513" cy="3304117"/>
          </a:xfrm>
        </p:spPr>
        <p:txBody>
          <a:bodyPr>
            <a:normAutofit/>
          </a:bodyPr>
          <a:lstStyle>
            <a:lvl1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11430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16002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A0407-AADE-604C-99A7-F0A5634D7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C8BAD2-C8A8-A74F-A1B4-0D324CB8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A86B38FA-5564-464D-B034-5387D7C3629D}" type="datetime1">
              <a:rPr lang="en-US" noProof="0" smtClean="0">
                <a:solidFill>
                  <a:srgbClr val="808080"/>
                </a:solidFill>
              </a:rPr>
              <a:pPr fontAlgn="base">
                <a:spcAft>
                  <a:spcPct val="0"/>
                </a:spcAft>
              </a:pPr>
              <a:t>3/18/19</a:t>
            </a:fld>
            <a:endParaRPr lang="en-US" noProof="0" dirty="0">
              <a:solidFill>
                <a:srgbClr val="80808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>
                <a:solidFill>
                  <a:srgbClr val="808080"/>
                </a:solidFill>
              </a:rPr>
              <a:t>DEC Meeting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Aft>
                <a:spcPct val="0"/>
              </a:spcAft>
            </a:pPr>
            <a:r>
              <a:rPr lang="en-US" noProof="0" dirty="0">
                <a:solidFill>
                  <a:srgbClr val="808080"/>
                </a:solidFill>
              </a:rPr>
              <a:t>Slide </a:t>
            </a:r>
            <a:fld id="{18CED401-58F4-468C-B4CA-062CE4AEDE22}" type="slidenum">
              <a:rPr lang="en-US" noProof="0" smtClean="0">
                <a:solidFill>
                  <a:srgbClr val="808080"/>
                </a:solidFill>
              </a:rPr>
              <a:pPr algn="r" fontAlgn="base">
                <a:spcAft>
                  <a:spcPct val="0"/>
                </a:spcAft>
              </a:pPr>
              <a:t>‹#›</a:t>
            </a:fld>
            <a:endParaRPr lang="en-US" noProof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7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Executive Committee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90"/>
            <a:ext cx="8596668" cy="145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President David </a:t>
            </a:r>
            <a:r>
              <a:rPr lang="en-US" dirty="0" err="1"/>
              <a:t>Atienza</a:t>
            </a:r>
            <a:endParaRPr lang="en-US" dirty="0"/>
          </a:p>
          <a:p>
            <a:pPr lvl="0"/>
            <a:r>
              <a:rPr lang="en-US" dirty="0"/>
              <a:t>March 25, 2019 (at DATE)</a:t>
            </a:r>
          </a:p>
          <a:p>
            <a:pPr lvl="0"/>
            <a:r>
              <a:rPr lang="en-US" dirty="0"/>
              <a:t>Florence, Italy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6355" y="641503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288" y="6415039"/>
            <a:ext cx="2936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226" y="22037"/>
            <a:ext cx="2235433" cy="1330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68" y="5609987"/>
            <a:ext cx="2221132" cy="1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4" r:id="rId4"/>
    <p:sldLayoutId id="2147483665" r:id="rId5"/>
    <p:sldLayoutId id="214748366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112521-F2CB-3D47-AEE6-D8924666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Conference</a:t>
            </a:r>
          </a:p>
        </p:txBody>
      </p:sp>
    </p:spTree>
    <p:extLst>
      <p:ext uri="{BB962C8B-B14F-4D97-AF65-F5344CB8AC3E}">
        <p14:creationId xmlns:p14="http://schemas.microsoft.com/office/powerpoint/2010/main" val="11584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6CF8-4000-B242-8C84-67BE1C7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86" y="454360"/>
            <a:ext cx="8596668" cy="71489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Papers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C51F-B6DC-CF4B-891D-8DB0DE81C6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322" y="1447227"/>
            <a:ext cx="8542513" cy="4898982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Submitted papers: 834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US" dirty="0"/>
              <a:t>Accepted papers: 202 (24,1% acc. rate)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US" dirty="0"/>
              <a:t>Accepted IP: 91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US" dirty="0"/>
              <a:t>Number of sessions: 58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US" dirty="0"/>
              <a:t>8 special sessions and 3 executive sessions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</a:pPr>
            <a:r>
              <a:rPr lang="en-US" dirty="0"/>
              <a:t>2 special days: 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en-US" dirty="0"/>
              <a:t>Embedded meets Hyperscale and HPC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en-US" dirty="0"/>
              <a:t>Model-based design of intelligent systems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en-US" dirty="0"/>
          </a:p>
        </p:txBody>
      </p:sp>
      <p:pic>
        <p:nvPicPr>
          <p:cNvPr id="4" name="Immagine 9">
            <a:extLst>
              <a:ext uri="{FF2B5EF4-FFF2-40B4-BE49-F238E27FC236}">
                <a16:creationId xmlns:a16="http://schemas.microsoft.com/office/drawing/2014/main" id="{B6B795E9-D37F-404C-83AF-EB1B081A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77" y="1606169"/>
            <a:ext cx="3802000" cy="2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A66A-46CD-284E-9375-B3248695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8945-6A84-F14F-A978-8A53DF2B643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FFB3C2-8949-7044-93A3-B961C6735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2157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22B38-CB3E-1646-9481-51BA4119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24083"/>
            <a:ext cx="8522538" cy="4112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85C3B-E41C-FE46-B920-E9F6D3444DC7}"/>
              </a:ext>
            </a:extLst>
          </p:cNvPr>
          <p:cNvSpPr txBox="1"/>
          <p:nvPr/>
        </p:nvSpPr>
        <p:spPr>
          <a:xfrm>
            <a:off x="1173707" y="6209731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in Florence </a:t>
            </a:r>
            <a:r>
              <a:rPr lang="it-IT" dirty="0" err="1"/>
              <a:t>at</a:t>
            </a:r>
            <a:r>
              <a:rPr lang="it-IT" dirty="0"/>
              <a:t> no </a:t>
            </a:r>
            <a:r>
              <a:rPr lang="it-IT" dirty="0" err="1"/>
              <a:t>cost</a:t>
            </a:r>
            <a:r>
              <a:rPr lang="it-IT" dirty="0"/>
              <a:t>: 9500 </a:t>
            </a:r>
            <a:r>
              <a:rPr lang="it-IT" dirty="0" err="1"/>
              <a:t>Euros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94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34432" y="1700809"/>
            <a:ext cx="9121013" cy="42228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B2A5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q"/>
              <a:defRPr sz="2400">
                <a:solidFill>
                  <a:srgbClr val="0B2A5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B2A5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B2A5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B2A5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endParaRPr lang="de-DE" sz="2600" kern="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432" y="236821"/>
            <a:ext cx="8596668" cy="1320800"/>
          </a:xfrm>
        </p:spPr>
        <p:txBody>
          <a:bodyPr/>
          <a:lstStyle/>
          <a:p>
            <a:r>
              <a:rPr lang="de-DE" dirty="0"/>
              <a:t>Registration Status (15 March 2019)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BF74881-4975-4E35-A400-C7D8638CA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73651"/>
              </p:ext>
            </p:extLst>
          </p:nvPr>
        </p:nvGraphicFramePr>
        <p:xfrm>
          <a:off x="334432" y="1116860"/>
          <a:ext cx="10174345" cy="4650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077">
                  <a:extLst>
                    <a:ext uri="{9D8B030D-6E8A-4147-A177-3AD203B41FA5}">
                      <a16:colId xmlns:a16="http://schemas.microsoft.com/office/drawing/2014/main" val="2927550561"/>
                    </a:ext>
                  </a:extLst>
                </a:gridCol>
                <a:gridCol w="1724324">
                  <a:extLst>
                    <a:ext uri="{9D8B030D-6E8A-4147-A177-3AD203B41FA5}">
                      <a16:colId xmlns:a16="http://schemas.microsoft.com/office/drawing/2014/main" val="152656205"/>
                    </a:ext>
                  </a:extLst>
                </a:gridCol>
                <a:gridCol w="2024452">
                  <a:extLst>
                    <a:ext uri="{9D8B030D-6E8A-4147-A177-3AD203B41FA5}">
                      <a16:colId xmlns:a16="http://schemas.microsoft.com/office/drawing/2014/main" val="521926740"/>
                    </a:ext>
                  </a:extLst>
                </a:gridCol>
                <a:gridCol w="1941492">
                  <a:extLst>
                    <a:ext uri="{9D8B030D-6E8A-4147-A177-3AD203B41FA5}">
                      <a16:colId xmlns:a16="http://schemas.microsoft.com/office/drawing/2014/main" val="166646053"/>
                    </a:ext>
                  </a:extLst>
                </a:gridCol>
              </a:tblGrid>
              <a:tr h="656913">
                <a:tc>
                  <a:txBody>
                    <a:bodyPr/>
                    <a:lstStyle/>
                    <a:p>
                      <a:r>
                        <a:rPr lang="en-US" sz="2100" b="1" kern="0" dirty="0">
                          <a:solidFill>
                            <a:srgbClr val="000066"/>
                          </a:solidFill>
                        </a:rPr>
                        <a:t>Total Registrations</a:t>
                      </a:r>
                      <a:endParaRPr lang="de-DE" sz="2100" b="1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100" b="1" dirty="0">
                          <a:solidFill>
                            <a:srgbClr val="000066"/>
                          </a:solidFill>
                        </a:rPr>
                        <a:t>2019: 1,487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100" b="1" dirty="0">
                          <a:solidFill>
                            <a:srgbClr val="000066"/>
                          </a:solidFill>
                        </a:rPr>
                        <a:t>2018: 1,232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100" b="1" dirty="0">
                          <a:solidFill>
                            <a:srgbClr val="000066"/>
                          </a:solidFill>
                        </a:rPr>
                        <a:t>2017: 1,678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73070"/>
                  </a:ext>
                </a:extLst>
              </a:tr>
              <a:tr h="413846"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Conference </a:t>
                      </a:r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Registrations</a:t>
                      </a:r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 (Tue – Thu)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815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668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771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763354"/>
                  </a:ext>
                </a:extLst>
              </a:tr>
              <a:tr h="413846"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Day Tickets (Tue – Thu)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61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101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72 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265901"/>
                  </a:ext>
                </a:extLst>
              </a:tr>
              <a:tr h="413846">
                <a:tc>
                  <a:txBody>
                    <a:bodyPr/>
                    <a:lstStyle/>
                    <a:p>
                      <a:r>
                        <a:rPr lang="de-DE" sz="1900" b="1" dirty="0">
                          <a:solidFill>
                            <a:srgbClr val="000066"/>
                          </a:solidFill>
                        </a:rPr>
                        <a:t>Conference Reg. incl. Day Tickets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b="1" dirty="0">
                          <a:solidFill>
                            <a:srgbClr val="000066"/>
                          </a:solidFill>
                        </a:rPr>
                        <a:t>876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b="1" dirty="0">
                          <a:solidFill>
                            <a:srgbClr val="000066"/>
                          </a:solidFill>
                        </a:rPr>
                        <a:t>769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b="1" dirty="0">
                          <a:solidFill>
                            <a:srgbClr val="000066"/>
                          </a:solidFill>
                        </a:rPr>
                        <a:t>843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29850"/>
                  </a:ext>
                </a:extLst>
              </a:tr>
              <a:tr h="496902"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Exhibition Visitor </a:t>
                      </a:r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Registrations</a:t>
                      </a:r>
                      <a:endParaRPr lang="de-DE" sz="190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192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188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218 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75517"/>
                  </a:ext>
                </a:extLst>
              </a:tr>
              <a:tr h="819651"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Monday Tutorial </a:t>
                      </a:r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Registrations</a:t>
                      </a:r>
                      <a:endParaRPr lang="de-DE" sz="190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115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91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162 </a:t>
                      </a:r>
                      <a:br>
                        <a:rPr lang="de-DE" sz="1900" dirty="0">
                          <a:solidFill>
                            <a:srgbClr val="000066"/>
                          </a:solidFill>
                        </a:rPr>
                      </a:br>
                      <a:r>
                        <a:rPr lang="de-DE" sz="1600" dirty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en-US" sz="1600" kern="0" dirty="0">
                          <a:solidFill>
                            <a:srgbClr val="000066"/>
                          </a:solidFill>
                        </a:rPr>
                        <a:t>126 full- /36 half-day) </a:t>
                      </a:r>
                      <a:endParaRPr lang="de-DE" sz="190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585217"/>
                  </a:ext>
                </a:extLst>
              </a:tr>
              <a:tr h="597373"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Friday Workshop </a:t>
                      </a:r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Registrations</a:t>
                      </a:r>
                      <a:endParaRPr lang="de-DE" sz="190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304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184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455 </a:t>
                      </a:r>
                      <a:br>
                        <a:rPr lang="de-DE" sz="1900" dirty="0">
                          <a:solidFill>
                            <a:srgbClr val="000066"/>
                          </a:solidFill>
                        </a:rPr>
                      </a:br>
                      <a:r>
                        <a:rPr lang="de-DE" sz="1600" dirty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de-DE" sz="1600" dirty="0" err="1">
                          <a:solidFill>
                            <a:srgbClr val="000066"/>
                          </a:solidFill>
                        </a:rPr>
                        <a:t>NanoTera</a:t>
                      </a:r>
                      <a:r>
                        <a:rPr lang="de-DE" sz="1600" dirty="0">
                          <a:solidFill>
                            <a:srgbClr val="000066"/>
                          </a:solidFill>
                        </a:rPr>
                        <a:t> 224)</a:t>
                      </a:r>
                      <a:endParaRPr lang="de-DE" sz="1600" i="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99219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66"/>
                          </a:solidFill>
                        </a:rPr>
                        <a:t>DATE Party Tickets</a:t>
                      </a:r>
                      <a:endParaRPr lang="de-DE" sz="1900" dirty="0">
                        <a:solidFill>
                          <a:srgbClr val="000066"/>
                        </a:solidFill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Bookings   749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Bookings   636</a:t>
                      </a:r>
                    </a:p>
                    <a:p>
                      <a:pPr algn="r"/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Attendees</a:t>
                      </a:r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   510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Bookings   751</a:t>
                      </a:r>
                    </a:p>
                    <a:p>
                      <a:pPr algn="r"/>
                      <a:r>
                        <a:rPr lang="de-DE" sz="1900" dirty="0" err="1">
                          <a:solidFill>
                            <a:srgbClr val="000066"/>
                          </a:solidFill>
                        </a:rPr>
                        <a:t>Attendees</a:t>
                      </a:r>
                      <a:r>
                        <a:rPr lang="de-DE" sz="1900" dirty="0">
                          <a:solidFill>
                            <a:srgbClr val="000066"/>
                          </a:solidFill>
                        </a:rPr>
                        <a:t>   634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00731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FD61D6-60E2-B44D-9D7A-6717E4C4472E}"/>
              </a:ext>
            </a:extLst>
          </p:cNvPr>
          <p:cNvSpPr txBox="1"/>
          <p:nvPr/>
        </p:nvSpPr>
        <p:spPr>
          <a:xfrm>
            <a:off x="766214" y="6000088"/>
            <a:ext cx="447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23 </a:t>
            </a:r>
            <a:r>
              <a:rPr lang="it-IT" sz="2000" dirty="0" err="1"/>
              <a:t>Exhibitors</a:t>
            </a:r>
            <a:r>
              <a:rPr lang="it-IT" sz="2000" dirty="0"/>
              <a:t> + 5 EU </a:t>
            </a:r>
            <a:r>
              <a:rPr lang="it-IT" sz="2000" dirty="0" err="1"/>
              <a:t>projects</a:t>
            </a:r>
            <a:r>
              <a:rPr lang="it-IT" sz="2000" dirty="0"/>
              <a:t> </a:t>
            </a:r>
            <a:r>
              <a:rPr lang="it-IT" sz="2000" dirty="0" err="1"/>
              <a:t>booths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25916677"/>
      </p:ext>
    </p:extLst>
  </p:cSld>
  <p:clrMapOvr>
    <a:masterClrMapping/>
  </p:clrMapOvr>
</p:sld>
</file>

<file path=ppt/theme/theme1.xml><?xml version="1.0" encoding="utf-8"?>
<a:theme xmlns:a="http://schemas.openxmlformats.org/drawingml/2006/main" name="CEDA EC DATE2018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DA DATE 2019 BoG" id="{9B6F155D-C6EB-9647-8EF4-F009581EC29F}" vid="{2B9AFF15-0ACC-1941-B5AB-3A3D506825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CEDA EC DATE2018</Template>
  <TotalTime>88</TotalTime>
  <Words>147</Words>
  <Application>Microsoft Macintosh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Californian FB</vt:lpstr>
      <vt:lpstr>Times New Roman</vt:lpstr>
      <vt:lpstr>Wingdings</vt:lpstr>
      <vt:lpstr>Wingdings 3</vt:lpstr>
      <vt:lpstr>CEDA EC DATE2018</vt:lpstr>
      <vt:lpstr>DATE Conference</vt:lpstr>
      <vt:lpstr>Papers</vt:lpstr>
      <vt:lpstr>Budget</vt:lpstr>
      <vt:lpstr>Registration Status (15 March 2019)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</dc:title>
  <dc:creator>Donatella Sciuto</dc:creator>
  <cp:lastModifiedBy>Donatella Sciuto</cp:lastModifiedBy>
  <cp:revision>6</cp:revision>
  <dcterms:created xsi:type="dcterms:W3CDTF">2019-03-18T11:51:44Z</dcterms:created>
  <dcterms:modified xsi:type="dcterms:W3CDTF">2019-03-18T14:58:37Z</dcterms:modified>
</cp:coreProperties>
</file>