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charts/chart2.xml" ContentType="application/vnd.openxmlformats-officedocument.drawingml.chart+xml"/>
  <Override PartName="/ppt/notesSlides/notesSlide4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5"/>
  </p:notesMasterIdLst>
  <p:sldIdLst>
    <p:sldId id="262" r:id="rId2"/>
    <p:sldId id="473" r:id="rId3"/>
    <p:sldId id="457" r:id="rId4"/>
    <p:sldId id="312" r:id="rId5"/>
    <p:sldId id="458" r:id="rId6"/>
    <p:sldId id="471" r:id="rId7"/>
    <p:sldId id="474" r:id="rId8"/>
    <p:sldId id="475" r:id="rId9"/>
    <p:sldId id="266" r:id="rId10"/>
    <p:sldId id="269" r:id="rId11"/>
    <p:sldId id="267" r:id="rId12"/>
    <p:sldId id="268" r:id="rId13"/>
    <p:sldId id="476" r:id="rId14"/>
    <p:sldId id="477" r:id="rId15"/>
    <p:sldId id="478" r:id="rId16"/>
    <p:sldId id="479" r:id="rId17"/>
    <p:sldId id="480" r:id="rId18"/>
    <p:sldId id="481" r:id="rId19"/>
    <p:sldId id="482" r:id="rId20"/>
    <p:sldId id="483" r:id="rId21"/>
    <p:sldId id="263" r:id="rId22"/>
    <p:sldId id="484" r:id="rId23"/>
    <p:sldId id="485" r:id="rId24"/>
    <p:sldId id="486" r:id="rId25"/>
    <p:sldId id="265" r:id="rId26"/>
    <p:sldId id="487" r:id="rId27"/>
    <p:sldId id="281" r:id="rId28"/>
    <p:sldId id="282" r:id="rId29"/>
    <p:sldId id="488" r:id="rId30"/>
    <p:sldId id="283" r:id="rId31"/>
    <p:sldId id="284" r:id="rId32"/>
    <p:sldId id="489" r:id="rId33"/>
    <p:sldId id="264" r:id="rId34"/>
    <p:sldId id="291" r:id="rId35"/>
    <p:sldId id="490" r:id="rId36"/>
    <p:sldId id="274" r:id="rId37"/>
    <p:sldId id="491" r:id="rId38"/>
    <p:sldId id="257" r:id="rId39"/>
    <p:sldId id="369" r:id="rId40"/>
    <p:sldId id="275" r:id="rId41"/>
    <p:sldId id="492" r:id="rId42"/>
    <p:sldId id="493" r:id="rId43"/>
    <p:sldId id="494" r:id="rId44"/>
    <p:sldId id="363" r:id="rId45"/>
    <p:sldId id="364" r:id="rId46"/>
    <p:sldId id="365" r:id="rId47"/>
    <p:sldId id="361" r:id="rId48"/>
    <p:sldId id="366" r:id="rId49"/>
    <p:sldId id="495" r:id="rId50"/>
    <p:sldId id="373" r:id="rId51"/>
    <p:sldId id="280" r:id="rId52"/>
    <p:sldId id="270" r:id="rId53"/>
    <p:sldId id="368" r:id="rId54"/>
    <p:sldId id="367" r:id="rId55"/>
    <p:sldId id="271" r:id="rId56"/>
    <p:sldId id="341" r:id="rId57"/>
    <p:sldId id="340" r:id="rId58"/>
    <p:sldId id="279" r:id="rId59"/>
    <p:sldId id="336" r:id="rId60"/>
    <p:sldId id="357" r:id="rId61"/>
    <p:sldId id="346" r:id="rId62"/>
    <p:sldId id="359" r:id="rId63"/>
    <p:sldId id="496" r:id="rId64"/>
    <p:sldId id="497" r:id="rId65"/>
    <p:sldId id="498" r:id="rId66"/>
    <p:sldId id="499" r:id="rId67"/>
    <p:sldId id="500" r:id="rId68"/>
    <p:sldId id="501" r:id="rId69"/>
    <p:sldId id="502" r:id="rId70"/>
    <p:sldId id="503" r:id="rId71"/>
    <p:sldId id="504" r:id="rId72"/>
    <p:sldId id="505" r:id="rId73"/>
    <p:sldId id="506" r:id="rId74"/>
    <p:sldId id="507" r:id="rId75"/>
    <p:sldId id="508" r:id="rId76"/>
    <p:sldId id="607" r:id="rId77"/>
    <p:sldId id="608" r:id="rId78"/>
    <p:sldId id="609" r:id="rId79"/>
    <p:sldId id="285" r:id="rId80"/>
    <p:sldId id="286" r:id="rId81"/>
    <p:sldId id="289" r:id="rId82"/>
    <p:sldId id="273" r:id="rId83"/>
    <p:sldId id="610" r:id="rId84"/>
    <p:sldId id="294" r:id="rId85"/>
    <p:sldId id="611" r:id="rId86"/>
    <p:sldId id="612" r:id="rId87"/>
    <p:sldId id="613" r:id="rId88"/>
    <p:sldId id="614" r:id="rId89"/>
    <p:sldId id="295" r:id="rId90"/>
    <p:sldId id="616" r:id="rId91"/>
    <p:sldId id="615" r:id="rId92"/>
    <p:sldId id="602" r:id="rId93"/>
    <p:sldId id="603" r:id="rId94"/>
    <p:sldId id="394" r:id="rId95"/>
    <p:sldId id="599" r:id="rId96"/>
    <p:sldId id="315" r:id="rId97"/>
    <p:sldId id="323" r:id="rId98"/>
    <p:sldId id="561" r:id="rId99"/>
    <p:sldId id="562" r:id="rId100"/>
    <p:sldId id="590" r:id="rId101"/>
    <p:sldId id="591" r:id="rId102"/>
    <p:sldId id="595" r:id="rId103"/>
    <p:sldId id="596" r:id="rId104"/>
    <p:sldId id="597" r:id="rId105"/>
    <p:sldId id="293" r:id="rId106"/>
    <p:sldId id="296" r:id="rId107"/>
    <p:sldId id="297" r:id="rId108"/>
    <p:sldId id="298" r:id="rId109"/>
    <p:sldId id="299" r:id="rId110"/>
    <p:sldId id="604" r:id="rId111"/>
    <p:sldId id="391" r:id="rId112"/>
    <p:sldId id="393" r:id="rId113"/>
    <p:sldId id="387" r:id="rId114"/>
    <p:sldId id="605" r:id="rId115"/>
    <p:sldId id="600" r:id="rId116"/>
    <p:sldId id="272" r:id="rId117"/>
    <p:sldId id="388" r:id="rId118"/>
    <p:sldId id="347" r:id="rId119"/>
    <p:sldId id="301" r:id="rId120"/>
    <p:sldId id="300" r:id="rId121"/>
    <p:sldId id="302" r:id="rId122"/>
    <p:sldId id="310" r:id="rId123"/>
    <p:sldId id="384" r:id="rId124"/>
    <p:sldId id="382" r:id="rId125"/>
    <p:sldId id="383" r:id="rId126"/>
    <p:sldId id="378" r:id="rId127"/>
    <p:sldId id="381" r:id="rId128"/>
    <p:sldId id="606" r:id="rId129"/>
    <p:sldId id="256" r:id="rId130"/>
    <p:sldId id="259" r:id="rId131"/>
    <p:sldId id="258" r:id="rId132"/>
    <p:sldId id="260" r:id="rId133"/>
    <p:sldId id="261" r:id="rId1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4"/>
    <p:restoredTop sz="86506" autoAdjust="0"/>
  </p:normalViewPr>
  <p:slideViewPr>
    <p:cSldViewPr snapToGrid="0" snapToObjects="1">
      <p:cViewPr>
        <p:scale>
          <a:sx n="87" d="100"/>
          <a:sy n="87" d="100"/>
        </p:scale>
        <p:origin x="1008" y="1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manualLayout>
          <c:layoutTarget val="inner"/>
          <c:xMode val="edge"/>
          <c:yMode val="edge"/>
          <c:x val="0.104923168694822"/>
          <c:y val="3.1806554889811899E-2"/>
          <c:w val="0.87841016463851096"/>
          <c:h val="0.79870411633231497"/>
        </c:manualLayout>
      </c:layout>
      <c:areaChart>
        <c:grouping val="stacked"/>
        <c:varyColors val="0"/>
        <c:ser>
          <c:idx val="0"/>
          <c:order val="0"/>
          <c:tx>
            <c:strRef>
              <c:f>Sheet1!$B$1</c:f>
              <c:strCache>
                <c:ptCount val="1"/>
                <c:pt idx="0">
                  <c:v>Financially Sponsored</c:v>
                </c:pt>
              </c:strCache>
            </c:strRef>
          </c:tx>
          <c:cat>
            <c:numRef>
              <c:f>Sheet1!$A$8:$A$17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Sheet1!$B$8:$B$17</c:f>
              <c:numCache>
                <c:formatCode>General</c:formatCode>
                <c:ptCount val="10"/>
                <c:pt idx="0">
                  <c:v>576</c:v>
                </c:pt>
                <c:pt idx="1">
                  <c:v>636</c:v>
                </c:pt>
                <c:pt idx="2">
                  <c:v>688</c:v>
                </c:pt>
                <c:pt idx="3">
                  <c:v>729</c:v>
                </c:pt>
                <c:pt idx="4">
                  <c:v>768</c:v>
                </c:pt>
                <c:pt idx="5">
                  <c:v>805</c:v>
                </c:pt>
                <c:pt idx="6">
                  <c:v>810</c:v>
                </c:pt>
                <c:pt idx="7">
                  <c:v>910</c:v>
                </c:pt>
                <c:pt idx="8">
                  <c:v>866</c:v>
                </c:pt>
                <c:pt idx="9">
                  <c:v>997</c:v>
                </c:pt>
              </c:numCache>
            </c:numRef>
          </c:val>
          <c:extLst>
            <c:ext xmlns:c16="http://schemas.microsoft.com/office/drawing/2014/chart" uri="{C3380CC4-5D6E-409C-BE32-E72D297353CC}">
              <c16:uniqueId val="{00000000-2C4F-4BCB-B3B6-9F23CD08EF29}"/>
            </c:ext>
          </c:extLst>
        </c:ser>
        <c:ser>
          <c:idx val="1"/>
          <c:order val="1"/>
          <c:tx>
            <c:strRef>
              <c:f>Sheet1!$C$1</c:f>
              <c:strCache>
                <c:ptCount val="1"/>
                <c:pt idx="0">
                  <c:v>Technically Co-Sponsored</c:v>
                </c:pt>
              </c:strCache>
            </c:strRef>
          </c:tx>
          <c:cat>
            <c:numRef>
              <c:f>Sheet1!$A$8:$A$17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Sheet1!$C$8:$C$17</c:f>
              <c:numCache>
                <c:formatCode>General</c:formatCode>
                <c:ptCount val="10"/>
                <c:pt idx="0">
                  <c:v>527</c:v>
                </c:pt>
                <c:pt idx="1">
                  <c:v>733</c:v>
                </c:pt>
                <c:pt idx="2">
                  <c:v>643</c:v>
                </c:pt>
                <c:pt idx="3">
                  <c:v>665</c:v>
                </c:pt>
                <c:pt idx="4">
                  <c:v>721</c:v>
                </c:pt>
                <c:pt idx="5">
                  <c:v>830</c:v>
                </c:pt>
                <c:pt idx="6">
                  <c:v>868</c:v>
                </c:pt>
                <c:pt idx="7">
                  <c:v>900</c:v>
                </c:pt>
                <c:pt idx="8">
                  <c:v>939</c:v>
                </c:pt>
                <c:pt idx="9">
                  <c:v>969</c:v>
                </c:pt>
              </c:numCache>
            </c:numRef>
          </c:val>
          <c:extLst>
            <c:ext xmlns:c16="http://schemas.microsoft.com/office/drawing/2014/chart" uri="{C3380CC4-5D6E-409C-BE32-E72D297353CC}">
              <c16:uniqueId val="{00000001-2C4F-4BCB-B3B6-9F23CD08EF29}"/>
            </c:ext>
          </c:extLst>
        </c:ser>
        <c:dLbls>
          <c:showLegendKey val="0"/>
          <c:showVal val="0"/>
          <c:showCatName val="0"/>
          <c:showSerName val="0"/>
          <c:showPercent val="0"/>
          <c:showBubbleSize val="0"/>
        </c:dLbls>
        <c:axId val="268123520"/>
        <c:axId val="268145792"/>
      </c:areaChart>
      <c:catAx>
        <c:axId val="268123520"/>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268145792"/>
        <c:crosses val="autoZero"/>
        <c:auto val="1"/>
        <c:lblAlgn val="ctr"/>
        <c:lblOffset val="100"/>
        <c:noMultiLvlLbl val="0"/>
      </c:catAx>
      <c:valAx>
        <c:axId val="268145792"/>
        <c:scaling>
          <c:orientation val="minMax"/>
        </c:scaling>
        <c:delete val="0"/>
        <c:axPos val="l"/>
        <c:majorGridlines/>
        <c:numFmt formatCode="#,##0" sourceLinked="0"/>
        <c:majorTickMark val="out"/>
        <c:minorTickMark val="none"/>
        <c:tickLblPos val="nextTo"/>
        <c:txPr>
          <a:bodyPr/>
          <a:lstStyle/>
          <a:p>
            <a:pPr>
              <a:defRPr sz="1600"/>
            </a:pPr>
            <a:endParaRPr lang="en-US"/>
          </a:p>
        </c:txPr>
        <c:crossAx val="268123520"/>
        <c:crosses val="autoZero"/>
        <c:crossBetween val="midCat"/>
      </c:valAx>
    </c:plotArea>
    <c:legend>
      <c:legendPos val="b"/>
      <c:layout>
        <c:manualLayout>
          <c:xMode val="edge"/>
          <c:yMode val="edge"/>
          <c:x val="7.0241308627443017E-2"/>
          <c:y val="0.91842116716321331"/>
          <c:w val="0.85344643283225896"/>
          <c:h val="8.1578832836786644E-2"/>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Conference Event Revenue</c:v>
                </c:pt>
              </c:strCache>
            </c:strRef>
          </c:tx>
          <c:invertIfNegative val="0"/>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General</c:formatCode>
                <c:ptCount val="10"/>
                <c:pt idx="0">
                  <c:v>76.400000000000006</c:v>
                </c:pt>
                <c:pt idx="1">
                  <c:v>87.9</c:v>
                </c:pt>
                <c:pt idx="2">
                  <c:v>90.7</c:v>
                </c:pt>
                <c:pt idx="3">
                  <c:v>98.4</c:v>
                </c:pt>
                <c:pt idx="4">
                  <c:v>96.3</c:v>
                </c:pt>
                <c:pt idx="5">
                  <c:v>104.9</c:v>
                </c:pt>
                <c:pt idx="6">
                  <c:v>98.4</c:v>
                </c:pt>
                <c:pt idx="7">
                  <c:v>111.6</c:v>
                </c:pt>
                <c:pt idx="8">
                  <c:v>101.4</c:v>
                </c:pt>
                <c:pt idx="9">
                  <c:v>129.80000000000001</c:v>
                </c:pt>
              </c:numCache>
            </c:numRef>
          </c:val>
          <c:extLst>
            <c:ext xmlns:c16="http://schemas.microsoft.com/office/drawing/2014/chart" uri="{C3380CC4-5D6E-409C-BE32-E72D297353CC}">
              <c16:uniqueId val="{00000000-50DE-4709-8831-FA50BE5891F2}"/>
            </c:ext>
          </c:extLst>
        </c:ser>
        <c:dLbls>
          <c:showLegendKey val="0"/>
          <c:showVal val="0"/>
          <c:showCatName val="0"/>
          <c:showSerName val="0"/>
          <c:showPercent val="0"/>
          <c:showBubbleSize val="0"/>
        </c:dLbls>
        <c:gapWidth val="150"/>
        <c:axId val="72054272"/>
        <c:axId val="72077312"/>
      </c:barChart>
      <c:catAx>
        <c:axId val="72054272"/>
        <c:scaling>
          <c:orientation val="minMax"/>
        </c:scaling>
        <c:delete val="0"/>
        <c:axPos val="b"/>
        <c:numFmt formatCode="General" sourceLinked="1"/>
        <c:majorTickMark val="out"/>
        <c:minorTickMark val="none"/>
        <c:tickLblPos val="nextTo"/>
        <c:crossAx val="72077312"/>
        <c:crosses val="autoZero"/>
        <c:auto val="1"/>
        <c:lblAlgn val="ctr"/>
        <c:lblOffset val="100"/>
        <c:noMultiLvlLbl val="0"/>
      </c:catAx>
      <c:valAx>
        <c:axId val="72077312"/>
        <c:scaling>
          <c:orientation val="minMax"/>
        </c:scaling>
        <c:delete val="0"/>
        <c:axPos val="l"/>
        <c:majorGridlines/>
        <c:numFmt formatCode="General" sourceLinked="1"/>
        <c:majorTickMark val="out"/>
        <c:minorTickMark val="none"/>
        <c:tickLblPos val="nextTo"/>
        <c:crossAx val="72054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 of Pubs</c:v>
                </c:pt>
              </c:strCache>
            </c:strRef>
          </c:tx>
          <c:invertIfNegative val="0"/>
          <c:dLbls>
            <c:dLbl>
              <c:idx val="23"/>
              <c:tx>
                <c:rich>
                  <a:bodyPr/>
                  <a:lstStyle/>
                  <a:p>
                    <a:r>
                      <a:rPr lang="en-US"/>
                      <a:t>211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81-481D-B600-A7366A9DB4E1}"/>
                </c:ext>
              </c:extLst>
            </c:dLbl>
            <c:spPr>
              <a:noFill/>
              <a:ln>
                <a:noFill/>
              </a:ln>
              <a:effectLst/>
            </c:spPr>
            <c:txPr>
              <a:bodyPr/>
              <a:lstStyle/>
              <a:p>
                <a:pPr>
                  <a:defRPr sz="1050" b="1">
                    <a:solidFill>
                      <a:schemeClr val="accent6">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Sheet1!$A$2:$A$25</c:f>
              <c:numCache>
                <c:formatCode>General</c:formatCode>
                <c:ptCount val="2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cat>
          <c:val>
            <c:numRef>
              <c:f>Sheet1!$B$2:$B$25</c:f>
              <c:numCache>
                <c:formatCode>General</c:formatCode>
                <c:ptCount val="24"/>
                <c:pt idx="0">
                  <c:v>99</c:v>
                </c:pt>
                <c:pt idx="1">
                  <c:v>102</c:v>
                </c:pt>
                <c:pt idx="2">
                  <c:v>104</c:v>
                </c:pt>
                <c:pt idx="3">
                  <c:v>106</c:v>
                </c:pt>
                <c:pt idx="4">
                  <c:v>108</c:v>
                </c:pt>
                <c:pt idx="5">
                  <c:v>115</c:v>
                </c:pt>
                <c:pt idx="6">
                  <c:v>117</c:v>
                </c:pt>
                <c:pt idx="7">
                  <c:v>121</c:v>
                </c:pt>
                <c:pt idx="8">
                  <c:v>123</c:v>
                </c:pt>
                <c:pt idx="9">
                  <c:v>128</c:v>
                </c:pt>
                <c:pt idx="10">
                  <c:v>134</c:v>
                </c:pt>
                <c:pt idx="11">
                  <c:v>136</c:v>
                </c:pt>
                <c:pt idx="12">
                  <c:v>142</c:v>
                </c:pt>
                <c:pt idx="13">
                  <c:v>145</c:v>
                </c:pt>
                <c:pt idx="14">
                  <c:v>148</c:v>
                </c:pt>
                <c:pt idx="15">
                  <c:v>151</c:v>
                </c:pt>
                <c:pt idx="16">
                  <c:v>159</c:v>
                </c:pt>
                <c:pt idx="17">
                  <c:v>169</c:v>
                </c:pt>
                <c:pt idx="18">
                  <c:v>178</c:v>
                </c:pt>
                <c:pt idx="19">
                  <c:v>185</c:v>
                </c:pt>
                <c:pt idx="20">
                  <c:v>188</c:v>
                </c:pt>
                <c:pt idx="21">
                  <c:v>190</c:v>
                </c:pt>
                <c:pt idx="22">
                  <c:v>196</c:v>
                </c:pt>
                <c:pt idx="23">
                  <c:v>211</c:v>
                </c:pt>
              </c:numCache>
            </c:numRef>
          </c:val>
          <c:extLst>
            <c:ext xmlns:c16="http://schemas.microsoft.com/office/drawing/2014/chart" uri="{C3380CC4-5D6E-409C-BE32-E72D297353CC}">
              <c16:uniqueId val="{00000000-0D81-481D-B600-A7366A9DB4E1}"/>
            </c:ext>
          </c:extLst>
        </c:ser>
        <c:dLbls>
          <c:showLegendKey val="0"/>
          <c:showVal val="0"/>
          <c:showCatName val="0"/>
          <c:showSerName val="0"/>
          <c:showPercent val="0"/>
          <c:showBubbleSize val="0"/>
        </c:dLbls>
        <c:gapWidth val="150"/>
        <c:axId val="135531520"/>
        <c:axId val="135541504"/>
      </c:barChart>
      <c:catAx>
        <c:axId val="135531520"/>
        <c:scaling>
          <c:orientation val="minMax"/>
        </c:scaling>
        <c:delete val="0"/>
        <c:axPos val="b"/>
        <c:numFmt formatCode="General" sourceLinked="1"/>
        <c:majorTickMark val="out"/>
        <c:minorTickMark val="none"/>
        <c:tickLblPos val="nextTo"/>
        <c:txPr>
          <a:bodyPr/>
          <a:lstStyle/>
          <a:p>
            <a:pPr>
              <a:defRPr sz="1200"/>
            </a:pPr>
            <a:endParaRPr lang="en-US"/>
          </a:p>
        </c:txPr>
        <c:crossAx val="135541504"/>
        <c:crosses val="autoZero"/>
        <c:auto val="1"/>
        <c:lblAlgn val="ctr"/>
        <c:lblOffset val="100"/>
        <c:noMultiLvlLbl val="0"/>
      </c:catAx>
      <c:valAx>
        <c:axId val="135541504"/>
        <c:scaling>
          <c:orientation val="minMax"/>
          <c:min val="50"/>
        </c:scaling>
        <c:delete val="0"/>
        <c:axPos val="l"/>
        <c:majorGridlines/>
        <c:numFmt formatCode="General" sourceLinked="1"/>
        <c:majorTickMark val="out"/>
        <c:minorTickMark val="none"/>
        <c:tickLblPos val="nextTo"/>
        <c:crossAx val="135531520"/>
        <c:crosses val="autoZero"/>
        <c:crossBetween val="between"/>
      </c:valAx>
      <c:spPr>
        <a:effectLst>
          <a:glow rad="127000">
            <a:schemeClr val="accent6"/>
          </a:glow>
        </a:effectLst>
      </c:spPr>
    </c:plotArea>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0.11288</cdr:x>
      <cdr:y>0.03051</cdr:y>
    </cdr:from>
    <cdr:to>
      <cdr:x>0.38554</cdr:x>
      <cdr:y>0.3092</cdr:y>
    </cdr:to>
    <cdr:sp macro="" textlink="">
      <cdr:nvSpPr>
        <cdr:cNvPr id="3" name="TextBox 1"/>
        <cdr:cNvSpPr txBox="1"/>
      </cdr:nvSpPr>
      <cdr:spPr>
        <a:xfrm xmlns:a="http://schemas.openxmlformats.org/drawingml/2006/main">
          <a:off x="912158" y="97463"/>
          <a:ext cx="2203281" cy="890260"/>
        </a:xfrm>
        <a:prstGeom xmlns:a="http://schemas.openxmlformats.org/drawingml/2006/main" prst="re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a:t>CAGR  2009-18</a:t>
          </a:r>
        </a:p>
        <a:p xmlns:a="http://schemas.openxmlformats.org/drawingml/2006/main">
          <a:pPr algn="ctr"/>
          <a:r>
            <a:rPr lang="en-US" sz="1800" b="1" dirty="0"/>
            <a:t>TCS: 9.7%</a:t>
          </a:r>
        </a:p>
        <a:p xmlns:a="http://schemas.openxmlformats.org/drawingml/2006/main">
          <a:pPr algn="ctr"/>
          <a:r>
            <a:rPr lang="en-US" sz="1800" b="1" dirty="0"/>
            <a:t>Financial: 5.4%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EEAE1-4FF5-4824-A717-BF452726D379}" type="datetimeFigureOut">
              <a:rPr lang="en-GB" smtClean="0"/>
              <a:t>03/11/2019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27797-B9A1-43A7-9563-E0A98B57AE84}" type="slidenum">
              <a:rPr lang="en-GB" smtClean="0"/>
              <a:t>‹#›</a:t>
            </a:fld>
            <a:endParaRPr lang="en-GB"/>
          </a:p>
        </p:txBody>
      </p:sp>
    </p:spTree>
    <p:extLst>
      <p:ext uri="{BB962C8B-B14F-4D97-AF65-F5344CB8AC3E}">
        <p14:creationId xmlns:p14="http://schemas.microsoft.com/office/powerpoint/2010/main" val="97850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4914FAB3-3C2B-4F11-ADEC-80948FD4A05B}" type="slidenum">
              <a:rPr lang="ja-JP" altLang="en-US" smtClean="0">
                <a:latin typeface="Times New Roman" pitchFamily="18" charset="0"/>
              </a:rPr>
              <a:pPr/>
              <a:t>3</a:t>
            </a:fld>
            <a:endParaRPr lang="en-US" altLang="ja-JP" dirty="0">
              <a:latin typeface="Times New Roman" pitchFamily="18" charset="0"/>
            </a:endParaRPr>
          </a:p>
        </p:txBody>
      </p:sp>
      <p:sp>
        <p:nvSpPr>
          <p:cNvPr id="61443" name="Rectangle 2"/>
          <p:cNvSpPr>
            <a:spLocks noGrp="1" noRot="1" noChangeAspect="1" noChangeArrowheads="1" noTextEdit="1"/>
          </p:cNvSpPr>
          <p:nvPr>
            <p:ph type="sldImg"/>
          </p:nvPr>
        </p:nvSpPr>
        <p:spPr>
          <a:xfrm>
            <a:off x="330200" y="696913"/>
            <a:ext cx="6197600" cy="348615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p:txBody>
      </p:sp>
    </p:spTree>
    <p:extLst>
      <p:ext uri="{BB962C8B-B14F-4D97-AF65-F5344CB8AC3E}">
        <p14:creationId xmlns:p14="http://schemas.microsoft.com/office/powerpoint/2010/main" val="31286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437c45ae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437c45ae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86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6dd71c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c6dd71c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84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fbf08065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fbf08065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56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2688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6504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B5DBA3-DFF6-4CFC-93DE-3F08A0E43ADF}" type="slidenum">
              <a:rPr lang="de-DE" smtClean="0"/>
              <a:pPr>
                <a:defRPr/>
              </a:pPr>
              <a:t>57</a:t>
            </a:fld>
            <a:endParaRPr lang="de-DE"/>
          </a:p>
        </p:txBody>
      </p:sp>
    </p:spTree>
    <p:extLst>
      <p:ext uri="{BB962C8B-B14F-4D97-AF65-F5344CB8AC3E}">
        <p14:creationId xmlns:p14="http://schemas.microsoft.com/office/powerpoint/2010/main" val="3045720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6BABCB1-78DB-014E-A727-210B36CF54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99457EE-3473-3E4C-A3BB-842895DEDE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E3952380-112C-0E43-8B1A-BEF004D3B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1363" indent="-284163">
              <a:defRPr sz="2400">
                <a:solidFill>
                  <a:schemeClr val="tx1"/>
                </a:solidFill>
                <a:latin typeface="Arial" panose="020B0604020202020204" pitchFamily="34" charset="0"/>
                <a:ea typeface="MS PGothic" panose="020B0600070205080204" pitchFamily="34" charset="-128"/>
              </a:defRPr>
            </a:lvl2pPr>
            <a:lvl3pPr marL="1139825" indent="-227013">
              <a:defRPr sz="2400">
                <a:solidFill>
                  <a:schemeClr val="tx1"/>
                </a:solidFill>
                <a:latin typeface="Arial" panose="020B0604020202020204" pitchFamily="34" charset="0"/>
                <a:ea typeface="MS PGothic" panose="020B0600070205080204" pitchFamily="34" charset="-128"/>
              </a:defRPr>
            </a:lvl3pPr>
            <a:lvl4pPr marL="1595438" indent="-227013">
              <a:defRPr sz="2400">
                <a:solidFill>
                  <a:schemeClr val="tx1"/>
                </a:solidFill>
                <a:latin typeface="Arial" panose="020B0604020202020204" pitchFamily="34" charset="0"/>
                <a:ea typeface="MS PGothic" panose="020B0600070205080204" pitchFamily="34" charset="-128"/>
              </a:defRPr>
            </a:lvl4pPr>
            <a:lvl5pPr marL="2052638" indent="-227013">
              <a:defRPr sz="2400">
                <a:solidFill>
                  <a:schemeClr val="tx1"/>
                </a:solidFill>
                <a:latin typeface="Arial" panose="020B0604020202020204" pitchFamily="34" charset="0"/>
                <a:ea typeface="MS PGothic" panose="020B0600070205080204" pitchFamily="34" charset="-128"/>
              </a:defRPr>
            </a:lvl5pPr>
            <a:lvl6pPr marL="2509838"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67038"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4238"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1438"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F632A5C-00C8-B34F-9ED5-E90D2B8E8B58}" type="slidenum">
              <a:rPr lang="en-US" altLang="en-US" sz="1200" smtClean="0"/>
              <a:pPr/>
              <a:t>59</a:t>
            </a:fld>
            <a:endParaRPr lang="en-US" altLang="en-US" sz="1200"/>
          </a:p>
        </p:txBody>
      </p:sp>
      <p:sp>
        <p:nvSpPr>
          <p:cNvPr id="10245" name="Date Placeholder 4">
            <a:extLst>
              <a:ext uri="{FF2B5EF4-FFF2-40B4-BE49-F238E27FC236}">
                <a16:creationId xmlns:a16="http://schemas.microsoft.com/office/drawing/2014/main" id="{68C74C1F-2424-A34E-AB58-B19CA96D2CF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1363" indent="-284163">
              <a:defRPr sz="2400">
                <a:solidFill>
                  <a:schemeClr val="tx1"/>
                </a:solidFill>
                <a:latin typeface="Arial" panose="020B0604020202020204" pitchFamily="34" charset="0"/>
                <a:ea typeface="MS PGothic" panose="020B0600070205080204" pitchFamily="34" charset="-128"/>
              </a:defRPr>
            </a:lvl2pPr>
            <a:lvl3pPr marL="1139825" indent="-227013">
              <a:defRPr sz="2400">
                <a:solidFill>
                  <a:schemeClr val="tx1"/>
                </a:solidFill>
                <a:latin typeface="Arial" panose="020B0604020202020204" pitchFamily="34" charset="0"/>
                <a:ea typeface="MS PGothic" panose="020B0600070205080204" pitchFamily="34" charset="-128"/>
              </a:defRPr>
            </a:lvl3pPr>
            <a:lvl4pPr marL="1595438" indent="-227013">
              <a:defRPr sz="2400">
                <a:solidFill>
                  <a:schemeClr val="tx1"/>
                </a:solidFill>
                <a:latin typeface="Arial" panose="020B0604020202020204" pitchFamily="34" charset="0"/>
                <a:ea typeface="MS PGothic" panose="020B0600070205080204" pitchFamily="34" charset="-128"/>
              </a:defRPr>
            </a:lvl4pPr>
            <a:lvl5pPr marL="2052638" indent="-227013">
              <a:defRPr sz="2400">
                <a:solidFill>
                  <a:schemeClr val="tx1"/>
                </a:solidFill>
                <a:latin typeface="Arial" panose="020B0604020202020204" pitchFamily="34" charset="0"/>
                <a:ea typeface="MS PGothic" panose="020B0600070205080204" pitchFamily="34" charset="-128"/>
              </a:defRPr>
            </a:lvl5pPr>
            <a:lvl6pPr marL="2509838"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67038"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4238"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1438"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1AC466F-9B29-5C4C-97E3-DA95DE548864}" type="datetime1">
              <a:rPr lang="en-US" altLang="en-US" sz="1200" smtClean="0"/>
              <a:pPr/>
              <a:t>11/3/19</a:t>
            </a:fld>
            <a:endParaRPr lang="en-US" altLang="en-US" sz="1200"/>
          </a:p>
        </p:txBody>
      </p:sp>
    </p:spTree>
    <p:extLst>
      <p:ext uri="{BB962C8B-B14F-4D97-AF65-F5344CB8AC3E}">
        <p14:creationId xmlns:p14="http://schemas.microsoft.com/office/powerpoint/2010/main" val="388968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C10A03B-DF16-AB49-B026-1493E4093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183E522-C262-A54B-AE0A-F9473BA026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Date Placeholder 3">
            <a:extLst>
              <a:ext uri="{FF2B5EF4-FFF2-40B4-BE49-F238E27FC236}">
                <a16:creationId xmlns:a16="http://schemas.microsoft.com/office/drawing/2014/main" id="{32F62B63-E4E1-914B-8298-5DBC5C9E271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43BDFFF-66B6-A54A-AD9A-E23ABBC14062}" type="datetime1">
              <a:rPr lang="en-US" altLang="en-US" sz="1200" smtClean="0"/>
              <a:pPr/>
              <a:t>11/3/19</a:t>
            </a:fld>
            <a:endParaRPr lang="en-US" altLang="en-US" sz="1200"/>
          </a:p>
        </p:txBody>
      </p:sp>
      <p:sp>
        <p:nvSpPr>
          <p:cNvPr id="12293" name="Slide Number Placeholder 4">
            <a:extLst>
              <a:ext uri="{FF2B5EF4-FFF2-40B4-BE49-F238E27FC236}">
                <a16:creationId xmlns:a16="http://schemas.microsoft.com/office/drawing/2014/main" id="{7532E986-BB6A-434A-A7FF-6F30A8328B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6EEB83-883D-8A4C-83E1-D0BC09DA218A}" type="slidenum">
              <a:rPr lang="en-US" altLang="en-US" sz="1200" smtClean="0"/>
              <a:pPr/>
              <a:t>60</a:t>
            </a:fld>
            <a:endParaRPr lang="en-US" altLang="en-US" sz="1200"/>
          </a:p>
        </p:txBody>
      </p:sp>
    </p:spTree>
    <p:extLst>
      <p:ext uri="{BB962C8B-B14F-4D97-AF65-F5344CB8AC3E}">
        <p14:creationId xmlns:p14="http://schemas.microsoft.com/office/powerpoint/2010/main" val="225619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219E011-E77C-334A-9911-28131589D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F14214F-7638-864C-A3A1-21A66C7696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Date Placeholder 3">
            <a:extLst>
              <a:ext uri="{FF2B5EF4-FFF2-40B4-BE49-F238E27FC236}">
                <a16:creationId xmlns:a16="http://schemas.microsoft.com/office/drawing/2014/main" id="{136F02AF-4988-9C40-A470-F23330ACAEC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741844D-0912-7D48-8181-B05C5C262B05}" type="datetime1">
              <a:rPr lang="en-US" altLang="en-US" sz="1200" smtClean="0"/>
              <a:pPr/>
              <a:t>11/3/19</a:t>
            </a:fld>
            <a:endParaRPr lang="en-US" altLang="en-US" sz="1200"/>
          </a:p>
        </p:txBody>
      </p:sp>
      <p:sp>
        <p:nvSpPr>
          <p:cNvPr id="14341" name="Slide Number Placeholder 4">
            <a:extLst>
              <a:ext uri="{FF2B5EF4-FFF2-40B4-BE49-F238E27FC236}">
                <a16:creationId xmlns:a16="http://schemas.microsoft.com/office/drawing/2014/main" id="{FEF311BE-BEA3-A94C-A5E5-1776477A50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45D45C-79CD-A147-B131-DED17BF74FB3}" type="slidenum">
              <a:rPr lang="en-US" altLang="en-US" sz="1200" smtClean="0"/>
              <a:pPr/>
              <a:t>61</a:t>
            </a:fld>
            <a:endParaRPr lang="en-US" altLang="en-US" sz="1200"/>
          </a:p>
        </p:txBody>
      </p:sp>
    </p:spTree>
    <p:extLst>
      <p:ext uri="{BB962C8B-B14F-4D97-AF65-F5344CB8AC3E}">
        <p14:creationId xmlns:p14="http://schemas.microsoft.com/office/powerpoint/2010/main" val="3378589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initiatives</a:t>
            </a:r>
          </a:p>
        </p:txBody>
      </p:sp>
      <p:sp>
        <p:nvSpPr>
          <p:cNvPr id="4" name="Slide Number Placeholder 3"/>
          <p:cNvSpPr>
            <a:spLocks noGrp="1"/>
          </p:cNvSpPr>
          <p:nvPr>
            <p:ph type="sldNum" sz="quarter" idx="5"/>
          </p:nvPr>
        </p:nvSpPr>
        <p:spPr/>
        <p:txBody>
          <a:bodyPr/>
          <a:lstStyle/>
          <a:p>
            <a:fld id="{88727797-B9A1-43A7-9563-E0A98B57AE84}" type="slidenum">
              <a:rPr lang="en-GB" smtClean="0"/>
              <a:t>62</a:t>
            </a:fld>
            <a:endParaRPr lang="en-GB"/>
          </a:p>
        </p:txBody>
      </p:sp>
    </p:spTree>
    <p:extLst>
      <p:ext uri="{BB962C8B-B14F-4D97-AF65-F5344CB8AC3E}">
        <p14:creationId xmlns:p14="http://schemas.microsoft.com/office/powerpoint/2010/main" val="289451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a:xfrm>
            <a:off x="623147" y="4419601"/>
            <a:ext cx="5608320" cy="4183063"/>
          </a:xfrm>
        </p:spPr>
        <p:txBody>
          <a:bodyPr>
            <a:normAutofit/>
          </a:bodyPr>
          <a:lstStyle/>
          <a:p>
            <a:pPr marL="0" indent="0" eaLnBrk="1" fontAlgn="auto" hangingPunct="1">
              <a:spcBef>
                <a:spcPts val="0"/>
              </a:spcBef>
              <a:spcAft>
                <a:spcPts val="0"/>
              </a:spcAft>
              <a:buFont typeface="+mj-lt"/>
              <a:buNone/>
              <a:defRPr/>
            </a:pPr>
            <a:endParaRPr lang="en-US" dirty="0">
              <a:ea typeface="ＭＳ Ｐゴシック" pitchFamily="34" charset="-128"/>
            </a:endParaRPr>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14733C-A957-467A-84ED-5FE85DE9411F}"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1186123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135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094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594453afd_1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g6594453afd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4916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594453afd_1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g6594453afd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1914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594453afd_1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Next up: standards (no slides)</a:t>
            </a:r>
            <a:endParaRPr dirty="0"/>
          </a:p>
        </p:txBody>
      </p:sp>
      <p:sp>
        <p:nvSpPr>
          <p:cNvPr id="77" name="Google Shape;77;g6594453afd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124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gov docs</a:t>
            </a:r>
          </a:p>
        </p:txBody>
      </p:sp>
      <p:sp>
        <p:nvSpPr>
          <p:cNvPr id="4" name="Slide Number Placeholder 3"/>
          <p:cNvSpPr>
            <a:spLocks noGrp="1"/>
          </p:cNvSpPr>
          <p:nvPr>
            <p:ph type="sldNum" sz="quarter" idx="5"/>
          </p:nvPr>
        </p:nvSpPr>
        <p:spPr/>
        <p:txBody>
          <a:bodyPr/>
          <a:lstStyle/>
          <a:p>
            <a:fld id="{88727797-B9A1-43A7-9563-E0A98B57AE84}" type="slidenum">
              <a:rPr lang="en-GB" smtClean="0"/>
              <a:t>68</a:t>
            </a:fld>
            <a:endParaRPr lang="en-GB"/>
          </a:p>
        </p:txBody>
      </p:sp>
    </p:spTree>
    <p:extLst>
      <p:ext uri="{BB962C8B-B14F-4D97-AF65-F5344CB8AC3E}">
        <p14:creationId xmlns:p14="http://schemas.microsoft.com/office/powerpoint/2010/main" val="787421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094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322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927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45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4914FAB3-3C2B-4F11-ADEC-80948FD4A05B}" type="slidenum">
              <a:rPr lang="ja-JP" altLang="en-US" smtClean="0">
                <a:latin typeface="Times New Roman" pitchFamily="18" charset="0"/>
              </a:rPr>
              <a:pPr/>
              <a:t>5</a:t>
            </a:fld>
            <a:endParaRPr lang="en-US" altLang="ja-JP" dirty="0">
              <a:latin typeface="Times New Roman" pitchFamily="18" charset="0"/>
            </a:endParaRPr>
          </a:p>
        </p:txBody>
      </p:sp>
      <p:sp>
        <p:nvSpPr>
          <p:cNvPr id="61443" name="Rectangle 2"/>
          <p:cNvSpPr>
            <a:spLocks noGrp="1" noRot="1" noChangeAspect="1" noChangeArrowheads="1" noTextEdit="1"/>
          </p:cNvSpPr>
          <p:nvPr>
            <p:ph type="sldImg"/>
          </p:nvPr>
        </p:nvSpPr>
        <p:spPr>
          <a:xfrm>
            <a:off x="330200" y="696913"/>
            <a:ext cx="6197600" cy="348615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3292238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951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685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52a30c2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52a30c2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Next up: strategy</a:t>
            </a:r>
            <a:endParaRPr dirty="0"/>
          </a:p>
        </p:txBody>
      </p:sp>
    </p:spTree>
    <p:extLst>
      <p:ext uri="{BB962C8B-B14F-4D97-AF65-F5344CB8AC3E}">
        <p14:creationId xmlns:p14="http://schemas.microsoft.com/office/powerpoint/2010/main" val="310084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endParaRPr lang="en-US" dirty="0"/>
          </a:p>
        </p:txBody>
      </p:sp>
      <p:sp>
        <p:nvSpPr>
          <p:cNvPr id="4" name="投影片編號版面配置區 3"/>
          <p:cNvSpPr>
            <a:spLocks noGrp="1"/>
          </p:cNvSpPr>
          <p:nvPr>
            <p:ph type="sldNum" sz="quarter" idx="10"/>
          </p:nvPr>
        </p:nvSpPr>
        <p:spPr/>
        <p:txBody>
          <a:bodyPr/>
          <a:lstStyle/>
          <a:p>
            <a:fld id="{EDCC3132-655C-45F4-B24C-D1D794BCA172}" type="slidenum">
              <a:rPr lang="en-US" smtClean="0"/>
              <a:t>77</a:t>
            </a:fld>
            <a:endParaRPr lang="en-US"/>
          </a:p>
        </p:txBody>
      </p:sp>
    </p:spTree>
    <p:extLst>
      <p:ext uri="{BB962C8B-B14F-4D97-AF65-F5344CB8AC3E}">
        <p14:creationId xmlns:p14="http://schemas.microsoft.com/office/powerpoint/2010/main" val="395958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endParaRPr lang="en-US" dirty="0"/>
          </a:p>
        </p:txBody>
      </p:sp>
      <p:sp>
        <p:nvSpPr>
          <p:cNvPr id="4" name="投影片編號版面配置區 3"/>
          <p:cNvSpPr>
            <a:spLocks noGrp="1"/>
          </p:cNvSpPr>
          <p:nvPr>
            <p:ph type="sldNum" sz="quarter" idx="10"/>
          </p:nvPr>
        </p:nvSpPr>
        <p:spPr/>
        <p:txBody>
          <a:bodyPr/>
          <a:lstStyle/>
          <a:p>
            <a:fld id="{EDCC3132-655C-45F4-B24C-D1D794BCA172}" type="slidenum">
              <a:rPr lang="en-US" smtClean="0"/>
              <a:t>78</a:t>
            </a:fld>
            <a:endParaRPr lang="en-US"/>
          </a:p>
        </p:txBody>
      </p:sp>
    </p:spTree>
    <p:extLst>
      <p:ext uri="{BB962C8B-B14F-4D97-AF65-F5344CB8AC3E}">
        <p14:creationId xmlns:p14="http://schemas.microsoft.com/office/powerpoint/2010/main" val="64834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27797-B9A1-43A7-9563-E0A98B57AE84}" type="slidenum">
              <a:rPr lang="en-GB" smtClean="0"/>
              <a:t>79</a:t>
            </a:fld>
            <a:endParaRPr lang="en-GB"/>
          </a:p>
        </p:txBody>
      </p:sp>
    </p:spTree>
    <p:extLst>
      <p:ext uri="{BB962C8B-B14F-4D97-AF65-F5344CB8AC3E}">
        <p14:creationId xmlns:p14="http://schemas.microsoft.com/office/powerpoint/2010/main" val="2594407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EDCC3132-655C-45F4-B24C-D1D794BCA172}" type="slidenum">
              <a:rPr lang="en-US" smtClean="0"/>
              <a:t>88</a:t>
            </a:fld>
            <a:endParaRPr lang="en-US"/>
          </a:p>
        </p:txBody>
      </p:sp>
    </p:spTree>
    <p:extLst>
      <p:ext uri="{BB962C8B-B14F-4D97-AF65-F5344CB8AC3E}">
        <p14:creationId xmlns:p14="http://schemas.microsoft.com/office/powerpoint/2010/main" val="1570215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t>Next up: Nomination slate? Or lunch…</a:t>
            </a:r>
          </a:p>
        </p:txBody>
      </p:sp>
      <p:sp>
        <p:nvSpPr>
          <p:cNvPr id="4" name="投影片編號版面配置區 3"/>
          <p:cNvSpPr>
            <a:spLocks noGrp="1"/>
          </p:cNvSpPr>
          <p:nvPr>
            <p:ph type="sldNum" sz="quarter" idx="10"/>
          </p:nvPr>
        </p:nvSpPr>
        <p:spPr/>
        <p:txBody>
          <a:bodyPr/>
          <a:lstStyle/>
          <a:p>
            <a:fld id="{EDCC3132-655C-45F4-B24C-D1D794BCA172}" type="slidenum">
              <a:rPr lang="en-US" smtClean="0"/>
              <a:t>89</a:t>
            </a:fld>
            <a:endParaRPr lang="en-US"/>
          </a:p>
        </p:txBody>
      </p:sp>
    </p:spTree>
    <p:extLst>
      <p:ext uri="{BB962C8B-B14F-4D97-AF65-F5344CB8AC3E}">
        <p14:creationId xmlns:p14="http://schemas.microsoft.com/office/powerpoint/2010/main" val="1991058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97</a:t>
            </a:fld>
            <a:endParaRPr lang="en-US"/>
          </a:p>
        </p:txBody>
      </p:sp>
    </p:spTree>
    <p:extLst>
      <p:ext uri="{BB962C8B-B14F-4D97-AF65-F5344CB8AC3E}">
        <p14:creationId xmlns:p14="http://schemas.microsoft.com/office/powerpoint/2010/main" val="2049355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211263"/>
            <a:ext cx="5818187" cy="3273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1461" tIns="45731" rIns="91461" bIns="45731"/>
          <a:lstStyle/>
          <a:p>
            <a:pPr algn="r" defTabSz="941402">
              <a:defRPr/>
            </a:pPr>
            <a:fld id="{49B6CFDB-E24F-4329-BFA1-B1F85CEB770C}" type="slidenum">
              <a:rPr lang="en-US" sz="1200" kern="1200">
                <a:solidFill>
                  <a:prstClr val="black"/>
                </a:solidFill>
                <a:latin typeface="Calibri" panose="020F0502020204030204"/>
                <a:ea typeface="+mn-ea"/>
              </a:rPr>
              <a:pPr algn="r" defTabSz="941402">
                <a:defRPr/>
              </a:pPr>
              <a:t>98</a:t>
            </a:fld>
            <a:endParaRPr lang="en-US" sz="120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187522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330200" y="696913"/>
            <a:ext cx="6197600" cy="3486150"/>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Next up Finance</a:t>
            </a:r>
            <a:endParaRPr lang="en-US" baseline="0" dirty="0">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2181744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211263"/>
            <a:ext cx="5818187" cy="3273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1461" tIns="45731" rIns="91461" bIns="45731"/>
          <a:lstStyle/>
          <a:p>
            <a:pPr algn="r" defTabSz="941402">
              <a:defRPr/>
            </a:pPr>
            <a:fld id="{49B6CFDB-E24F-4329-BFA1-B1F85CEB770C}" type="slidenum">
              <a:rPr lang="en-US" sz="1200" kern="1200">
                <a:solidFill>
                  <a:prstClr val="black"/>
                </a:solidFill>
                <a:latin typeface="Calibri" panose="020F0502020204030204"/>
                <a:ea typeface="+mn-ea"/>
              </a:rPr>
              <a:pPr algn="r" defTabSz="941402">
                <a:defRPr/>
              </a:pPr>
              <a:t>99</a:t>
            </a:fld>
            <a:endParaRPr lang="en-US" sz="120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1834137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728673" y="4392419"/>
            <a:ext cx="5829367" cy="4161240"/>
          </a:xfrm>
          <a:prstGeom prst="rect">
            <a:avLst/>
          </a:prstGeom>
          <a:noFill/>
          <a:ln>
            <a:noFill/>
          </a:ln>
        </p:spPr>
        <p:txBody>
          <a:bodyPr wrap="square" lIns="94234" tIns="94234" rIns="94234" bIns="94234" anchor="ctr" anchorCtr="0">
            <a:noAutofit/>
          </a:bodyPr>
          <a:lstStyle/>
          <a:p>
            <a:pPr>
              <a:buNone/>
            </a:pPr>
            <a:endParaRPr/>
          </a:p>
        </p:txBody>
      </p:sp>
      <p:sp>
        <p:nvSpPr>
          <p:cNvPr id="171" name="Shape 171"/>
          <p:cNvSpPr>
            <a:spLocks noGrp="1" noRot="1" noChangeAspect="1"/>
          </p:cNvSpPr>
          <p:nvPr>
            <p:ph type="sldImg" idx="2"/>
          </p:nvPr>
        </p:nvSpPr>
        <p:spPr>
          <a:xfrm>
            <a:off x="558800" y="693738"/>
            <a:ext cx="6167438" cy="3468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190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981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8027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510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22EEB-AA69-405C-8257-ECDFA27530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965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B22EEB-AA69-405C-8257-ECDFA27530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276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147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t>
            </a:r>
            <a:r>
              <a:rPr lang="en-US" dirty="0" err="1"/>
              <a:t>Jennifir</a:t>
            </a:r>
            <a:r>
              <a:rPr lang="en-US" dirty="0"/>
              <a:t>,</a:t>
            </a:r>
          </a:p>
          <a:p>
            <a:endParaRPr lang="en-US" dirty="0"/>
          </a:p>
          <a:p>
            <a:r>
              <a:rPr lang="en-US" dirty="0"/>
              <a:t>The idea here is to produce</a:t>
            </a:r>
            <a:r>
              <a:rPr lang="en-US" baseline="0" dirty="0"/>
              <a:t> something that carefully picks the  best new things and promote them to our members and sponsoring technical societies. There are always new initiatives taken and activities introduced and although these are included in Currents, an annual summary of those may be useful for those who don’t go through CEDA each time it’s out.</a:t>
            </a:r>
          </a:p>
          <a:p>
            <a:endParaRPr lang="en-US" baseline="0" dirty="0"/>
          </a:p>
          <a:p>
            <a:r>
              <a:rPr lang="en-US" baseline="0" dirty="0"/>
              <a:t>I would like to know what EC thinks about it and if they feel it makes sense, then I would have a motion on next EC phone call or meeting. </a:t>
            </a:r>
            <a:endParaRPr lang="en-GB" dirty="0"/>
          </a:p>
        </p:txBody>
      </p:sp>
      <p:sp>
        <p:nvSpPr>
          <p:cNvPr id="4" name="Slide Number Placeholder 3"/>
          <p:cNvSpPr>
            <a:spLocks noGrp="1"/>
          </p:cNvSpPr>
          <p:nvPr>
            <p:ph type="sldNum" sz="quarter" idx="10"/>
          </p:nvPr>
        </p:nvSpPr>
        <p:spPr/>
        <p:txBody>
          <a:bodyPr/>
          <a:lstStyle/>
          <a:p>
            <a:fld id="{88727797-B9A1-43A7-9563-E0A98B57AE84}" type="slidenum">
              <a:rPr lang="en-GB" smtClean="0"/>
              <a:t>132</a:t>
            </a:fld>
            <a:endParaRPr lang="en-GB"/>
          </a:p>
        </p:txBody>
      </p:sp>
    </p:spTree>
    <p:extLst>
      <p:ext uri="{BB962C8B-B14F-4D97-AF65-F5344CB8AC3E}">
        <p14:creationId xmlns:p14="http://schemas.microsoft.com/office/powerpoint/2010/main" val="272476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conferences</a:t>
            </a:r>
          </a:p>
        </p:txBody>
      </p:sp>
      <p:sp>
        <p:nvSpPr>
          <p:cNvPr id="4" name="Slide Number Placeholder 3"/>
          <p:cNvSpPr>
            <a:spLocks noGrp="1"/>
          </p:cNvSpPr>
          <p:nvPr>
            <p:ph type="sldNum" sz="quarter" idx="5"/>
          </p:nvPr>
        </p:nvSpPr>
        <p:spPr/>
        <p:txBody>
          <a:bodyPr/>
          <a:lstStyle/>
          <a:p>
            <a:fld id="{88727797-B9A1-43A7-9563-E0A98B57AE84}" type="slidenum">
              <a:rPr lang="en-GB" smtClean="0"/>
              <a:t>12</a:t>
            </a:fld>
            <a:endParaRPr lang="en-GB"/>
          </a:p>
        </p:txBody>
      </p:sp>
    </p:spTree>
    <p:extLst>
      <p:ext uri="{BB962C8B-B14F-4D97-AF65-F5344CB8AC3E}">
        <p14:creationId xmlns:p14="http://schemas.microsoft.com/office/powerpoint/2010/main" val="282368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Activities</a:t>
            </a:r>
          </a:p>
        </p:txBody>
      </p:sp>
      <p:sp>
        <p:nvSpPr>
          <p:cNvPr id="4" name="Slide Number Placeholder 3"/>
          <p:cNvSpPr>
            <a:spLocks noGrp="1"/>
          </p:cNvSpPr>
          <p:nvPr>
            <p:ph type="sldNum" sz="quarter" idx="5"/>
          </p:nvPr>
        </p:nvSpPr>
        <p:spPr/>
        <p:txBody>
          <a:bodyPr/>
          <a:lstStyle/>
          <a:p>
            <a:fld id="{88727797-B9A1-43A7-9563-E0A98B57AE84}" type="slidenum">
              <a:rPr lang="en-GB" smtClean="0"/>
              <a:t>16</a:t>
            </a:fld>
            <a:endParaRPr lang="en-GB"/>
          </a:p>
        </p:txBody>
      </p:sp>
    </p:spTree>
    <p:extLst>
      <p:ext uri="{BB962C8B-B14F-4D97-AF65-F5344CB8AC3E}">
        <p14:creationId xmlns:p14="http://schemas.microsoft.com/office/powerpoint/2010/main" val="314603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5D2AD2-81DB-4DD0-908E-A623FDD2DD28}" type="slidenum">
              <a:rPr lang="zh-TW" altLang="en-US" smtClean="0"/>
              <a:t>28</a:t>
            </a:fld>
            <a:endParaRPr lang="zh-TW" altLang="en-US"/>
          </a:p>
        </p:txBody>
      </p:sp>
    </p:spTree>
    <p:extLst>
      <p:ext uri="{BB962C8B-B14F-4D97-AF65-F5344CB8AC3E}">
        <p14:creationId xmlns:p14="http://schemas.microsoft.com/office/powerpoint/2010/main" val="402452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a:t>
            </a:r>
          </a:p>
          <a:p>
            <a:r>
              <a:rPr lang="en-US" altLang="zh-TW" dirty="0"/>
              <a:t>Currently on a private server</a:t>
            </a:r>
          </a:p>
          <a:p>
            <a:endParaRPr lang="en-US" altLang="zh-TW" dirty="0"/>
          </a:p>
          <a:p>
            <a:r>
              <a:rPr lang="en-US" altLang="zh-TW" dirty="0"/>
              <a:t>4.</a:t>
            </a:r>
          </a:p>
          <a:p>
            <a:r>
              <a:rPr lang="en-US" altLang="zh-TW" dirty="0"/>
              <a:t>Link</a:t>
            </a:r>
            <a:r>
              <a:rPr lang="en-US" altLang="zh-TW" baseline="0" dirty="0"/>
              <a:t> with 2019 ISPD contest: done</a:t>
            </a:r>
          </a:p>
          <a:p>
            <a:r>
              <a:rPr lang="en-US" altLang="zh-TW" baseline="0" dirty="0"/>
              <a:t>Link with 2019 CAD contest: on-going discussion</a:t>
            </a:r>
          </a:p>
          <a:p>
            <a:r>
              <a:rPr lang="en-US" altLang="zh-TW" baseline="0" dirty="0"/>
              <a:t>5.</a:t>
            </a:r>
          </a:p>
          <a:p>
            <a:r>
              <a:rPr lang="en-US" altLang="zh-TW" baseline="0" dirty="0"/>
              <a:t>Collaboration with ERI: scheduled on March 21 (EDA Workshop, Hsinchu, Taiwan)</a:t>
            </a:r>
            <a:endParaRPr lang="zh-TW" altLang="en-US" dirty="0"/>
          </a:p>
        </p:txBody>
      </p:sp>
      <p:sp>
        <p:nvSpPr>
          <p:cNvPr id="4" name="投影片編號版面配置區 3"/>
          <p:cNvSpPr>
            <a:spLocks noGrp="1"/>
          </p:cNvSpPr>
          <p:nvPr>
            <p:ph type="sldNum" sz="quarter" idx="10"/>
          </p:nvPr>
        </p:nvSpPr>
        <p:spPr/>
        <p:txBody>
          <a:bodyPr/>
          <a:lstStyle/>
          <a:p>
            <a:fld id="{73F5129E-DD0A-49D4-9541-ABF8086B91FA}" type="slidenum">
              <a:rPr lang="zh-TW" altLang="en-US" smtClean="0"/>
              <a:t>30</a:t>
            </a:fld>
            <a:endParaRPr lang="zh-TW" altLang="en-US"/>
          </a:p>
        </p:txBody>
      </p:sp>
    </p:spTree>
    <p:extLst>
      <p:ext uri="{BB962C8B-B14F-4D97-AF65-F5344CB8AC3E}">
        <p14:creationId xmlns:p14="http://schemas.microsoft.com/office/powerpoint/2010/main" val="308966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publications</a:t>
            </a:r>
          </a:p>
        </p:txBody>
      </p:sp>
      <p:sp>
        <p:nvSpPr>
          <p:cNvPr id="4" name="Slide Number Placeholder 3"/>
          <p:cNvSpPr>
            <a:spLocks noGrp="1"/>
          </p:cNvSpPr>
          <p:nvPr>
            <p:ph type="sldNum" sz="quarter" idx="5"/>
          </p:nvPr>
        </p:nvSpPr>
        <p:spPr/>
        <p:txBody>
          <a:bodyPr/>
          <a:lstStyle/>
          <a:p>
            <a:fld id="{88727797-B9A1-43A7-9563-E0A98B57AE84}" type="slidenum">
              <a:rPr lang="en-GB" smtClean="0"/>
              <a:t>31</a:t>
            </a:fld>
            <a:endParaRPr lang="en-GB"/>
          </a:p>
        </p:txBody>
      </p:sp>
    </p:spTree>
    <p:extLst>
      <p:ext uri="{BB962C8B-B14F-4D97-AF65-F5344CB8AC3E}">
        <p14:creationId xmlns:p14="http://schemas.microsoft.com/office/powerpoint/2010/main" val="375559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David%20Atienza"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port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714892"/>
          </a:xfrm>
        </p:spPr>
        <p:txBody>
          <a:bodyPr/>
          <a:lstStyle>
            <a:lvl1pPr>
              <a:defRPr b="1">
                <a:solidFill>
                  <a:srgbClr val="0070C0"/>
                </a:solidFill>
              </a:defRPr>
            </a:lvl1pPr>
          </a:lstStyle>
          <a:p>
            <a:r>
              <a:rPr lang="en-US" dirty="0"/>
              <a:t>Name of your Activity</a:t>
            </a:r>
          </a:p>
        </p:txBody>
      </p:sp>
      <p:sp>
        <p:nvSpPr>
          <p:cNvPr id="11" name="Slide Number Placeholder 5"/>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
        <p:nvSpPr>
          <p:cNvPr id="6" name="Content Placeholder 3"/>
          <p:cNvSpPr>
            <a:spLocks noGrp="1"/>
          </p:cNvSpPr>
          <p:nvPr>
            <p:ph sz="half" idx="10" hasCustomPrompt="1"/>
          </p:nvPr>
        </p:nvSpPr>
        <p:spPr>
          <a:xfrm>
            <a:off x="716716" y="1754117"/>
            <a:ext cx="8542513" cy="3304117"/>
          </a:xfrm>
        </p:spPr>
        <p:txBody>
          <a:bodyPr>
            <a:normAutofit/>
          </a:bodyPr>
          <a:lstStyle>
            <a:lvl1pPr marL="342900" indent="-342900">
              <a:buClrTx/>
              <a:buFont typeface="Arial" panose="020B0604020202020204" pitchFamily="34" charset="0"/>
              <a:buChar char="•"/>
              <a:defRPr sz="2400">
                <a:solidFill>
                  <a:schemeClr val="tx1"/>
                </a:solidFill>
                <a:latin typeface="+mn-lt"/>
              </a:defRPr>
            </a:lvl1pPr>
            <a:lvl2pPr marL="800100" indent="-342900">
              <a:buClrTx/>
              <a:buSzPct val="90000"/>
              <a:buFont typeface="Arial" panose="020B0604020202020204" pitchFamily="34" charset="0"/>
              <a:buChar char="•"/>
              <a:defRPr sz="2000">
                <a:solidFill>
                  <a:schemeClr val="tx1"/>
                </a:solidFill>
                <a:latin typeface="+mn-lt"/>
              </a:defRPr>
            </a:lvl2pPr>
            <a:lvl3pPr marL="1143000" indent="-228600">
              <a:buClrTx/>
              <a:buFont typeface="Arial" panose="020B0604020202020204" pitchFamily="34" charset="0"/>
              <a:buChar char="•"/>
              <a:defRPr sz="2000">
                <a:solidFill>
                  <a:schemeClr val="tx1"/>
                </a:solidFill>
                <a:latin typeface="+mn-lt"/>
              </a:defRPr>
            </a:lvl3pPr>
            <a:lvl4pPr marL="1600200" indent="-228600">
              <a:buClrTx/>
              <a:buFont typeface="Arial" panose="020B0604020202020204" pitchFamily="34" charset="0"/>
              <a:buChar char="•"/>
              <a:defRPr sz="1800">
                <a:solidFill>
                  <a:schemeClr val="tx1"/>
                </a:solidFill>
                <a:latin typeface="+mn-lt"/>
              </a:defRPr>
            </a:lvl4pPr>
            <a:lvl5pPr marL="2057400" indent="-228600">
              <a:buClrTx/>
              <a:buFont typeface="Arial" panose="020B0604020202020204" pitchFamily="34" charset="0"/>
              <a:buChar char="•"/>
              <a:defRPr sz="1800">
                <a:solidFill>
                  <a:schemeClr val="tx1"/>
                </a:solidFill>
                <a:latin typeface="+mn-lt"/>
              </a:defRPr>
            </a:lvl5pPr>
          </a:lstStyle>
          <a:p>
            <a:r>
              <a:rPr lang="en-US" dirty="0"/>
              <a:t>Name of Chair</a:t>
            </a:r>
          </a:p>
          <a:p>
            <a:pPr lvl="1"/>
            <a:r>
              <a:rPr lang="en-US" dirty="0"/>
              <a:t>Members of Committee (if applicable)</a:t>
            </a:r>
          </a:p>
          <a:p>
            <a:pPr lvl="1"/>
            <a:endParaRPr lang="en-US" dirty="0"/>
          </a:p>
        </p:txBody>
      </p:sp>
    </p:spTree>
    <p:extLst>
      <p:ext uri="{BB962C8B-B14F-4D97-AF65-F5344CB8AC3E}">
        <p14:creationId xmlns:p14="http://schemas.microsoft.com/office/powerpoint/2010/main" val="281133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Edit Master text styles</a:t>
            </a: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4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278606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Content Placeholder 4"/>
          <p:cNvSpPr>
            <a:spLocks noGrp="1"/>
          </p:cNvSpPr>
          <p:nvPr>
            <p:ph sz="quarter" idx="10"/>
          </p:nvPr>
        </p:nvSpPr>
        <p:spPr>
          <a:xfrm>
            <a:off x="524256" y="1197864"/>
            <a:ext cx="11143488" cy="4892040"/>
          </a:xfrm>
        </p:spPr>
        <p:txBody>
          <a:bodyPr/>
          <a:lstStyle>
            <a:lvl1pPr>
              <a:defRPr sz="28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6330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2" descr="IEEE MB Blue gif">
            <a:extLst>
              <a:ext uri="{FF2B5EF4-FFF2-40B4-BE49-F238E27FC236}">
                <a16:creationId xmlns:a16="http://schemas.microsoft.com/office/drawing/2014/main" id="{6AB101F3-B520-C24B-ADE1-F5BA8AC1A0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8401" y="5867401"/>
            <a:ext cx="1841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09600" y="1600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a:extLst>
              <a:ext uri="{FF2B5EF4-FFF2-40B4-BE49-F238E27FC236}">
                <a16:creationId xmlns:a16="http://schemas.microsoft.com/office/drawing/2014/main" id="{05AB68BE-9E94-B145-99A6-A4AA1E5DC1BB}"/>
              </a:ext>
            </a:extLst>
          </p:cNvPr>
          <p:cNvSpPr>
            <a:spLocks noGrp="1"/>
          </p:cNvSpPr>
          <p:nvPr>
            <p:ph type="dt" sz="half" idx="10"/>
          </p:nvPr>
        </p:nvSpPr>
        <p:spPr/>
        <p:txBody>
          <a:bodyPr/>
          <a:lstStyle>
            <a:lvl1pPr>
              <a:defRPr/>
            </a:lvl1pPr>
          </a:lstStyle>
          <a:p>
            <a:pPr>
              <a:defRPr/>
            </a:pPr>
            <a:fld id="{58FE0375-01B7-2343-9205-FE57B9182C7B}" type="datetime5">
              <a:rPr lang="en-US"/>
              <a:pPr>
                <a:defRPr/>
              </a:pPr>
              <a:t>3-Nov-19</a:t>
            </a:fld>
            <a:endParaRPr lang="en-US" dirty="0"/>
          </a:p>
        </p:txBody>
      </p:sp>
      <p:sp>
        <p:nvSpPr>
          <p:cNvPr id="7" name="Slide Number Placeholder 10">
            <a:extLst>
              <a:ext uri="{FF2B5EF4-FFF2-40B4-BE49-F238E27FC236}">
                <a16:creationId xmlns:a16="http://schemas.microsoft.com/office/drawing/2014/main" id="{F5BD2FB5-C95D-634C-87FD-EC09D58AA1AD}"/>
              </a:ext>
            </a:extLst>
          </p:cNvPr>
          <p:cNvSpPr>
            <a:spLocks noGrp="1"/>
          </p:cNvSpPr>
          <p:nvPr>
            <p:ph type="sldNum" sz="quarter" idx="11"/>
          </p:nvPr>
        </p:nvSpPr>
        <p:spPr/>
        <p:txBody>
          <a:bodyPr/>
          <a:lstStyle>
            <a:lvl1pPr>
              <a:defRPr/>
            </a:lvl1pPr>
          </a:lstStyle>
          <a:p>
            <a:pPr>
              <a:defRPr/>
            </a:pPr>
            <a:fld id="{7958F45C-2F3C-A44C-BF7B-31A6E3F0FF14}" type="slidenum">
              <a:rPr lang="en-US" altLang="en-US"/>
              <a:pPr>
                <a:defRPr/>
              </a:pPr>
              <a:t>‹#›</a:t>
            </a:fld>
            <a:endParaRPr lang="en-US" altLang="en-US"/>
          </a:p>
        </p:txBody>
      </p:sp>
    </p:spTree>
    <p:extLst>
      <p:ext uri="{BB962C8B-B14F-4D97-AF65-F5344CB8AC3E}">
        <p14:creationId xmlns:p14="http://schemas.microsoft.com/office/powerpoint/2010/main" val="362445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port Title Slide">
  <p:cSld name="1_Report Title Slide">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677334" y="609600"/>
            <a:ext cx="8596668" cy="71489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70C0"/>
              </a:buClr>
              <a:buSzPts val="3600"/>
              <a:buFont typeface="Arial"/>
              <a:buNone/>
              <a:defRPr b="1">
                <a:solidFill>
                  <a:srgbClr val="0070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sldNum" idx="12"/>
          </p:nvPr>
        </p:nvSpPr>
        <p:spPr>
          <a:xfrm>
            <a:off x="4510216" y="6586151"/>
            <a:ext cx="419189" cy="270742"/>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rgbClr val="0C0C0C"/>
                </a:solidFill>
                <a:latin typeface="Arial"/>
                <a:ea typeface="Arial"/>
                <a:cs typeface="Arial"/>
                <a:sym typeface="Arial"/>
              </a:defRPr>
            </a:lvl1pPr>
            <a:lvl2pPr marL="0" marR="0" lvl="1" indent="0" algn="ctr" rtl="0">
              <a:spcBef>
                <a:spcPts val="0"/>
              </a:spcBef>
              <a:buNone/>
              <a:defRPr sz="900" b="0" i="0" u="none" strike="noStrike" cap="none">
                <a:solidFill>
                  <a:srgbClr val="0C0C0C"/>
                </a:solidFill>
                <a:latin typeface="Arial"/>
                <a:ea typeface="Arial"/>
                <a:cs typeface="Arial"/>
                <a:sym typeface="Arial"/>
              </a:defRPr>
            </a:lvl2pPr>
            <a:lvl3pPr marL="0" marR="0" lvl="2" indent="0" algn="ctr" rtl="0">
              <a:spcBef>
                <a:spcPts val="0"/>
              </a:spcBef>
              <a:buNone/>
              <a:defRPr sz="900" b="0" i="0" u="none" strike="noStrike" cap="none">
                <a:solidFill>
                  <a:srgbClr val="0C0C0C"/>
                </a:solidFill>
                <a:latin typeface="Arial"/>
                <a:ea typeface="Arial"/>
                <a:cs typeface="Arial"/>
                <a:sym typeface="Arial"/>
              </a:defRPr>
            </a:lvl3pPr>
            <a:lvl4pPr marL="0" marR="0" lvl="3" indent="0" algn="ctr" rtl="0">
              <a:spcBef>
                <a:spcPts val="0"/>
              </a:spcBef>
              <a:buNone/>
              <a:defRPr sz="900" b="0" i="0" u="none" strike="noStrike" cap="none">
                <a:solidFill>
                  <a:srgbClr val="0C0C0C"/>
                </a:solidFill>
                <a:latin typeface="Arial"/>
                <a:ea typeface="Arial"/>
                <a:cs typeface="Arial"/>
                <a:sym typeface="Arial"/>
              </a:defRPr>
            </a:lvl4pPr>
            <a:lvl5pPr marL="0" marR="0" lvl="4" indent="0" algn="ctr" rtl="0">
              <a:spcBef>
                <a:spcPts val="0"/>
              </a:spcBef>
              <a:buNone/>
              <a:defRPr sz="900" b="0" i="0" u="none" strike="noStrike" cap="none">
                <a:solidFill>
                  <a:srgbClr val="0C0C0C"/>
                </a:solidFill>
                <a:latin typeface="Arial"/>
                <a:ea typeface="Arial"/>
                <a:cs typeface="Arial"/>
                <a:sym typeface="Arial"/>
              </a:defRPr>
            </a:lvl5pPr>
            <a:lvl6pPr marL="0" marR="0" lvl="5" indent="0" algn="ctr" rtl="0">
              <a:spcBef>
                <a:spcPts val="0"/>
              </a:spcBef>
              <a:buNone/>
              <a:defRPr sz="900" b="0" i="0" u="none" strike="noStrike" cap="none">
                <a:solidFill>
                  <a:srgbClr val="0C0C0C"/>
                </a:solidFill>
                <a:latin typeface="Arial"/>
                <a:ea typeface="Arial"/>
                <a:cs typeface="Arial"/>
                <a:sym typeface="Arial"/>
              </a:defRPr>
            </a:lvl6pPr>
            <a:lvl7pPr marL="0" marR="0" lvl="6" indent="0" algn="ctr" rtl="0">
              <a:spcBef>
                <a:spcPts val="0"/>
              </a:spcBef>
              <a:buNone/>
              <a:defRPr sz="900" b="0" i="0" u="none" strike="noStrike" cap="none">
                <a:solidFill>
                  <a:srgbClr val="0C0C0C"/>
                </a:solidFill>
                <a:latin typeface="Arial"/>
                <a:ea typeface="Arial"/>
                <a:cs typeface="Arial"/>
                <a:sym typeface="Arial"/>
              </a:defRPr>
            </a:lvl7pPr>
            <a:lvl8pPr marL="0" marR="0" lvl="7" indent="0" algn="ctr" rtl="0">
              <a:spcBef>
                <a:spcPts val="0"/>
              </a:spcBef>
              <a:buNone/>
              <a:defRPr sz="900" b="0" i="0" u="none" strike="noStrike" cap="none">
                <a:solidFill>
                  <a:srgbClr val="0C0C0C"/>
                </a:solidFill>
                <a:latin typeface="Arial"/>
                <a:ea typeface="Arial"/>
                <a:cs typeface="Arial"/>
                <a:sym typeface="Arial"/>
              </a:defRPr>
            </a:lvl8pPr>
            <a:lvl9pPr marL="0" marR="0" lvl="8" indent="0" algn="ctr" rtl="0">
              <a:spcBef>
                <a:spcPts val="0"/>
              </a:spcBef>
              <a:buNone/>
              <a:defRPr sz="900" b="0" i="0" u="none" strike="noStrike" cap="none">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7"/>
          <p:cNvSpPr txBox="1">
            <a:spLocks noGrp="1"/>
          </p:cNvSpPr>
          <p:nvPr>
            <p:ph type="body" idx="1"/>
          </p:nvPr>
        </p:nvSpPr>
        <p:spPr>
          <a:xfrm>
            <a:off x="716716" y="1754117"/>
            <a:ext cx="8542513" cy="3304117"/>
          </a:xfrm>
          <a:prstGeom prst="rect">
            <a:avLst/>
          </a:prstGeom>
          <a:noFill/>
          <a:ln>
            <a:noFill/>
          </a:ln>
        </p:spPr>
        <p:txBody>
          <a:bodyPr spcFirstLastPara="1" wrap="square" lIns="91425" tIns="45700" rIns="91425" bIns="45700" anchor="t" anchorCtr="0">
            <a:normAutofit/>
          </a:bodyPr>
          <a:lstStyle>
            <a:lvl1pPr marL="457200" lvl="0" indent="-350520" algn="l">
              <a:spcBef>
                <a:spcPts val="1000"/>
              </a:spcBef>
              <a:spcAft>
                <a:spcPts val="0"/>
              </a:spcAft>
              <a:buClr>
                <a:schemeClr val="dk1"/>
              </a:buClr>
              <a:buSzPts val="1920"/>
              <a:buFont typeface="Arial"/>
              <a:buChar char="•"/>
              <a:defRPr sz="2400">
                <a:solidFill>
                  <a:schemeClr val="dk1"/>
                </a:solidFill>
                <a:latin typeface="Arial"/>
                <a:ea typeface="Arial"/>
                <a:cs typeface="Arial"/>
                <a:sym typeface="Arial"/>
              </a:defRPr>
            </a:lvl1pPr>
            <a:lvl2pPr marL="914400" lvl="1" indent="-342900" algn="l">
              <a:spcBef>
                <a:spcPts val="1000"/>
              </a:spcBef>
              <a:spcAft>
                <a:spcPts val="0"/>
              </a:spcAft>
              <a:buClr>
                <a:schemeClr val="dk1"/>
              </a:buClr>
              <a:buSzPts val="1800"/>
              <a:buFont typeface="Arial"/>
              <a:buChar char="•"/>
              <a:defRPr sz="2000">
                <a:solidFill>
                  <a:schemeClr val="dk1"/>
                </a:solidFill>
                <a:latin typeface="Arial"/>
                <a:ea typeface="Arial"/>
                <a:cs typeface="Arial"/>
                <a:sym typeface="Arial"/>
              </a:defRPr>
            </a:lvl2pPr>
            <a:lvl3pPr marL="1371600" lvl="2" indent="-330200" algn="l">
              <a:spcBef>
                <a:spcPts val="1000"/>
              </a:spcBef>
              <a:spcAft>
                <a:spcPts val="0"/>
              </a:spcAft>
              <a:buClr>
                <a:schemeClr val="dk1"/>
              </a:buClr>
              <a:buSzPts val="1600"/>
              <a:buFont typeface="Arial"/>
              <a:buChar char="•"/>
              <a:defRPr sz="2000">
                <a:solidFill>
                  <a:schemeClr val="dk1"/>
                </a:solidFill>
                <a:latin typeface="Arial"/>
                <a:ea typeface="Arial"/>
                <a:cs typeface="Arial"/>
                <a:sym typeface="Arial"/>
              </a:defRPr>
            </a:lvl3pPr>
            <a:lvl4pPr marL="1828800" lvl="3" indent="-320039" algn="l">
              <a:spcBef>
                <a:spcPts val="1000"/>
              </a:spcBef>
              <a:spcAft>
                <a:spcPts val="0"/>
              </a:spcAft>
              <a:buClr>
                <a:schemeClr val="dk1"/>
              </a:buClr>
              <a:buSzPts val="1440"/>
              <a:buFont typeface="Arial"/>
              <a:buChar char="•"/>
              <a:defRPr sz="1800">
                <a:solidFill>
                  <a:schemeClr val="dk1"/>
                </a:solidFill>
                <a:latin typeface="Arial"/>
                <a:ea typeface="Arial"/>
                <a:cs typeface="Arial"/>
                <a:sym typeface="Arial"/>
              </a:defRPr>
            </a:lvl4pPr>
            <a:lvl5pPr marL="2286000" lvl="4" indent="-320039" algn="l">
              <a:spcBef>
                <a:spcPts val="1000"/>
              </a:spcBef>
              <a:spcAft>
                <a:spcPts val="0"/>
              </a:spcAft>
              <a:buClr>
                <a:schemeClr val="dk1"/>
              </a:buClr>
              <a:buSzPts val="1440"/>
              <a:buFont typeface="Arial"/>
              <a:buChar char="•"/>
              <a:defRPr sz="1800">
                <a:solidFill>
                  <a:schemeClr val="dk1"/>
                </a:solidFill>
                <a:latin typeface="Arial"/>
                <a:ea typeface="Arial"/>
                <a:cs typeface="Arial"/>
                <a:sym typeface="Aria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extLst>
      <p:ext uri="{BB962C8B-B14F-4D97-AF65-F5344CB8AC3E}">
        <p14:creationId xmlns:p14="http://schemas.microsoft.com/office/powerpoint/2010/main" val="766724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677334" y="609600"/>
            <a:ext cx="8596668" cy="71489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70C0"/>
              </a:buClr>
              <a:buSzPts val="3600"/>
              <a:buFont typeface="Arial"/>
              <a:buNone/>
              <a:defRPr b="1">
                <a:solidFill>
                  <a:srgbClr val="0070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sldNum" idx="12"/>
          </p:nvPr>
        </p:nvSpPr>
        <p:spPr>
          <a:xfrm>
            <a:off x="4510216" y="6586151"/>
            <a:ext cx="419189" cy="270742"/>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rgbClr val="0C0C0C"/>
                </a:solidFill>
                <a:latin typeface="Arial"/>
                <a:ea typeface="Arial"/>
                <a:cs typeface="Arial"/>
                <a:sym typeface="Arial"/>
              </a:defRPr>
            </a:lvl1pPr>
            <a:lvl2pPr marL="0" marR="0" lvl="1" indent="0" algn="ctr" rtl="0">
              <a:spcBef>
                <a:spcPts val="0"/>
              </a:spcBef>
              <a:buNone/>
              <a:defRPr sz="900" b="0" i="0" u="none" strike="noStrike" cap="none">
                <a:solidFill>
                  <a:srgbClr val="0C0C0C"/>
                </a:solidFill>
                <a:latin typeface="Arial"/>
                <a:ea typeface="Arial"/>
                <a:cs typeface="Arial"/>
                <a:sym typeface="Arial"/>
              </a:defRPr>
            </a:lvl2pPr>
            <a:lvl3pPr marL="0" marR="0" lvl="2" indent="0" algn="ctr" rtl="0">
              <a:spcBef>
                <a:spcPts val="0"/>
              </a:spcBef>
              <a:buNone/>
              <a:defRPr sz="900" b="0" i="0" u="none" strike="noStrike" cap="none">
                <a:solidFill>
                  <a:srgbClr val="0C0C0C"/>
                </a:solidFill>
                <a:latin typeface="Arial"/>
                <a:ea typeface="Arial"/>
                <a:cs typeface="Arial"/>
                <a:sym typeface="Arial"/>
              </a:defRPr>
            </a:lvl3pPr>
            <a:lvl4pPr marL="0" marR="0" lvl="3" indent="0" algn="ctr" rtl="0">
              <a:spcBef>
                <a:spcPts val="0"/>
              </a:spcBef>
              <a:buNone/>
              <a:defRPr sz="900" b="0" i="0" u="none" strike="noStrike" cap="none">
                <a:solidFill>
                  <a:srgbClr val="0C0C0C"/>
                </a:solidFill>
                <a:latin typeface="Arial"/>
                <a:ea typeface="Arial"/>
                <a:cs typeface="Arial"/>
                <a:sym typeface="Arial"/>
              </a:defRPr>
            </a:lvl4pPr>
            <a:lvl5pPr marL="0" marR="0" lvl="4" indent="0" algn="ctr" rtl="0">
              <a:spcBef>
                <a:spcPts val="0"/>
              </a:spcBef>
              <a:buNone/>
              <a:defRPr sz="900" b="0" i="0" u="none" strike="noStrike" cap="none">
                <a:solidFill>
                  <a:srgbClr val="0C0C0C"/>
                </a:solidFill>
                <a:latin typeface="Arial"/>
                <a:ea typeface="Arial"/>
                <a:cs typeface="Arial"/>
                <a:sym typeface="Arial"/>
              </a:defRPr>
            </a:lvl5pPr>
            <a:lvl6pPr marL="0" marR="0" lvl="5" indent="0" algn="ctr" rtl="0">
              <a:spcBef>
                <a:spcPts val="0"/>
              </a:spcBef>
              <a:buNone/>
              <a:defRPr sz="900" b="0" i="0" u="none" strike="noStrike" cap="none">
                <a:solidFill>
                  <a:srgbClr val="0C0C0C"/>
                </a:solidFill>
                <a:latin typeface="Arial"/>
                <a:ea typeface="Arial"/>
                <a:cs typeface="Arial"/>
                <a:sym typeface="Arial"/>
              </a:defRPr>
            </a:lvl6pPr>
            <a:lvl7pPr marL="0" marR="0" lvl="6" indent="0" algn="ctr" rtl="0">
              <a:spcBef>
                <a:spcPts val="0"/>
              </a:spcBef>
              <a:buNone/>
              <a:defRPr sz="900" b="0" i="0" u="none" strike="noStrike" cap="none">
                <a:solidFill>
                  <a:srgbClr val="0C0C0C"/>
                </a:solidFill>
                <a:latin typeface="Arial"/>
                <a:ea typeface="Arial"/>
                <a:cs typeface="Arial"/>
                <a:sym typeface="Arial"/>
              </a:defRPr>
            </a:lvl7pPr>
            <a:lvl8pPr marL="0" marR="0" lvl="7" indent="0" algn="ctr" rtl="0">
              <a:spcBef>
                <a:spcPts val="0"/>
              </a:spcBef>
              <a:buNone/>
              <a:defRPr sz="900" b="0" i="0" u="none" strike="noStrike" cap="none">
                <a:solidFill>
                  <a:srgbClr val="0C0C0C"/>
                </a:solidFill>
                <a:latin typeface="Arial"/>
                <a:ea typeface="Arial"/>
                <a:cs typeface="Arial"/>
                <a:sym typeface="Arial"/>
              </a:defRPr>
            </a:lvl8pPr>
            <a:lvl9pPr marL="0" marR="0" lvl="8" indent="0" algn="ctr" rtl="0">
              <a:spcBef>
                <a:spcPts val="0"/>
              </a:spcBef>
              <a:buNone/>
              <a:defRPr sz="900" b="0" i="0" u="none" strike="noStrike" cap="none">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4" name="Google Shape;34;p8"/>
          <p:cNvSpPr txBox="1">
            <a:spLocks noGrp="1"/>
          </p:cNvSpPr>
          <p:nvPr>
            <p:ph type="body" idx="1"/>
          </p:nvPr>
        </p:nvSpPr>
        <p:spPr>
          <a:xfrm>
            <a:off x="716716" y="1754117"/>
            <a:ext cx="8542513" cy="3304117"/>
          </a:xfrm>
          <a:prstGeom prst="rect">
            <a:avLst/>
          </a:prstGeom>
          <a:noFill/>
          <a:ln>
            <a:noFill/>
          </a:ln>
        </p:spPr>
        <p:txBody>
          <a:bodyPr spcFirstLastPara="1" wrap="square" lIns="91425" tIns="45700" rIns="91425" bIns="45700" anchor="t" anchorCtr="0">
            <a:normAutofit/>
          </a:bodyPr>
          <a:lstStyle>
            <a:lvl1pPr marL="457200" lvl="0" indent="-350520" algn="l">
              <a:spcBef>
                <a:spcPts val="1000"/>
              </a:spcBef>
              <a:spcAft>
                <a:spcPts val="0"/>
              </a:spcAft>
              <a:buClr>
                <a:schemeClr val="dk1"/>
              </a:buClr>
              <a:buSzPts val="1920"/>
              <a:buFont typeface="Arial"/>
              <a:buChar char="•"/>
              <a:defRPr sz="2400">
                <a:solidFill>
                  <a:schemeClr val="dk1"/>
                </a:solidFill>
                <a:latin typeface="Arial"/>
                <a:ea typeface="Arial"/>
                <a:cs typeface="Arial"/>
                <a:sym typeface="Arial"/>
              </a:defRPr>
            </a:lvl1pPr>
            <a:lvl2pPr marL="914400" lvl="1" indent="-342900" algn="l">
              <a:spcBef>
                <a:spcPts val="1000"/>
              </a:spcBef>
              <a:spcAft>
                <a:spcPts val="0"/>
              </a:spcAft>
              <a:buClr>
                <a:schemeClr val="dk1"/>
              </a:buClr>
              <a:buSzPts val="1800"/>
              <a:buFont typeface="Arial"/>
              <a:buChar char="•"/>
              <a:defRPr sz="2000">
                <a:solidFill>
                  <a:schemeClr val="dk1"/>
                </a:solidFill>
                <a:latin typeface="Arial"/>
                <a:ea typeface="Arial"/>
                <a:cs typeface="Arial"/>
                <a:sym typeface="Arial"/>
              </a:defRPr>
            </a:lvl2pPr>
            <a:lvl3pPr marL="1371600" lvl="2" indent="-330200" algn="l">
              <a:spcBef>
                <a:spcPts val="1000"/>
              </a:spcBef>
              <a:spcAft>
                <a:spcPts val="0"/>
              </a:spcAft>
              <a:buClr>
                <a:schemeClr val="dk1"/>
              </a:buClr>
              <a:buSzPts val="1600"/>
              <a:buFont typeface="Arial"/>
              <a:buChar char="•"/>
              <a:defRPr sz="2000">
                <a:solidFill>
                  <a:schemeClr val="dk1"/>
                </a:solidFill>
                <a:latin typeface="Arial"/>
                <a:ea typeface="Arial"/>
                <a:cs typeface="Arial"/>
                <a:sym typeface="Arial"/>
              </a:defRPr>
            </a:lvl3pPr>
            <a:lvl4pPr marL="1828800" lvl="3" indent="-320039" algn="l">
              <a:spcBef>
                <a:spcPts val="1000"/>
              </a:spcBef>
              <a:spcAft>
                <a:spcPts val="0"/>
              </a:spcAft>
              <a:buClr>
                <a:schemeClr val="dk1"/>
              </a:buClr>
              <a:buSzPts val="1440"/>
              <a:buFont typeface="Arial"/>
              <a:buChar char="•"/>
              <a:defRPr sz="1800">
                <a:solidFill>
                  <a:schemeClr val="dk1"/>
                </a:solidFill>
                <a:latin typeface="Arial"/>
                <a:ea typeface="Arial"/>
                <a:cs typeface="Arial"/>
                <a:sym typeface="Arial"/>
              </a:defRPr>
            </a:lvl4pPr>
            <a:lvl5pPr marL="2286000" lvl="4" indent="-320039" algn="l">
              <a:spcBef>
                <a:spcPts val="1000"/>
              </a:spcBef>
              <a:spcAft>
                <a:spcPts val="0"/>
              </a:spcAft>
              <a:buClr>
                <a:schemeClr val="dk1"/>
              </a:buClr>
              <a:buSzPts val="1440"/>
              <a:buFont typeface="Arial"/>
              <a:buChar char="•"/>
              <a:defRPr sz="1800">
                <a:solidFill>
                  <a:schemeClr val="dk1"/>
                </a:solidFill>
                <a:latin typeface="Arial"/>
                <a:ea typeface="Arial"/>
                <a:cs typeface="Arial"/>
                <a:sym typeface="Aria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extLst>
      <p:ext uri="{BB962C8B-B14F-4D97-AF65-F5344CB8AC3E}">
        <p14:creationId xmlns:p14="http://schemas.microsoft.com/office/powerpoint/2010/main" val="204102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aption">
  <p:cSld name="1_Title and Caption">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77335" y="609600"/>
            <a:ext cx="8596668" cy="34036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rgbClr val="3477B2"/>
              </a:buClr>
              <a:buSzPts val="3000"/>
              <a:buFont typeface="Aria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677335" y="4470400"/>
            <a:ext cx="8596668" cy="1570963"/>
          </a:xfrm>
          <a:prstGeom prst="rect">
            <a:avLst/>
          </a:prstGeom>
          <a:noFill/>
          <a:ln>
            <a:noFill/>
          </a:ln>
        </p:spPr>
        <p:txBody>
          <a:bodyPr spcFirstLastPara="1" wrap="square" lIns="68575" tIns="34275" rIns="68575" bIns="34275" anchor="ctr" anchorCtr="0">
            <a:normAutofit/>
          </a:bodyPr>
          <a:lstStyle>
            <a:lvl1pPr marL="609585" lvl="0" indent="-304792" algn="l">
              <a:spcBef>
                <a:spcPts val="1000"/>
              </a:spcBef>
              <a:spcAft>
                <a:spcPts val="0"/>
              </a:spcAft>
              <a:buSzPts val="1584"/>
              <a:buNone/>
              <a:defRPr sz="2133">
                <a:solidFill>
                  <a:srgbClr val="3F3F3F"/>
                </a:solidFill>
              </a:defRPr>
            </a:lvl1pPr>
            <a:lvl2pPr marL="1219170" lvl="1" indent="-304792" algn="l">
              <a:spcBef>
                <a:spcPts val="1000"/>
              </a:spcBef>
              <a:spcAft>
                <a:spcPts val="0"/>
              </a:spcAft>
              <a:buSzPts val="1386"/>
              <a:buNone/>
              <a:defRPr sz="1867">
                <a:solidFill>
                  <a:srgbClr val="888888"/>
                </a:solidFill>
              </a:defRPr>
            </a:lvl2pPr>
            <a:lvl3pPr marL="1828754" lvl="2" indent="-304792" algn="l">
              <a:spcBef>
                <a:spcPts val="1000"/>
              </a:spcBef>
              <a:spcAft>
                <a:spcPts val="0"/>
              </a:spcAft>
              <a:buSzPts val="1188"/>
              <a:buNone/>
              <a:defRPr sz="1600">
                <a:solidFill>
                  <a:srgbClr val="888888"/>
                </a:solidFill>
              </a:defRPr>
            </a:lvl3pPr>
            <a:lvl4pPr marL="2438339" lvl="3" indent="-304792" algn="l">
              <a:spcBef>
                <a:spcPts val="1000"/>
              </a:spcBef>
              <a:spcAft>
                <a:spcPts val="0"/>
              </a:spcAft>
              <a:buSzPts val="1089"/>
              <a:buNone/>
              <a:defRPr sz="1467">
                <a:solidFill>
                  <a:srgbClr val="888888"/>
                </a:solidFill>
              </a:defRPr>
            </a:lvl4pPr>
            <a:lvl5pPr marL="3047924" lvl="4" indent="-304792" algn="l">
              <a:spcBef>
                <a:spcPts val="1000"/>
              </a:spcBef>
              <a:spcAft>
                <a:spcPts val="0"/>
              </a:spcAft>
              <a:buSzPts val="1089"/>
              <a:buNone/>
              <a:defRPr sz="1467">
                <a:solidFill>
                  <a:srgbClr val="888888"/>
                </a:solidFill>
              </a:defRPr>
            </a:lvl5pPr>
            <a:lvl6pPr marL="3657509" lvl="5" indent="-304792" algn="l">
              <a:spcBef>
                <a:spcPts val="1000"/>
              </a:spcBef>
              <a:spcAft>
                <a:spcPts val="0"/>
              </a:spcAft>
              <a:buSzPts val="880"/>
              <a:buNone/>
              <a:defRPr sz="1467">
                <a:solidFill>
                  <a:srgbClr val="888888"/>
                </a:solidFill>
              </a:defRPr>
            </a:lvl6pPr>
            <a:lvl7pPr marL="4267093" lvl="6" indent="-304792" algn="l">
              <a:spcBef>
                <a:spcPts val="1000"/>
              </a:spcBef>
              <a:spcAft>
                <a:spcPts val="0"/>
              </a:spcAft>
              <a:buSzPts val="880"/>
              <a:buNone/>
              <a:defRPr sz="1467">
                <a:solidFill>
                  <a:srgbClr val="888888"/>
                </a:solidFill>
              </a:defRPr>
            </a:lvl7pPr>
            <a:lvl8pPr marL="4876678" lvl="7" indent="-304792" algn="l">
              <a:spcBef>
                <a:spcPts val="1000"/>
              </a:spcBef>
              <a:spcAft>
                <a:spcPts val="0"/>
              </a:spcAft>
              <a:buSzPts val="880"/>
              <a:buNone/>
              <a:defRPr sz="1467">
                <a:solidFill>
                  <a:srgbClr val="888888"/>
                </a:solidFill>
              </a:defRPr>
            </a:lvl8pPr>
            <a:lvl9pPr marL="5486263" lvl="8" indent="-304792" algn="l">
              <a:spcBef>
                <a:spcPts val="1000"/>
              </a:spcBef>
              <a:spcAft>
                <a:spcPts val="0"/>
              </a:spcAft>
              <a:buSzPts val="880"/>
              <a:buNone/>
              <a:defRPr sz="1467">
                <a:solidFill>
                  <a:srgbClr val="888888"/>
                </a:solidFill>
              </a:defRPr>
            </a:lvl9pPr>
          </a:lstStyle>
          <a:p>
            <a:endParaRPr/>
          </a:p>
        </p:txBody>
      </p:sp>
      <p:sp>
        <p:nvSpPr>
          <p:cNvPr id="28" name="Google Shape;28;p8"/>
          <p:cNvSpPr txBox="1">
            <a:spLocks noGrp="1"/>
          </p:cNvSpPr>
          <p:nvPr>
            <p:ph type="sldNum" idx="12"/>
          </p:nvPr>
        </p:nvSpPr>
        <p:spPr>
          <a:xfrm>
            <a:off x="8350834" y="6492875"/>
            <a:ext cx="463061" cy="365125"/>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73677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65102" y="324220"/>
            <a:ext cx="8596668" cy="642611"/>
          </a:xfrm>
          <a:prstGeom prst="rect">
            <a:avLst/>
          </a:prstGeom>
          <a:noFill/>
          <a:ln>
            <a:noFill/>
          </a:ln>
        </p:spPr>
        <p:txBody>
          <a:bodyPr spcFirstLastPara="1" wrap="square" lIns="68575" tIns="34275" rIns="68575" bIns="34275" anchor="t" anchorCtr="0">
            <a:normAutofit/>
          </a:bodyPr>
          <a:lstStyle>
            <a:lvl1pPr lvl="0" algn="l">
              <a:spcBef>
                <a:spcPts val="0"/>
              </a:spcBef>
              <a:spcAft>
                <a:spcPts val="0"/>
              </a:spcAft>
              <a:buClr>
                <a:srgbClr val="3477B2"/>
              </a:buClr>
              <a:buSzPts val="2700"/>
              <a:buFont typeface="Arial"/>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353951" y="1197717"/>
            <a:ext cx="8596668" cy="4843647"/>
          </a:xfrm>
          <a:prstGeom prst="rect">
            <a:avLst/>
          </a:prstGeom>
          <a:noFill/>
          <a:ln>
            <a:noFill/>
          </a:ln>
        </p:spPr>
        <p:txBody>
          <a:bodyPr spcFirstLastPara="1" wrap="square" lIns="68575" tIns="34275" rIns="68575" bIns="34275" anchor="t" anchorCtr="0">
            <a:normAutofit/>
          </a:bodyPr>
          <a:lstStyle>
            <a:lvl1pPr marL="609585" lvl="0" indent="-455665" algn="l">
              <a:spcBef>
                <a:spcPts val="1000"/>
              </a:spcBef>
              <a:spcAft>
                <a:spcPts val="0"/>
              </a:spcAft>
              <a:buClr>
                <a:srgbClr val="1E5F9F"/>
              </a:buClr>
              <a:buSzPts val="1782"/>
              <a:buFont typeface="Arial"/>
              <a:buChar char="•"/>
              <a:defRPr sz="2400">
                <a:solidFill>
                  <a:schemeClr val="dk1"/>
                </a:solidFill>
                <a:latin typeface="Arial"/>
                <a:ea typeface="Arial"/>
                <a:cs typeface="Arial"/>
                <a:sym typeface="Arial"/>
              </a:defRPr>
            </a:lvl1pPr>
            <a:lvl2pPr marL="1219170" lvl="1" indent="-430519" algn="l">
              <a:spcBef>
                <a:spcPts val="1000"/>
              </a:spcBef>
              <a:spcAft>
                <a:spcPts val="0"/>
              </a:spcAft>
              <a:buClr>
                <a:srgbClr val="1E5F9F"/>
              </a:buClr>
              <a:buSzPts val="1485"/>
              <a:buFont typeface="Arial"/>
              <a:buChar char="•"/>
              <a:defRPr sz="2000">
                <a:solidFill>
                  <a:schemeClr val="dk1"/>
                </a:solidFill>
                <a:latin typeface="Arial"/>
                <a:ea typeface="Arial"/>
                <a:cs typeface="Arial"/>
                <a:sym typeface="Arial"/>
              </a:defRPr>
            </a:lvl2pPr>
            <a:lvl3pPr marL="1828754" lvl="2" indent="-422137" algn="l">
              <a:spcBef>
                <a:spcPts val="1000"/>
              </a:spcBef>
              <a:spcAft>
                <a:spcPts val="0"/>
              </a:spcAft>
              <a:buClr>
                <a:srgbClr val="1E5F9F"/>
              </a:buClr>
              <a:buSzPts val="1386"/>
              <a:buFont typeface="Arial"/>
              <a:buChar char="•"/>
              <a:defRPr sz="1867">
                <a:solidFill>
                  <a:schemeClr val="dk1"/>
                </a:solidFill>
                <a:latin typeface="Arial"/>
                <a:ea typeface="Arial"/>
                <a:cs typeface="Arial"/>
                <a:sym typeface="Arial"/>
              </a:defRPr>
            </a:lvl3pPr>
            <a:lvl4pPr marL="2438339" lvl="3" indent="-422137" algn="l">
              <a:spcBef>
                <a:spcPts val="1000"/>
              </a:spcBef>
              <a:spcAft>
                <a:spcPts val="0"/>
              </a:spcAft>
              <a:buSzPts val="1386"/>
              <a:buChar char="•"/>
              <a:defRPr>
                <a:latin typeface="Arial"/>
                <a:ea typeface="Arial"/>
                <a:cs typeface="Arial"/>
                <a:sym typeface="Arial"/>
              </a:defRPr>
            </a:lvl4pPr>
            <a:lvl5pPr marL="3047924" lvl="4" indent="-422136" algn="l">
              <a:spcBef>
                <a:spcPts val="1000"/>
              </a:spcBef>
              <a:spcAft>
                <a:spcPts val="0"/>
              </a:spcAft>
              <a:buSzPts val="1386"/>
              <a:buChar char="•"/>
              <a:defRPr>
                <a:latin typeface="Arial"/>
                <a:ea typeface="Arial"/>
                <a:cs typeface="Arial"/>
                <a:sym typeface="Arial"/>
              </a:defRPr>
            </a:lvl5pPr>
            <a:lvl6pPr marL="3657509" lvl="5" indent="-426708" algn="l">
              <a:spcBef>
                <a:spcPts val="1000"/>
              </a:spcBef>
              <a:spcAft>
                <a:spcPts val="0"/>
              </a:spcAft>
              <a:buSzPts val="1440"/>
              <a:buChar char="►"/>
              <a:defRPr/>
            </a:lvl6pPr>
            <a:lvl7pPr marL="4267093" lvl="6" indent="-426708" algn="l">
              <a:spcBef>
                <a:spcPts val="1000"/>
              </a:spcBef>
              <a:spcAft>
                <a:spcPts val="0"/>
              </a:spcAft>
              <a:buSzPts val="1440"/>
              <a:buChar char="►"/>
              <a:defRPr/>
            </a:lvl7pPr>
            <a:lvl8pPr marL="4876678" lvl="7" indent="-426709" algn="l">
              <a:spcBef>
                <a:spcPts val="1000"/>
              </a:spcBef>
              <a:spcAft>
                <a:spcPts val="0"/>
              </a:spcAft>
              <a:buSzPts val="1440"/>
              <a:buChar char="►"/>
              <a:defRPr/>
            </a:lvl8pPr>
            <a:lvl9pPr marL="5486263" lvl="8" indent="-426709" algn="l">
              <a:spcBef>
                <a:spcPts val="1000"/>
              </a:spcBef>
              <a:spcAft>
                <a:spcPts val="0"/>
              </a:spcAft>
              <a:buSzPts val="1440"/>
              <a:buChar char="►"/>
              <a:defRPr/>
            </a:lvl9pPr>
          </a:lstStyle>
          <a:p>
            <a:endParaRPr/>
          </a:p>
        </p:txBody>
      </p:sp>
      <p:sp>
        <p:nvSpPr>
          <p:cNvPr id="32" name="Google Shape;32;p9"/>
          <p:cNvSpPr txBox="1">
            <a:spLocks noGrp="1"/>
          </p:cNvSpPr>
          <p:nvPr>
            <p:ph type="sldNum" idx="12"/>
          </p:nvPr>
        </p:nvSpPr>
        <p:spPr>
          <a:xfrm>
            <a:off x="8350834" y="6492875"/>
            <a:ext cx="463061" cy="365125"/>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5513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675809" y="1302917"/>
            <a:ext cx="9167275" cy="1646303"/>
          </a:xfrm>
        </p:spPr>
        <p:txBody>
          <a:bodyPr anchor="b">
            <a:noAutofit/>
          </a:bodyPr>
          <a:lstStyle>
            <a:lvl1pPr algn="l">
              <a:defRPr sz="4000">
                <a:solidFill>
                  <a:schemeClr val="accent1">
                    <a:lumMod val="75000"/>
                  </a:schemeClr>
                </a:solidFill>
                <a:latin typeface="+mj-lt"/>
                <a:cs typeface="Californian FB"/>
              </a:defRPr>
            </a:lvl1pPr>
          </a:lstStyle>
          <a:p>
            <a:r>
              <a:rPr lang="es-ES" dirty="0"/>
              <a:t>IEEE CEDA </a:t>
            </a:r>
            <a:br>
              <a:rPr lang="es-ES" dirty="0"/>
            </a:br>
            <a:r>
              <a:rPr lang="es-ES" dirty="0" err="1"/>
              <a:t>Executive</a:t>
            </a:r>
            <a:r>
              <a:rPr lang="es-ES" dirty="0"/>
              <a:t> </a:t>
            </a:r>
            <a:r>
              <a:rPr lang="es-ES" dirty="0" err="1"/>
              <a:t>Committee</a:t>
            </a:r>
            <a:r>
              <a:rPr lang="es-ES" dirty="0"/>
              <a:t> Meeting</a:t>
            </a:r>
            <a:endParaRPr lang="en-US" dirty="0"/>
          </a:p>
        </p:txBody>
      </p:sp>
      <p:sp>
        <p:nvSpPr>
          <p:cNvPr id="3" name="Subtitle 2"/>
          <p:cNvSpPr>
            <a:spLocks noGrp="1"/>
          </p:cNvSpPr>
          <p:nvPr>
            <p:ph type="subTitle" idx="1" hasCustomPrompt="1"/>
          </p:nvPr>
        </p:nvSpPr>
        <p:spPr>
          <a:xfrm>
            <a:off x="678898" y="4580063"/>
            <a:ext cx="3215769" cy="686999"/>
          </a:xfrm>
        </p:spPr>
        <p:txBody>
          <a:bodyPr anchor="t">
            <a:normAutofit/>
          </a:bodyPr>
          <a:lstStyle>
            <a:lvl1pPr marL="0" indent="0" algn="l">
              <a:buNone/>
              <a:defRPr sz="1867" baseline="0">
                <a:solidFill>
                  <a:schemeClr val="tx1">
                    <a:lumMod val="50000"/>
                    <a:lumOff val="50000"/>
                  </a:schemeClr>
                </a:solidFill>
                <a:latin typeface="+mn-lt"/>
                <a:cs typeface="Californian FB"/>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November 4, 2018</a:t>
            </a:r>
            <a:br>
              <a:rPr lang="en-US" dirty="0"/>
            </a:br>
            <a:r>
              <a:rPr lang="en-US" dirty="0"/>
              <a:t>San Diego, California, USA</a:t>
            </a:r>
          </a:p>
          <a:p>
            <a:br>
              <a:rPr lang="en-US" dirty="0"/>
            </a:br>
            <a:endParaRPr lang="en-US" dirty="0"/>
          </a:p>
        </p:txBody>
      </p:sp>
      <p:sp>
        <p:nvSpPr>
          <p:cNvPr id="6" name="Slide Number Placeholder 5"/>
          <p:cNvSpPr>
            <a:spLocks noGrp="1"/>
          </p:cNvSpPr>
          <p:nvPr>
            <p:ph type="sldNum" sz="quarter" idx="12"/>
          </p:nvPr>
        </p:nvSpPr>
        <p:spPr>
          <a:xfrm>
            <a:off x="8276644" y="6492875"/>
            <a:ext cx="683339" cy="365125"/>
          </a:xfrm>
        </p:spPr>
        <p:txBody>
          <a:bodyPr/>
          <a:lstStyle/>
          <a:p>
            <a:fld id="{D57F1E4F-1CFF-5643-939E-217C01CDF565}" type="slidenum">
              <a:rPr lang="en-US" smtClean="0"/>
              <a:pPr/>
              <a:t>‹#›</a:t>
            </a:fld>
            <a:endParaRPr lang="en-US" dirty="0"/>
          </a:p>
        </p:txBody>
      </p:sp>
      <p:sp>
        <p:nvSpPr>
          <p:cNvPr id="8" name="TextBox 7"/>
          <p:cNvSpPr txBox="1"/>
          <p:nvPr/>
        </p:nvSpPr>
        <p:spPr>
          <a:xfrm>
            <a:off x="692769" y="3275679"/>
            <a:ext cx="3694764" cy="830997"/>
          </a:xfrm>
          <a:prstGeom prst="rect">
            <a:avLst/>
          </a:prstGeom>
          <a:noFill/>
        </p:spPr>
        <p:txBody>
          <a:bodyPr wrap="square" lIns="91440" tIns="45720" rIns="91440" bIns="45720"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2400" dirty="0">
                <a:latin typeface="+mn-lt"/>
                <a:cs typeface="Californian FB"/>
              </a:rPr>
              <a:t>David </a:t>
            </a:r>
            <a:r>
              <a:rPr lang="en-US" sz="2400" dirty="0" err="1">
                <a:latin typeface="+mn-lt"/>
                <a:cs typeface="Californian FB"/>
              </a:rPr>
              <a:t>Atienza</a:t>
            </a:r>
            <a:r>
              <a:rPr lang="en-US" sz="2400" baseline="0" dirty="0">
                <a:latin typeface="+mn-lt"/>
                <a:cs typeface="Californian FB"/>
              </a:rPr>
              <a:t> - </a:t>
            </a:r>
            <a:r>
              <a:rPr lang="en-US" sz="2400" dirty="0">
                <a:latin typeface="+mn-lt"/>
                <a:cs typeface="Californian FB"/>
              </a:rPr>
              <a:t>President</a:t>
            </a:r>
          </a:p>
          <a:p>
            <a:endParaRPr lang="en-US" sz="2400" dirty="0"/>
          </a:p>
        </p:txBody>
      </p:sp>
      <p:sp>
        <p:nvSpPr>
          <p:cNvPr id="9" name="TextBox 8"/>
          <p:cNvSpPr txBox="1"/>
          <p:nvPr/>
        </p:nvSpPr>
        <p:spPr>
          <a:xfrm>
            <a:off x="678336" y="3852891"/>
            <a:ext cx="3786614" cy="461665"/>
          </a:xfrm>
          <a:prstGeom prst="rect">
            <a:avLst/>
          </a:prstGeom>
          <a:noFill/>
        </p:spPr>
        <p:txBody>
          <a:bodyPr wrap="none" lIns="91440" tIns="45720" rIns="91440" bIns="45720" rtlCol="0">
            <a:spAutoFit/>
          </a:bodyPr>
          <a:lstStyle/>
          <a:p>
            <a:r>
              <a:rPr lang="en-US" sz="2400" dirty="0">
                <a:hlinkClick r:id="rId2"/>
              </a:rPr>
              <a:t>president@ieee-ceda.com</a:t>
            </a:r>
            <a:endParaRPr lang="en-US" sz="2400" dirty="0"/>
          </a:p>
        </p:txBody>
      </p:sp>
      <p:sp>
        <p:nvSpPr>
          <p:cNvPr id="31" name="TextBox 30"/>
          <p:cNvSpPr txBox="1"/>
          <p:nvPr/>
        </p:nvSpPr>
        <p:spPr>
          <a:xfrm>
            <a:off x="678336" y="3852891"/>
            <a:ext cx="3786614" cy="461665"/>
          </a:xfrm>
          <a:prstGeom prst="rect">
            <a:avLst/>
          </a:prstGeom>
          <a:noFill/>
        </p:spPr>
        <p:txBody>
          <a:bodyPr wrap="none" lIns="91440" tIns="45720" rIns="91440" bIns="45720" rtlCol="0">
            <a:spAutoFit/>
          </a:bodyPr>
          <a:lstStyle/>
          <a:p>
            <a:r>
              <a:rPr lang="en-US" sz="2400" dirty="0">
                <a:latin typeface="Arial"/>
                <a:cs typeface="Arial"/>
                <a:hlinkClick r:id="rId2"/>
              </a:rPr>
              <a:t>president@ieee-ceda.com</a:t>
            </a:r>
            <a:endParaRPr lang="en-US" sz="2400" dirty="0">
              <a:latin typeface="Arial"/>
              <a:cs typeface="Arial"/>
            </a:endParaRPr>
          </a:p>
        </p:txBody>
      </p:sp>
      <p:pic>
        <p:nvPicPr>
          <p:cNvPr id="44" name="Picture 2"/>
          <p:cNvPicPr>
            <a:picLocks noChangeAspect="1" noChangeArrowheads="1"/>
          </p:cNvPicPr>
          <p:nvPr userDrawn="1"/>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bwMode="auto">
          <a:xfrm>
            <a:off x="10358700" y="5924201"/>
            <a:ext cx="1141773" cy="34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7170" y="6291674"/>
            <a:ext cx="2012001" cy="485639"/>
          </a:xfrm>
          <a:prstGeom prst="rect">
            <a:avLst/>
          </a:prstGeom>
        </p:spPr>
      </p:pic>
      <p:pic>
        <p:nvPicPr>
          <p:cNvPr id="30" name="Picture 29"/>
          <p:cNvPicPr>
            <a:picLocks noChangeAspect="1"/>
          </p:cNvPicPr>
          <p:nvPr userDrawn="1"/>
        </p:nvPicPr>
        <p:blipFill>
          <a:blip r:embed="rId5">
            <a:alphaModFix amt="88000"/>
            <a:extLst>
              <a:ext uri="{28A0092B-C50C-407E-A947-70E740481C1C}">
                <a14:useLocalDpi xmlns:a14="http://schemas.microsoft.com/office/drawing/2010/main" val="0"/>
              </a:ext>
            </a:extLst>
          </a:blip>
          <a:stretch>
            <a:fillRect/>
          </a:stretch>
        </p:blipFill>
        <p:spPr>
          <a:xfrm>
            <a:off x="4672199" y="6137917"/>
            <a:ext cx="987748" cy="720084"/>
          </a:xfrm>
          <a:prstGeom prst="rect">
            <a:avLst/>
          </a:prstGeom>
          <a:solidFill>
            <a:schemeClr val="bg1">
              <a:alpha val="61000"/>
            </a:schemeClr>
          </a:solidFill>
        </p:spPr>
      </p:pic>
      <p:sp>
        <p:nvSpPr>
          <p:cNvPr id="33" name="Footer Placeholder 4"/>
          <p:cNvSpPr>
            <a:spLocks noGrp="1"/>
          </p:cNvSpPr>
          <p:nvPr>
            <p:ph type="ftr" sz="quarter" idx="3"/>
          </p:nvPr>
        </p:nvSpPr>
        <p:spPr>
          <a:xfrm>
            <a:off x="338543" y="6492876"/>
            <a:ext cx="2867501" cy="365125"/>
          </a:xfrm>
          <a:prstGeom prst="rect">
            <a:avLst/>
          </a:prstGeom>
        </p:spPr>
        <p:txBody>
          <a:bodyPr vert="horz" lIns="68580" tIns="34290" rIns="68580" bIns="34290" rtlCol="0" anchor="ctr"/>
          <a:lstStyle>
            <a:lvl1pPr marL="0" marR="0" indent="0" algn="l" defTabSz="457189" rtl="0" eaLnBrk="1" fontAlgn="auto" latinLnBrk="0" hangingPunct="1">
              <a:lnSpc>
                <a:spcPct val="100000"/>
              </a:lnSpc>
              <a:spcBef>
                <a:spcPts val="0"/>
              </a:spcBef>
              <a:spcAft>
                <a:spcPts val="0"/>
              </a:spcAft>
              <a:buClrTx/>
              <a:buSzTx/>
              <a:buFontTx/>
              <a:buNone/>
              <a:tabLst/>
              <a:defRPr sz="933">
                <a:solidFill>
                  <a:schemeClr val="tx1">
                    <a:tint val="75000"/>
                  </a:schemeClr>
                </a:solidFill>
              </a:defRPr>
            </a:lvl1pPr>
          </a:lstStyle>
          <a:p>
            <a:r>
              <a:rPr lang="en-US" dirty="0"/>
              <a:t>Hilton San Diego Resort &amp; Spa, San Diego, CA</a:t>
            </a:r>
          </a:p>
        </p:txBody>
      </p:sp>
    </p:spTree>
    <p:extLst>
      <p:ext uri="{BB962C8B-B14F-4D97-AF65-F5344CB8AC3E}">
        <p14:creationId xmlns:p14="http://schemas.microsoft.com/office/powerpoint/2010/main" val="512314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838200" y="1825626"/>
            <a:ext cx="10515600" cy="39433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838200" y="1106197"/>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506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714892"/>
          </a:xfrm>
        </p:spPr>
        <p:txBody>
          <a:bodyPr/>
          <a:lstStyle>
            <a:lvl1pPr>
              <a:defRPr b="1">
                <a:solidFill>
                  <a:srgbClr val="0070C0"/>
                </a:solidFill>
              </a:defRPr>
            </a:lvl1pPr>
          </a:lstStyle>
          <a:p>
            <a:r>
              <a:rPr lang="en-US" dirty="0"/>
              <a:t>2019 Vision</a:t>
            </a:r>
          </a:p>
        </p:txBody>
      </p:sp>
      <p:sp>
        <p:nvSpPr>
          <p:cNvPr id="11" name="Slide Number Placeholder 5"/>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
        <p:nvSpPr>
          <p:cNvPr id="6" name="Content Placeholder 3"/>
          <p:cNvSpPr>
            <a:spLocks noGrp="1"/>
          </p:cNvSpPr>
          <p:nvPr>
            <p:ph sz="half" idx="10"/>
          </p:nvPr>
        </p:nvSpPr>
        <p:spPr>
          <a:xfrm>
            <a:off x="716716" y="1754117"/>
            <a:ext cx="8542513" cy="3304117"/>
          </a:xfrm>
        </p:spPr>
        <p:txBody>
          <a:bodyPr>
            <a:normAutofit/>
          </a:bodyPr>
          <a:lstStyle>
            <a:lvl1pPr marL="342900" indent="-342900">
              <a:buClrTx/>
              <a:buFont typeface="Arial" panose="020B0604020202020204" pitchFamily="34" charset="0"/>
              <a:buChar char="•"/>
              <a:defRPr sz="2400">
                <a:solidFill>
                  <a:schemeClr val="tx1"/>
                </a:solidFill>
                <a:latin typeface="+mn-lt"/>
              </a:defRPr>
            </a:lvl1pPr>
            <a:lvl2pPr marL="742950" indent="-285750">
              <a:buClrTx/>
              <a:buSzPct val="90000"/>
              <a:buFont typeface="Arial" panose="020B0604020202020204" pitchFamily="34" charset="0"/>
              <a:buChar char="•"/>
              <a:defRPr sz="2000">
                <a:solidFill>
                  <a:schemeClr val="tx1"/>
                </a:solidFill>
                <a:latin typeface="+mn-lt"/>
              </a:defRPr>
            </a:lvl2pPr>
            <a:lvl3pPr marL="1143000" indent="-228600">
              <a:buClrTx/>
              <a:buFont typeface="Arial" panose="020B0604020202020204" pitchFamily="34" charset="0"/>
              <a:buChar char="•"/>
              <a:defRPr sz="2000">
                <a:solidFill>
                  <a:schemeClr val="tx1"/>
                </a:solidFill>
                <a:latin typeface="+mn-lt"/>
              </a:defRPr>
            </a:lvl3pPr>
            <a:lvl4pPr marL="1600200" indent="-228600">
              <a:buClrTx/>
              <a:buFont typeface="Arial" panose="020B0604020202020204" pitchFamily="34" charset="0"/>
              <a:buChar char="•"/>
              <a:defRPr sz="1800">
                <a:solidFill>
                  <a:schemeClr val="tx1"/>
                </a:solidFill>
                <a:latin typeface="+mn-lt"/>
              </a:defRPr>
            </a:lvl4pPr>
            <a:lvl5pPr marL="2057400" indent="-228600">
              <a:buClrTx/>
              <a:buFont typeface="Arial" panose="020B0604020202020204" pitchFamily="34" charset="0"/>
              <a:buChar cha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318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59920"/>
            <a:ext cx="10515600" cy="803336"/>
          </a:xfrm>
          <a:prstGeom prst="rect">
            <a:avLst/>
          </a:prstGeom>
        </p:spPr>
        <p:txBody>
          <a:bodyPr/>
          <a:lstStyle>
            <a:lvl1pPr>
              <a:defRPr>
                <a:solidFill>
                  <a:srgbClr val="004578"/>
                </a:solidFill>
              </a:defRPr>
            </a:lvl1pPr>
          </a:lstStyle>
          <a:p>
            <a:r>
              <a:rPr lang="en-US" dirty="0"/>
              <a:t>Topic</a:t>
            </a:r>
          </a:p>
        </p:txBody>
      </p:sp>
      <p:sp>
        <p:nvSpPr>
          <p:cNvPr id="10" name="Text Placeholder 9"/>
          <p:cNvSpPr>
            <a:spLocks noGrp="1"/>
          </p:cNvSpPr>
          <p:nvPr>
            <p:ph type="body" sz="quarter" idx="13"/>
          </p:nvPr>
        </p:nvSpPr>
        <p:spPr>
          <a:xfrm>
            <a:off x="838200" y="1825626"/>
            <a:ext cx="10515600" cy="3943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a:extLst>
              <a:ext uri="{FF2B5EF4-FFF2-40B4-BE49-F238E27FC236}">
                <a16:creationId xmlns:a16="http://schemas.microsoft.com/office/drawing/2014/main" id="{0F850326-1ADC-E145-B375-BFED9CA55828}"/>
              </a:ext>
            </a:extLst>
          </p:cNvPr>
          <p:cNvSpPr txBox="1">
            <a:spLocks/>
          </p:cNvSpPr>
          <p:nvPr userDrawn="1"/>
        </p:nvSpPr>
        <p:spPr>
          <a:xfrm>
            <a:off x="185888" y="6390409"/>
            <a:ext cx="567376" cy="444683"/>
          </a:xfrm>
          <a:prstGeom prst="rect">
            <a:avLst/>
          </a:prstGeom>
        </p:spPr>
        <p:txBody>
          <a:bodyPr anchor="ctr"/>
          <a:lstStyle>
            <a:defPPr>
              <a:defRPr lang="en-US"/>
            </a:defPPr>
            <a:lvl1pPr marL="0" algn="l" defTabSz="914400" rtl="0" eaLnBrk="1" latinLnBrk="0" hangingPunct="1">
              <a:defRPr sz="800" b="0" kern="1200">
                <a:solidFill>
                  <a:srgbClr val="0073A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D97BEB-BAEF-0344-9D5C-EC73E478698A}" type="slidenum">
              <a:rPr lang="en-US" sz="1067" smtClean="0"/>
              <a:pPr/>
              <a:t>‹#›</a:t>
            </a:fld>
            <a:endParaRPr lang="en-US" sz="1067" dirty="0"/>
          </a:p>
        </p:txBody>
      </p:sp>
      <p:sp>
        <p:nvSpPr>
          <p:cNvPr id="5" name="Subtitle 2">
            <a:extLst>
              <a:ext uri="{FF2B5EF4-FFF2-40B4-BE49-F238E27FC236}">
                <a16:creationId xmlns:a16="http://schemas.microsoft.com/office/drawing/2014/main" id="{849F4D61-5399-AD4D-BF97-F28F2089F8E7}"/>
              </a:ext>
            </a:extLst>
          </p:cNvPr>
          <p:cNvSpPr>
            <a:spLocks noGrp="1"/>
          </p:cNvSpPr>
          <p:nvPr>
            <p:ph type="subTitle" idx="1" hasCustomPrompt="1"/>
          </p:nvPr>
        </p:nvSpPr>
        <p:spPr>
          <a:xfrm>
            <a:off x="852502" y="1132024"/>
            <a:ext cx="9714508" cy="396949"/>
          </a:xfrm>
        </p:spPr>
        <p:txBody>
          <a:bodyPr>
            <a:noAutofit/>
          </a:bodyPr>
          <a:lstStyle>
            <a:lvl1pPr marL="0" indent="0" algn="l">
              <a:buNone/>
              <a:defRPr sz="2400" b="1" i="1">
                <a:solidFill>
                  <a:srgbClr val="0073AE"/>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a:t>
            </a:r>
          </a:p>
        </p:txBody>
      </p:sp>
    </p:spTree>
    <p:extLst>
      <p:ext uri="{BB962C8B-B14F-4D97-AF65-F5344CB8AC3E}">
        <p14:creationId xmlns:p14="http://schemas.microsoft.com/office/powerpoint/2010/main" val="2457800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Slide_TextA">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96816" y="565421"/>
            <a:ext cx="11374883" cy="521507"/>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467"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r>
              <a:rPr lang="en-US"/>
              <a:t>Click to edit Master title style</a:t>
            </a:r>
            <a:endParaRPr/>
          </a:p>
        </p:txBody>
      </p:sp>
      <p:sp>
        <p:nvSpPr>
          <p:cNvPr id="135" name="Shape 135"/>
          <p:cNvSpPr txBox="1">
            <a:spLocks noGrp="1"/>
          </p:cNvSpPr>
          <p:nvPr>
            <p:ph type="subTitle" idx="1"/>
          </p:nvPr>
        </p:nvSpPr>
        <p:spPr>
          <a:xfrm>
            <a:off x="396816" y="1199112"/>
            <a:ext cx="11374883" cy="422657"/>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178"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354"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532"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709"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886"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062"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24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418"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136" name="Shape 136"/>
          <p:cNvSpPr txBox="1">
            <a:spLocks noGrp="1"/>
          </p:cNvSpPr>
          <p:nvPr>
            <p:ph type="body" idx="2"/>
          </p:nvPr>
        </p:nvSpPr>
        <p:spPr>
          <a:xfrm>
            <a:off x="396816" y="2551552"/>
            <a:ext cx="11374883" cy="2588341"/>
          </a:xfrm>
          <a:prstGeom prst="rect">
            <a:avLst/>
          </a:prstGeom>
          <a:noFill/>
          <a:ln>
            <a:noFill/>
          </a:ln>
        </p:spPr>
        <p:txBody>
          <a:bodyPr wrap="square" lIns="68575" tIns="68575" rIns="68575" bIns="68575" anchor="t" anchorCtr="0"/>
          <a:lstStyle>
            <a:lvl1pPr marL="457178" marR="0" lvl="0" indent="-372515" algn="l" rtl="0">
              <a:lnSpc>
                <a:spcPct val="90000"/>
              </a:lnSpc>
              <a:spcBef>
                <a:spcPts val="1067"/>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795827" marR="0" lvl="1" indent="-220122" algn="l" rtl="0">
              <a:lnSpc>
                <a:spcPct val="90000"/>
              </a:lnSpc>
              <a:spcBef>
                <a:spcPts val="533"/>
              </a:spcBef>
              <a:buClr>
                <a:srgbClr val="0066A1"/>
              </a:buClr>
              <a:buSzPct val="100000"/>
              <a:buFont typeface="Noto Sans Symbols"/>
              <a:buChar char="▪"/>
              <a:defRPr sz="1867" b="0" i="0" u="none" strike="noStrike" cap="none">
                <a:solidFill>
                  <a:schemeClr val="dk1"/>
                </a:solidFill>
                <a:latin typeface="Calibri"/>
                <a:ea typeface="Calibri"/>
                <a:cs typeface="Calibri"/>
                <a:sym typeface="Calibri"/>
              </a:defRPr>
            </a:lvl2pPr>
            <a:lvl3pPr marL="1253003" marR="0" lvl="2" indent="-237055"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384" marR="0" lvl="3" indent="-203190"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562" marR="0" lvl="4" indent="-203190"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2941" marR="0" lvl="5"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17" marR="0" lvl="6"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295" marR="0" lvl="7"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472" marR="0" lvl="8"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37" name="Shape 137"/>
          <p:cNvSpPr txBox="1">
            <a:spLocks noGrp="1"/>
          </p:cNvSpPr>
          <p:nvPr>
            <p:ph type="body" idx="3"/>
          </p:nvPr>
        </p:nvSpPr>
        <p:spPr>
          <a:xfrm>
            <a:off x="396816" y="1733950"/>
            <a:ext cx="11374883" cy="705420"/>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1pPr>
            <a:lvl2pPr marL="457178" marR="0" lvl="1" indent="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2pPr>
            <a:lvl3pPr marL="914354" marR="0" lvl="2" indent="0" algn="l" rtl="0">
              <a:lnSpc>
                <a:spcPct val="90000"/>
              </a:lnSpc>
              <a:spcBef>
                <a:spcPts val="533"/>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371532" marR="0" lvl="3" indent="0" algn="l" rtl="0">
              <a:lnSpc>
                <a:spcPct val="90000"/>
              </a:lnSpc>
              <a:spcBef>
                <a:spcPts val="533"/>
              </a:spcBef>
              <a:buClr>
                <a:schemeClr val="dk1"/>
              </a:buClr>
              <a:buSzPct val="100000"/>
              <a:buFont typeface="Arial"/>
              <a:buChar char="●"/>
              <a:defRPr sz="1467" b="0" i="0" u="none" strike="noStrike" cap="none">
                <a:solidFill>
                  <a:schemeClr val="dk1"/>
                </a:solidFill>
                <a:latin typeface="Calibri"/>
                <a:ea typeface="Calibri"/>
                <a:cs typeface="Calibri"/>
                <a:sym typeface="Calibri"/>
              </a:defRPr>
            </a:lvl4pPr>
            <a:lvl5pPr marL="1828709" marR="0" lvl="4" indent="0" algn="l" rtl="0">
              <a:lnSpc>
                <a:spcPct val="90000"/>
              </a:lnSpc>
              <a:spcBef>
                <a:spcPts val="533"/>
              </a:spcBef>
              <a:buClr>
                <a:schemeClr val="dk1"/>
              </a:buClr>
              <a:buSzPct val="100000"/>
              <a:buFont typeface="Arial"/>
              <a:buChar char="○"/>
              <a:defRPr sz="1467" b="0" i="0" u="none" strike="noStrike" cap="none">
                <a:solidFill>
                  <a:schemeClr val="dk1"/>
                </a:solidFill>
                <a:latin typeface="Calibri"/>
                <a:ea typeface="Calibri"/>
                <a:cs typeface="Calibri"/>
                <a:sym typeface="Calibri"/>
              </a:defRPr>
            </a:lvl5pPr>
            <a:lvl6pPr marL="2522941" marR="0" lvl="5"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17" marR="0" lvl="6"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295" marR="0" lvl="7"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472" marR="0" lvl="8"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38" name="Shape 138"/>
          <p:cNvSpPr txBox="1">
            <a:spLocks noGrp="1"/>
          </p:cNvSpPr>
          <p:nvPr>
            <p:ph type="body" idx="4"/>
          </p:nvPr>
        </p:nvSpPr>
        <p:spPr>
          <a:xfrm>
            <a:off x="396816" y="5265459"/>
            <a:ext cx="11374883" cy="705420"/>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0066A1"/>
              </a:buClr>
              <a:buSzPct val="100000"/>
              <a:buFont typeface="Arial"/>
              <a:buChar char="●"/>
              <a:defRPr sz="1867" b="1" i="1" u="none" strike="noStrike" cap="none">
                <a:solidFill>
                  <a:srgbClr val="0066A1"/>
                </a:solidFill>
                <a:latin typeface="Calibri"/>
                <a:ea typeface="Calibri"/>
                <a:cs typeface="Calibri"/>
                <a:sym typeface="Calibri"/>
              </a:defRPr>
            </a:lvl1pPr>
            <a:lvl2pPr marL="457178" marR="0" lvl="1" indent="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2pPr>
            <a:lvl3pPr marL="914354" marR="0" lvl="2" indent="0" algn="l" rtl="0">
              <a:lnSpc>
                <a:spcPct val="90000"/>
              </a:lnSpc>
              <a:spcBef>
                <a:spcPts val="533"/>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1371532" marR="0" lvl="3" indent="0" algn="l" rtl="0">
              <a:lnSpc>
                <a:spcPct val="90000"/>
              </a:lnSpc>
              <a:spcBef>
                <a:spcPts val="533"/>
              </a:spcBef>
              <a:buClr>
                <a:schemeClr val="dk1"/>
              </a:buClr>
              <a:buSzPct val="100000"/>
              <a:buFont typeface="Arial"/>
              <a:buChar char="●"/>
              <a:defRPr sz="1467" b="0" i="0" u="none" strike="noStrike" cap="none">
                <a:solidFill>
                  <a:schemeClr val="dk1"/>
                </a:solidFill>
                <a:latin typeface="Calibri"/>
                <a:ea typeface="Calibri"/>
                <a:cs typeface="Calibri"/>
                <a:sym typeface="Calibri"/>
              </a:defRPr>
            </a:lvl4pPr>
            <a:lvl5pPr marL="1828709" marR="0" lvl="4" indent="0" algn="l" rtl="0">
              <a:lnSpc>
                <a:spcPct val="90000"/>
              </a:lnSpc>
              <a:spcBef>
                <a:spcPts val="533"/>
              </a:spcBef>
              <a:buClr>
                <a:schemeClr val="dk1"/>
              </a:buClr>
              <a:buSzPct val="100000"/>
              <a:buFont typeface="Arial"/>
              <a:buChar char="○"/>
              <a:defRPr sz="1467" b="0" i="0" u="none" strike="noStrike" cap="none">
                <a:solidFill>
                  <a:schemeClr val="dk1"/>
                </a:solidFill>
                <a:latin typeface="Calibri"/>
                <a:ea typeface="Calibri"/>
                <a:cs typeface="Calibri"/>
                <a:sym typeface="Calibri"/>
              </a:defRPr>
            </a:lvl5pPr>
            <a:lvl6pPr marL="2522941" marR="0" lvl="5"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17" marR="0" lvl="6"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295" marR="0" lvl="7"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472" marR="0" lvl="8" indent="-118528"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74805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96815" y="565421"/>
            <a:ext cx="11374883" cy="521507"/>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467"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endParaRPr/>
          </a:p>
        </p:txBody>
      </p:sp>
      <p:sp>
        <p:nvSpPr>
          <p:cNvPr id="84" name="Shape 84"/>
          <p:cNvSpPr txBox="1">
            <a:spLocks noGrp="1"/>
          </p:cNvSpPr>
          <p:nvPr>
            <p:ph type="subTitle" idx="1"/>
          </p:nvPr>
        </p:nvSpPr>
        <p:spPr>
          <a:xfrm>
            <a:off x="396815" y="1199110"/>
            <a:ext cx="11374883" cy="422657"/>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189"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396815" y="1825626"/>
            <a:ext cx="11374883" cy="4143855"/>
          </a:xfrm>
          <a:prstGeom prst="rect">
            <a:avLst/>
          </a:prstGeom>
          <a:noFill/>
          <a:ln>
            <a:noFill/>
          </a:ln>
        </p:spPr>
        <p:txBody>
          <a:bodyPr wrap="square" lIns="68575" tIns="68575" rIns="68575" bIns="68575" anchor="t" anchorCtr="0"/>
          <a:lstStyle>
            <a:lvl1pPr marL="457189" marR="0" lvl="0" indent="-372524" algn="l" rtl="0">
              <a:lnSpc>
                <a:spcPct val="90000"/>
              </a:lnSpc>
              <a:spcBef>
                <a:spcPts val="1067"/>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795847" marR="0" lvl="1" indent="-220128" algn="l" rtl="0">
              <a:lnSpc>
                <a:spcPct val="90000"/>
              </a:lnSpc>
              <a:spcBef>
                <a:spcPts val="533"/>
              </a:spcBef>
              <a:buClr>
                <a:srgbClr val="0066A1"/>
              </a:buClr>
              <a:buSzPct val="100000"/>
              <a:buFont typeface="Noto Sans Symbols"/>
              <a:buChar char="▪"/>
              <a:defRPr sz="1867" b="0" i="0" u="none" strike="noStrike" cap="none">
                <a:solidFill>
                  <a:schemeClr val="dk1"/>
                </a:solidFill>
                <a:latin typeface="Calibri"/>
                <a:ea typeface="Calibri"/>
                <a:cs typeface="Calibri"/>
                <a:sym typeface="Calibri"/>
              </a:defRPr>
            </a:lvl2pPr>
            <a:lvl3pPr marL="1253035" marR="0" lvl="2" indent="-237061"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425" marR="0" lvl="3"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614" marR="0" lvl="4"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04484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6172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838200" y="1106197"/>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31108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w Images">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761999" y="3429318"/>
            <a:ext cx="10557309" cy="90392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4400"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endParaRPr/>
          </a:p>
        </p:txBody>
      </p:sp>
      <p:sp>
        <p:nvSpPr>
          <p:cNvPr id="58" name="Shape 58"/>
          <p:cNvSpPr txBox="1">
            <a:spLocks noGrp="1"/>
          </p:cNvSpPr>
          <p:nvPr>
            <p:ph type="subTitle" idx="1"/>
          </p:nvPr>
        </p:nvSpPr>
        <p:spPr>
          <a:xfrm>
            <a:off x="761999" y="4425316"/>
            <a:ext cx="10557309" cy="1244283"/>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800" b="1" i="1" u="none" strike="noStrike" cap="none">
                <a:solidFill>
                  <a:srgbClr val="7F7F7F"/>
                </a:solidFill>
                <a:latin typeface="Calibri"/>
                <a:ea typeface="Calibri"/>
                <a:cs typeface="Calibri"/>
                <a:sym typeface="Calibri"/>
              </a:defRPr>
            </a:lvl1pPr>
            <a:lvl2pPr marL="457189"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grpSp>
        <p:nvGrpSpPr>
          <p:cNvPr id="59" name="Shape 59"/>
          <p:cNvGrpSpPr/>
          <p:nvPr/>
        </p:nvGrpSpPr>
        <p:grpSpPr>
          <a:xfrm>
            <a:off x="0" y="794603"/>
            <a:ext cx="12188099" cy="2447935"/>
            <a:chOff x="0" y="1074510"/>
            <a:chExt cx="9141074" cy="1835951"/>
          </a:xfrm>
        </p:grpSpPr>
        <p:pic>
          <p:nvPicPr>
            <p:cNvPr id="60" name="Shape 60"/>
            <p:cNvPicPr preferRelativeResize="0"/>
            <p:nvPr/>
          </p:nvPicPr>
          <p:blipFill rotWithShape="1">
            <a:blip r:embed="rId2">
              <a:alphaModFix/>
            </a:blip>
            <a:srcRect/>
            <a:stretch/>
          </p:blipFill>
          <p:spPr>
            <a:xfrm>
              <a:off x="0" y="1084587"/>
              <a:ext cx="1823679" cy="1823679"/>
            </a:xfrm>
            <a:prstGeom prst="rect">
              <a:avLst/>
            </a:prstGeom>
            <a:noFill/>
            <a:ln>
              <a:noFill/>
            </a:ln>
          </p:spPr>
        </p:pic>
        <p:pic>
          <p:nvPicPr>
            <p:cNvPr id="61" name="Shape 61"/>
            <p:cNvPicPr preferRelativeResize="0"/>
            <p:nvPr/>
          </p:nvPicPr>
          <p:blipFill rotWithShape="1">
            <a:blip r:embed="rId3">
              <a:alphaModFix/>
            </a:blip>
            <a:srcRect/>
            <a:stretch/>
          </p:blipFill>
          <p:spPr>
            <a:xfrm>
              <a:off x="1828800" y="1074510"/>
              <a:ext cx="1825874" cy="1825874"/>
            </a:xfrm>
            <a:prstGeom prst="rect">
              <a:avLst/>
            </a:prstGeom>
            <a:noFill/>
            <a:ln>
              <a:noFill/>
            </a:ln>
          </p:spPr>
        </p:pic>
        <p:pic>
          <p:nvPicPr>
            <p:cNvPr id="62" name="Shape 62"/>
            <p:cNvPicPr preferRelativeResize="0"/>
            <p:nvPr/>
          </p:nvPicPr>
          <p:blipFill rotWithShape="1">
            <a:blip r:embed="rId4">
              <a:alphaModFix/>
            </a:blip>
            <a:srcRect/>
            <a:stretch/>
          </p:blipFill>
          <p:spPr>
            <a:xfrm>
              <a:off x="3657600" y="1084587"/>
              <a:ext cx="1825874" cy="1825874"/>
            </a:xfrm>
            <a:prstGeom prst="rect">
              <a:avLst/>
            </a:prstGeom>
            <a:noFill/>
            <a:ln>
              <a:noFill/>
            </a:ln>
          </p:spPr>
        </p:pic>
        <p:pic>
          <p:nvPicPr>
            <p:cNvPr id="63" name="Shape 63"/>
            <p:cNvPicPr preferRelativeResize="0"/>
            <p:nvPr/>
          </p:nvPicPr>
          <p:blipFill rotWithShape="1">
            <a:blip r:embed="rId5">
              <a:alphaModFix/>
            </a:blip>
            <a:srcRect/>
            <a:stretch/>
          </p:blipFill>
          <p:spPr>
            <a:xfrm>
              <a:off x="5486400" y="1084587"/>
              <a:ext cx="1825874" cy="1825874"/>
            </a:xfrm>
            <a:prstGeom prst="rect">
              <a:avLst/>
            </a:prstGeom>
            <a:noFill/>
            <a:ln>
              <a:noFill/>
            </a:ln>
          </p:spPr>
        </p:pic>
        <p:pic>
          <p:nvPicPr>
            <p:cNvPr id="64" name="Shape 64"/>
            <p:cNvPicPr preferRelativeResize="0"/>
            <p:nvPr/>
          </p:nvPicPr>
          <p:blipFill rotWithShape="1">
            <a:blip r:embed="rId6">
              <a:alphaModFix/>
            </a:blip>
            <a:srcRect/>
            <a:stretch/>
          </p:blipFill>
          <p:spPr>
            <a:xfrm>
              <a:off x="7315200" y="1084587"/>
              <a:ext cx="1825874" cy="1825874"/>
            </a:xfrm>
            <a:prstGeom prst="rect">
              <a:avLst/>
            </a:prstGeom>
            <a:noFill/>
            <a:ln>
              <a:noFill/>
            </a:ln>
          </p:spPr>
        </p:pic>
      </p:grpSp>
    </p:spTree>
    <p:extLst>
      <p:ext uri="{BB962C8B-B14F-4D97-AF65-F5344CB8AC3E}">
        <p14:creationId xmlns:p14="http://schemas.microsoft.com/office/powerpoint/2010/main" val="577797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lide Place in Images">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914400" y="3429317"/>
            <a:ext cx="10363200" cy="903923"/>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3600" b="1" i="0" u="none" strike="noStrike" cap="none">
                <a:solidFill>
                  <a:srgbClr val="0066A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66" name="Shape 66"/>
          <p:cNvSpPr txBox="1">
            <a:spLocks noGrp="1"/>
          </p:cNvSpPr>
          <p:nvPr>
            <p:ph type="subTitle" idx="1"/>
          </p:nvPr>
        </p:nvSpPr>
        <p:spPr>
          <a:xfrm>
            <a:off x="914400" y="4425316"/>
            <a:ext cx="10363200" cy="1244283"/>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0066A1"/>
              </a:buClr>
              <a:buSzPct val="100000"/>
              <a:buFont typeface="Noto Sans Symbols"/>
              <a:buNone/>
              <a:defRPr sz="2400" b="1" i="1" u="none" strike="noStrike" cap="none">
                <a:solidFill>
                  <a:srgbClr val="7F7F7F"/>
                </a:solidFill>
                <a:latin typeface="Calibri"/>
                <a:ea typeface="Calibri"/>
                <a:cs typeface="Calibri"/>
                <a:sym typeface="Calibri"/>
              </a:defRPr>
            </a:lvl1pPr>
            <a:lvl2pPr marL="457189" marR="0" lvl="1" indent="0" algn="ctr" rtl="0">
              <a:lnSpc>
                <a:spcPct val="90000"/>
              </a:lnSpc>
              <a:spcBef>
                <a:spcPts val="500"/>
              </a:spcBef>
              <a:buClr>
                <a:srgbClr val="0066A1"/>
              </a:buClr>
              <a:buSzPct val="100000"/>
              <a:buFont typeface="Noto Sans Symbols"/>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00"/>
              </a:spcBef>
              <a:buClr>
                <a:srgbClr val="0066A1"/>
              </a:buClr>
              <a:buSzPct val="100000"/>
              <a:buFont typeface="Noto Sans Symbols"/>
              <a:buNone/>
              <a:defRPr sz="1800"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00"/>
              </a:spcBef>
              <a:buClr>
                <a:srgbClr val="0066A1"/>
              </a:buClr>
              <a:buSzPct val="100000"/>
              <a:buFont typeface="Noto Sans Symbols"/>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00"/>
              </a:spcBef>
              <a:buClr>
                <a:srgbClr val="0066A1"/>
              </a:buClr>
              <a:buSzPct val="100000"/>
              <a:buFont typeface="Noto Sans Symbols"/>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76698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1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2809425"/>
            <a:ext cx="12231577" cy="3104939"/>
          </a:xfrm>
          <a:prstGeom prst="rect">
            <a:avLst/>
          </a:prstGeom>
        </p:spPr>
      </p:pic>
      <p:pic>
        <p:nvPicPr>
          <p:cNvPr id="8" name="Picture Placeholder 10" descr="cover-rgb.jpg"/>
          <p:cNvPicPr>
            <a:picLocks noChangeAspect="1"/>
          </p:cNvPicPr>
          <p:nvPr userDrawn="1"/>
        </p:nvPicPr>
        <p:blipFill rotWithShape="1">
          <a:blip r:embed="rId3">
            <a:extLst>
              <a:ext uri="{28A0092B-C50C-407E-A947-70E740481C1C}">
                <a14:useLocalDpi xmlns:a14="http://schemas.microsoft.com/office/drawing/2010/main" val="0"/>
              </a:ext>
            </a:extLst>
          </a:blip>
          <a:srcRect t="43525" b="24687"/>
          <a:stretch/>
        </p:blipFill>
        <p:spPr>
          <a:xfrm>
            <a:off x="-1" y="1"/>
            <a:ext cx="12192001" cy="2809875"/>
          </a:xfrm>
          <a:prstGeom prst="rect">
            <a:avLst/>
          </a:prstGeom>
        </p:spPr>
      </p:pic>
      <p:sp>
        <p:nvSpPr>
          <p:cNvPr id="9" name="Rectangle 2"/>
          <p:cNvSpPr>
            <a:spLocks noGrp="1" noChangeArrowheads="1"/>
          </p:cNvSpPr>
          <p:nvPr>
            <p:ph type="ctrTitle" hasCustomPrompt="1"/>
          </p:nvPr>
        </p:nvSpPr>
        <p:spPr>
          <a:xfrm>
            <a:off x="601216" y="3157836"/>
            <a:ext cx="10545755" cy="765053"/>
          </a:xfrm>
          <a:prstGeom prst="rect">
            <a:avLst/>
          </a:prstGeom>
        </p:spPr>
        <p:txBody>
          <a:bodyPr/>
          <a:lstStyle>
            <a:lvl1pPr algn="l">
              <a:lnSpc>
                <a:spcPct val="90000"/>
              </a:lnSpc>
              <a:defRPr sz="2800" b="1">
                <a:solidFill>
                  <a:schemeClr val="bg1"/>
                </a:solidFill>
                <a:latin typeface="+mn-lt"/>
              </a:defRPr>
            </a:lvl1pPr>
          </a:lstStyle>
          <a:p>
            <a:r>
              <a:rPr lang="en-US" dirty="0"/>
              <a:t>Click to edit Title of Presentation</a:t>
            </a:r>
          </a:p>
        </p:txBody>
      </p:sp>
      <p:sp>
        <p:nvSpPr>
          <p:cNvPr id="10" name="Rectangle 3"/>
          <p:cNvSpPr>
            <a:spLocks noGrp="1" noChangeArrowheads="1"/>
          </p:cNvSpPr>
          <p:nvPr>
            <p:ph type="subTitle" idx="1" hasCustomPrompt="1"/>
          </p:nvPr>
        </p:nvSpPr>
        <p:spPr>
          <a:xfrm>
            <a:off x="601217" y="4165407"/>
            <a:ext cx="10545755"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a:t>Click to edit Meeting Title – Date(s) Month Year</a:t>
            </a:r>
          </a:p>
        </p:txBody>
      </p:sp>
      <p:sp>
        <p:nvSpPr>
          <p:cNvPr id="7" name="Text Placeholder 15"/>
          <p:cNvSpPr>
            <a:spLocks noGrp="1"/>
          </p:cNvSpPr>
          <p:nvPr>
            <p:ph type="body" sz="quarter" idx="13" hasCustomPrompt="1"/>
          </p:nvPr>
        </p:nvSpPr>
        <p:spPr>
          <a:xfrm>
            <a:off x="589608" y="4887456"/>
            <a:ext cx="10557363" cy="378005"/>
          </a:xfrm>
          <a:prstGeom prst="rect">
            <a:avLst/>
          </a:prstGeom>
        </p:spPr>
        <p:txBody>
          <a:bodyPr vert="horz"/>
          <a:lstStyle>
            <a:lvl1pPr marL="0" indent="0">
              <a:buFontTx/>
              <a:buNone/>
              <a:defRPr sz="1600">
                <a:solidFill>
                  <a:schemeClr val="bg1"/>
                </a:solidFill>
                <a:latin typeface="Verdana"/>
              </a:defRPr>
            </a:lvl1pPr>
          </a:lstStyle>
          <a:p>
            <a:pPr lvl="0"/>
            <a:r>
              <a:rPr lang="en-US" dirty="0"/>
              <a:t>Click to edit Author(s)</a:t>
            </a:r>
          </a:p>
        </p:txBody>
      </p:sp>
    </p:spTree>
    <p:extLst>
      <p:ext uri="{BB962C8B-B14F-4D97-AF65-F5344CB8AC3E}">
        <p14:creationId xmlns:p14="http://schemas.microsoft.com/office/powerpoint/2010/main" val="1889846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2019 Fellow Committee Meeting</a:t>
            </a:r>
            <a:endParaRPr lang="en-US" dirty="0"/>
          </a:p>
        </p:txBody>
      </p:sp>
      <p:sp>
        <p:nvSpPr>
          <p:cNvPr id="6" name="Slide Number Placeholder 5"/>
          <p:cNvSpPr>
            <a:spLocks noGrp="1"/>
          </p:cNvSpPr>
          <p:nvPr>
            <p:ph type="sldNum" sz="quarter" idx="12"/>
          </p:nvPr>
        </p:nvSpPr>
        <p:spPr/>
        <p:txBody>
          <a:bodyPr/>
          <a:lstStyle/>
          <a:p>
            <a:fld id="{BCC0A6F6-FFBE-433A-A133-5DDBD4157FEA}" type="slidenum">
              <a:rPr lang="en-US" smtClean="0"/>
              <a:t>‹#›</a:t>
            </a:fld>
            <a:endParaRPr lang="en-US"/>
          </a:p>
        </p:txBody>
      </p:sp>
      <p:pic>
        <p:nvPicPr>
          <p:cNvPr id="7" name="Picture 6"/>
          <p:cNvPicPr>
            <a:picLocks noChangeAspect="1"/>
          </p:cNvPicPr>
          <p:nvPr userDrawn="1"/>
        </p:nvPicPr>
        <p:blipFill>
          <a:blip r:embed="rId2"/>
          <a:stretch>
            <a:fillRect/>
          </a:stretch>
        </p:blipFill>
        <p:spPr>
          <a:xfrm>
            <a:off x="6" y="1"/>
            <a:ext cx="12191996" cy="1340555"/>
          </a:xfrm>
          <a:prstGeom prst="rect">
            <a:avLst/>
          </a:prstGeom>
        </p:spPr>
      </p:pic>
      <p:sp>
        <p:nvSpPr>
          <p:cNvPr id="8" name="Title 1"/>
          <p:cNvSpPr>
            <a:spLocks noGrp="1"/>
          </p:cNvSpPr>
          <p:nvPr>
            <p:ph type="title" hasCustomPrompt="1"/>
          </p:nvPr>
        </p:nvSpPr>
        <p:spPr>
          <a:xfrm>
            <a:off x="489187" y="197555"/>
            <a:ext cx="11526708" cy="1030112"/>
          </a:xfrm>
          <a:prstGeom prst="rect">
            <a:avLst/>
          </a:prstGeom>
        </p:spPr>
        <p:txBody>
          <a:bodyPr wrap="square" anchor="ctr" anchorCtr="0">
            <a:noAutofit/>
          </a:bodyPr>
          <a:lstStyle>
            <a:lvl1pPr algn="l">
              <a:defRPr sz="2800" b="1">
                <a:solidFill>
                  <a:schemeClr val="bg1"/>
                </a:solidFill>
                <a:latin typeface="Verdana"/>
                <a:cs typeface="Verdana"/>
              </a:defRPr>
            </a:lvl1pPr>
          </a:lstStyle>
          <a:p>
            <a:r>
              <a:rPr lang="en-US" dirty="0"/>
              <a:t>Click to edit header title</a:t>
            </a:r>
          </a:p>
        </p:txBody>
      </p:sp>
      <p:sp>
        <p:nvSpPr>
          <p:cNvPr id="9" name="Content Placeholder 3"/>
          <p:cNvSpPr>
            <a:spLocks noGrp="1"/>
          </p:cNvSpPr>
          <p:nvPr>
            <p:ph sz="half" idx="13" hasCustomPrompt="1"/>
          </p:nvPr>
        </p:nvSpPr>
        <p:spPr>
          <a:xfrm>
            <a:off x="508003" y="1476782"/>
            <a:ext cx="11345332" cy="4613235"/>
          </a:xfrm>
          <a:prstGeom prst="rect">
            <a:avLst/>
          </a:prstGeom>
          <a:ln>
            <a:noFill/>
          </a:ln>
        </p:spPr>
        <p:txBody>
          <a:bodyPr/>
          <a:lstStyle>
            <a:lvl1pPr marL="342891" indent="-342891">
              <a:spcBef>
                <a:spcPts val="600"/>
              </a:spcBef>
              <a:buSzPct val="100000"/>
              <a:buFontTx/>
              <a:buBlip>
                <a:blip r:embed="rId3"/>
              </a:buBlip>
              <a:defRPr sz="2000" b="0" baseline="0">
                <a:solidFill>
                  <a:srgbClr val="000000"/>
                </a:solidFill>
                <a:latin typeface="Verdana"/>
                <a:cs typeface="Verdana"/>
              </a:defRPr>
            </a:lvl1pPr>
            <a:lvl2pPr marL="594345" indent="-182875">
              <a:spcBef>
                <a:spcPts val="300"/>
              </a:spcBef>
              <a:buClr>
                <a:schemeClr val="tx1"/>
              </a:buClr>
              <a:buFont typeface="Arial" panose="020B0604020202020204" pitchFamily="34" charset="0"/>
              <a:buChar char="•"/>
              <a:defRPr sz="2000" baseline="0"/>
            </a:lvl2pPr>
            <a:lvl3pPr marL="822939" indent="-182875">
              <a:spcBef>
                <a:spcPts val="300"/>
              </a:spcBef>
              <a:buClrTx/>
              <a:buSzPct val="100000"/>
              <a:buFont typeface="Verdana" panose="020B0604030504040204" pitchFamily="34" charset="0"/>
              <a:buChar char="◦"/>
              <a:defRPr sz="1600" baseline="0"/>
            </a:lvl3pPr>
            <a:lvl4pPr marL="1051534" indent="-182875">
              <a:spcBef>
                <a:spcPts val="0"/>
              </a:spcBef>
              <a:buClr>
                <a:schemeClr val="tx1">
                  <a:lumMod val="50000"/>
                  <a:lumOff val="50000"/>
                </a:schemeClr>
              </a:buClr>
              <a:defRPr sz="1600" baseline="0"/>
            </a:lvl4pPr>
            <a:lvl5pPr marL="1051534" indent="0">
              <a:spcBef>
                <a:spcPts val="800"/>
              </a:spcBef>
              <a:buClr>
                <a:schemeClr val="tx1">
                  <a:lumMod val="50000"/>
                  <a:lumOff val="50000"/>
                </a:schemeClr>
              </a:buClr>
              <a:buFont typeface="Wingdings" charset="2"/>
              <a:buNone/>
              <a:defRPr sz="12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3"/>
            <a:r>
              <a:rPr lang="en-US" dirty="0"/>
              <a:t>Third level</a:t>
            </a:r>
          </a:p>
          <a:p>
            <a:pPr lvl="0"/>
            <a:endParaRPr lang="en-US" dirty="0"/>
          </a:p>
        </p:txBody>
      </p:sp>
    </p:spTree>
    <p:extLst>
      <p:ext uri="{BB962C8B-B14F-4D97-AF65-F5344CB8AC3E}">
        <p14:creationId xmlns:p14="http://schemas.microsoft.com/office/powerpoint/2010/main" val="80463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447800"/>
            <a:ext cx="11101917"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304800" y="6484937"/>
            <a:ext cx="762000" cy="236539"/>
          </a:xfrm>
          <a:prstGeom prst="rect">
            <a:avLst/>
          </a:prstGeom>
        </p:spPr>
        <p:txBody>
          <a:bodyPr/>
          <a:lstStyle>
            <a:lvl1pPr>
              <a:defRPr/>
            </a:lvl1pPr>
          </a:lstStyle>
          <a:p>
            <a:pPr>
              <a:defRPr/>
            </a:pPr>
            <a:r>
              <a:rPr lang="en-US" dirty="0"/>
              <a:t>Page </a:t>
            </a:r>
            <a:fld id="{742CE1F0-28BF-A844-9B91-A150FCA372DE}" type="slidenum">
              <a:rPr lang="en-US" smtClean="0"/>
              <a:pPr>
                <a:defRPr/>
              </a:pPr>
              <a:t>‹#›</a:t>
            </a:fld>
            <a:endParaRPr lang="en-US" dirty="0"/>
          </a:p>
        </p:txBody>
      </p:sp>
    </p:spTree>
    <p:extLst>
      <p:ext uri="{BB962C8B-B14F-4D97-AF65-F5344CB8AC3E}">
        <p14:creationId xmlns:p14="http://schemas.microsoft.com/office/powerpoint/2010/main" val="2126173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ntent Slide_TwoColumnBullets">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96815" y="565421"/>
            <a:ext cx="11374883" cy="521507"/>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467"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endParaRPr/>
          </a:p>
        </p:txBody>
      </p:sp>
      <p:sp>
        <p:nvSpPr>
          <p:cNvPr id="88" name="Shape 88"/>
          <p:cNvSpPr txBox="1">
            <a:spLocks noGrp="1"/>
          </p:cNvSpPr>
          <p:nvPr>
            <p:ph type="subTitle" idx="1"/>
          </p:nvPr>
        </p:nvSpPr>
        <p:spPr>
          <a:xfrm>
            <a:off x="396815" y="1199110"/>
            <a:ext cx="11374883" cy="422657"/>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189"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396815" y="1825626"/>
            <a:ext cx="5541972" cy="4143855"/>
          </a:xfrm>
          <a:prstGeom prst="rect">
            <a:avLst/>
          </a:prstGeom>
          <a:noFill/>
          <a:ln>
            <a:noFill/>
          </a:ln>
        </p:spPr>
        <p:txBody>
          <a:bodyPr wrap="square" lIns="68575" tIns="68575" rIns="68575" bIns="68575" anchor="t" anchorCtr="0"/>
          <a:lstStyle>
            <a:lvl1pPr marL="457189" marR="0" lvl="0" indent="-372524" algn="l" rtl="0">
              <a:lnSpc>
                <a:spcPct val="90000"/>
              </a:lnSpc>
              <a:spcBef>
                <a:spcPts val="1067"/>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795847" marR="0" lvl="1" indent="-220128" algn="l" rtl="0">
              <a:lnSpc>
                <a:spcPct val="90000"/>
              </a:lnSpc>
              <a:spcBef>
                <a:spcPts val="533"/>
              </a:spcBef>
              <a:buClr>
                <a:srgbClr val="0066A1"/>
              </a:buClr>
              <a:buSzPct val="100000"/>
              <a:buFont typeface="Noto Sans Symbols"/>
              <a:buChar char="▪"/>
              <a:defRPr sz="1867" b="0" i="0" u="none" strike="noStrike" cap="none">
                <a:solidFill>
                  <a:schemeClr val="dk1"/>
                </a:solidFill>
                <a:latin typeface="Calibri"/>
                <a:ea typeface="Calibri"/>
                <a:cs typeface="Calibri"/>
                <a:sym typeface="Calibri"/>
              </a:defRPr>
            </a:lvl2pPr>
            <a:lvl3pPr marL="1253035" marR="0" lvl="2" indent="-237061"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425" marR="0" lvl="3"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614" marR="0" lvl="4"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3"/>
          </p:nvPr>
        </p:nvSpPr>
        <p:spPr>
          <a:xfrm>
            <a:off x="6229726" y="1825626"/>
            <a:ext cx="5541972" cy="4143855"/>
          </a:xfrm>
          <a:prstGeom prst="rect">
            <a:avLst/>
          </a:prstGeom>
          <a:noFill/>
          <a:ln>
            <a:noFill/>
          </a:ln>
        </p:spPr>
        <p:txBody>
          <a:bodyPr wrap="square" lIns="68575" tIns="68575" rIns="68575" bIns="68575" anchor="t" anchorCtr="0"/>
          <a:lstStyle>
            <a:lvl1pPr marL="457189" marR="0" lvl="0" indent="-372524" algn="l" rtl="0">
              <a:lnSpc>
                <a:spcPct val="90000"/>
              </a:lnSpc>
              <a:spcBef>
                <a:spcPts val="1067"/>
              </a:spcBef>
              <a:buClr>
                <a:srgbClr val="0066A1"/>
              </a:buClr>
              <a:buSzPct val="60000"/>
              <a:buFont typeface="Merriweather Sans"/>
              <a:buChar char="▶"/>
              <a:defRPr sz="2000" b="0" i="0" u="none" strike="noStrike" cap="none">
                <a:solidFill>
                  <a:schemeClr val="dk1"/>
                </a:solidFill>
                <a:latin typeface="Calibri"/>
                <a:ea typeface="Calibri"/>
                <a:cs typeface="Calibri"/>
                <a:sym typeface="Calibri"/>
              </a:defRPr>
            </a:lvl1pPr>
            <a:lvl2pPr marL="795847" marR="0" lvl="1" indent="-220128" algn="l" rtl="0">
              <a:lnSpc>
                <a:spcPct val="90000"/>
              </a:lnSpc>
              <a:spcBef>
                <a:spcPts val="533"/>
              </a:spcBef>
              <a:buClr>
                <a:srgbClr val="0066A1"/>
              </a:buClr>
              <a:buSzPct val="100000"/>
              <a:buFont typeface="Noto Sans Symbols"/>
              <a:buChar char="▪"/>
              <a:defRPr sz="1867" b="0" i="0" u="none" strike="noStrike" cap="none">
                <a:solidFill>
                  <a:schemeClr val="dk1"/>
                </a:solidFill>
                <a:latin typeface="Calibri"/>
                <a:ea typeface="Calibri"/>
                <a:cs typeface="Calibri"/>
                <a:sym typeface="Calibri"/>
              </a:defRPr>
            </a:lvl2pPr>
            <a:lvl3pPr marL="1253035" marR="0" lvl="2" indent="-237061"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425" marR="0" lvl="3"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614" marR="0" lvl="4"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8219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101" y="609600"/>
            <a:ext cx="8596668" cy="755855"/>
          </a:xfrm>
        </p:spPr>
        <p:txBody>
          <a:bodyPr/>
          <a:lstStyle>
            <a:lvl1pPr>
              <a:defRPr sz="3200" b="1">
                <a:solidFill>
                  <a:srgbClr val="0070C0"/>
                </a:solidFill>
              </a:defRPr>
            </a:lvl1pPr>
          </a:lstStyle>
          <a:p>
            <a:r>
              <a:rPr lang="en-US" dirty="0"/>
              <a:t>Current Status</a:t>
            </a:r>
          </a:p>
        </p:txBody>
      </p:sp>
      <p:sp>
        <p:nvSpPr>
          <p:cNvPr id="3" name="Text Placeholder 2"/>
          <p:cNvSpPr>
            <a:spLocks noGrp="1"/>
          </p:cNvSpPr>
          <p:nvPr>
            <p:ph type="body" idx="1" hasCustomPrompt="1"/>
          </p:nvPr>
        </p:nvSpPr>
        <p:spPr>
          <a:xfrm>
            <a:off x="388955" y="1655764"/>
            <a:ext cx="8556170" cy="576262"/>
          </a:xfrm>
        </p:spPr>
        <p:txBody>
          <a:bodyPr anchor="b">
            <a:noAutofit/>
          </a:bodyPr>
          <a:lstStyle>
            <a:lvl1pPr marL="0" indent="0">
              <a:buNone/>
              <a:defRPr sz="24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Ongoing Items:</a:t>
            </a:r>
          </a:p>
        </p:txBody>
      </p:sp>
      <p:sp>
        <p:nvSpPr>
          <p:cNvPr id="4" name="Content Placeholder 3"/>
          <p:cNvSpPr>
            <a:spLocks noGrp="1"/>
          </p:cNvSpPr>
          <p:nvPr>
            <p:ph sz="half" idx="2"/>
          </p:nvPr>
        </p:nvSpPr>
        <p:spPr>
          <a:xfrm>
            <a:off x="388955" y="2395881"/>
            <a:ext cx="8542513" cy="3304117"/>
          </a:xfrm>
        </p:spPr>
        <p:txBody>
          <a:bodyPr>
            <a:normAutofit/>
          </a:bodyPr>
          <a:lstStyle>
            <a:lvl1pPr marL="285750" indent="-285750">
              <a:buClr>
                <a:schemeClr val="tx1"/>
              </a:buClr>
              <a:buSzPct val="90000"/>
              <a:buFont typeface="Arial" panose="020B0604020202020204" pitchFamily="34" charset="0"/>
              <a:buChar char="•"/>
              <a:defRPr sz="2000">
                <a:latin typeface="+mn-lt"/>
              </a:defRPr>
            </a:lvl1pPr>
            <a:lvl2pPr>
              <a:defRPr>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15" name="Slide Number Placeholder 5"/>
          <p:cNvSpPr>
            <a:spLocks noGrp="1"/>
          </p:cNvSpPr>
          <p:nvPr>
            <p:ph type="sldNum" sz="quarter" idx="12"/>
          </p:nvPr>
        </p:nvSpPr>
        <p:spPr>
          <a:xfrm>
            <a:off x="4510216" y="6623222"/>
            <a:ext cx="419189" cy="233671"/>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Tree>
    <p:extLst>
      <p:ext uri="{BB962C8B-B14F-4D97-AF65-F5344CB8AC3E}">
        <p14:creationId xmlns:p14="http://schemas.microsoft.com/office/powerpoint/2010/main" val="198159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101" y="609600"/>
            <a:ext cx="8596668" cy="824128"/>
          </a:xfrm>
        </p:spPr>
        <p:txBody>
          <a:bodyPr/>
          <a:lstStyle>
            <a:lvl1pPr>
              <a:defRPr b="1">
                <a:solidFill>
                  <a:srgbClr val="0070C0"/>
                </a:solidFill>
              </a:defRPr>
            </a:lvl1pPr>
          </a:lstStyle>
          <a:p>
            <a:r>
              <a:rPr lang="en-US" dirty="0"/>
              <a:t>Looking forward (2020)</a:t>
            </a:r>
          </a:p>
        </p:txBody>
      </p:sp>
      <p:sp>
        <p:nvSpPr>
          <p:cNvPr id="5" name="Content Placeholder 3"/>
          <p:cNvSpPr>
            <a:spLocks noGrp="1"/>
          </p:cNvSpPr>
          <p:nvPr>
            <p:ph sz="half" idx="2"/>
          </p:nvPr>
        </p:nvSpPr>
        <p:spPr>
          <a:xfrm>
            <a:off x="375299" y="1877008"/>
            <a:ext cx="8542513" cy="3304117"/>
          </a:xfrm>
        </p:spPr>
        <p:txBody>
          <a:bodyPr>
            <a:normAutofit/>
          </a:bodyPr>
          <a:lstStyle>
            <a:lvl1pPr marL="285750" indent="-285750">
              <a:buClr>
                <a:schemeClr val="tx1"/>
              </a:buClr>
              <a:buSzPct val="100000"/>
              <a:buFont typeface="Arial" panose="020B0604020202020204" pitchFamily="34" charset="0"/>
              <a:buChar char="•"/>
              <a:defRPr sz="2200">
                <a:latin typeface="+mn-lt"/>
              </a:defRPr>
            </a:lvl1pPr>
            <a:lvl2pPr marL="742950" indent="-285750">
              <a:buClr>
                <a:schemeClr val="tx1"/>
              </a:buClr>
              <a:buSzPct val="100000"/>
              <a:buFont typeface="Arial" panose="020B0604020202020204" pitchFamily="34" charset="0"/>
              <a:buChar char="•"/>
              <a:defRPr sz="2000">
                <a:latin typeface="+mn-lt"/>
              </a:defRPr>
            </a:lvl2pPr>
            <a:lvl3pPr marL="1143000" indent="-228600">
              <a:buClr>
                <a:schemeClr val="tx1"/>
              </a:buClr>
              <a:buSzPct val="100000"/>
              <a:buFont typeface="Arial" panose="020B0604020202020204" pitchFamily="34" charset="0"/>
              <a:buChar char="•"/>
              <a:defRPr sz="1800">
                <a:latin typeface="+mn-lt"/>
              </a:defRPr>
            </a:lvl3pPr>
            <a:lvl4pPr marL="1600200" indent="-228600">
              <a:buClr>
                <a:schemeClr val="tx1"/>
              </a:buClr>
              <a:buSzPct val="100000"/>
              <a:buFont typeface="Arial" panose="020B0604020202020204" pitchFamily="34" charset="0"/>
              <a:buChar char="•"/>
              <a:defRPr sz="1800">
                <a:latin typeface="+mn-lt"/>
              </a:defRPr>
            </a:lvl4pPr>
            <a:lvl5pPr marL="2057400" indent="-228600">
              <a:buClr>
                <a:schemeClr val="tx1"/>
              </a:buClr>
              <a:buSzPct val="100000"/>
              <a:buFont typeface="Arial" panose="020B0604020202020204" pitchFamily="34" charset="0"/>
              <a:buChar cha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8EA0407-AADE-604C-99A7-F0A5634D717D}"/>
              </a:ext>
            </a:extLst>
          </p:cNvPr>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Tree>
    <p:extLst>
      <p:ext uri="{BB962C8B-B14F-4D97-AF65-F5344CB8AC3E}">
        <p14:creationId xmlns:p14="http://schemas.microsoft.com/office/powerpoint/2010/main" val="109560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AC8BAD2-C8A8-A74F-A1B4-0D324CB88720}"/>
              </a:ext>
            </a:extLst>
          </p:cNvPr>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Tree>
    <p:extLst>
      <p:ext uri="{BB962C8B-B14F-4D97-AF65-F5344CB8AC3E}">
        <p14:creationId xmlns:p14="http://schemas.microsoft.com/office/powerpoint/2010/main" val="362857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470" y="1012522"/>
            <a:ext cx="8596668" cy="1826581"/>
          </a:xfrm>
        </p:spPr>
        <p:txBody>
          <a:bodyPr anchor="ctr" anchorCtr="1">
            <a:normAutofit/>
          </a:bodyPr>
          <a:lstStyle>
            <a:lvl1pPr indent="0" algn="ctr">
              <a:spcBef>
                <a:spcPts val="0"/>
              </a:spcBef>
              <a:defRPr sz="4400" b="1" i="0" cap="none">
                <a:latin typeface="Arial Narrow" panose="020B0604020202020204" pitchFamily="34" charset="0"/>
                <a:cs typeface="Arial Narrow" panose="020B0604020202020204" pitchFamily="34" charset="0"/>
              </a:defRPr>
            </a:lvl1pPr>
          </a:lstStyle>
          <a:p>
            <a:r>
              <a:rPr lang="en-US" dirty="0"/>
              <a:t>Name of your activity</a:t>
            </a:r>
          </a:p>
        </p:txBody>
      </p:sp>
      <p:sp>
        <p:nvSpPr>
          <p:cNvPr id="3" name="Text Placeholder 2"/>
          <p:cNvSpPr>
            <a:spLocks noGrp="1"/>
          </p:cNvSpPr>
          <p:nvPr>
            <p:ph type="body" idx="1" hasCustomPrompt="1"/>
          </p:nvPr>
        </p:nvSpPr>
        <p:spPr>
          <a:xfrm>
            <a:off x="634037" y="2911255"/>
            <a:ext cx="8596668" cy="860400"/>
          </a:xfrm>
        </p:spPr>
        <p:txBody>
          <a:bodyPr anchor="t"/>
          <a:lstStyle>
            <a:lvl1pPr marL="0" indent="0" algn="ctr">
              <a:buNone/>
              <a:defRPr sz="2000">
                <a:solidFill>
                  <a:schemeClr val="tx1"/>
                </a:solidFill>
                <a:latin typeface="+mn-lt"/>
                <a:cs typeface="Californian FB"/>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 of Chair</a:t>
            </a:r>
            <a:br>
              <a:rPr lang="en-US" dirty="0"/>
            </a:br>
            <a:r>
              <a:rPr lang="en-US" dirty="0"/>
              <a:t>Affiliation</a:t>
            </a:r>
          </a:p>
        </p:txBody>
      </p:sp>
      <p:sp>
        <p:nvSpPr>
          <p:cNvPr id="6" name="Slide Number Placeholder 5"/>
          <p:cNvSpPr>
            <a:spLocks noGrp="1"/>
          </p:cNvSpPr>
          <p:nvPr>
            <p:ph type="sldNum" sz="quarter" idx="12"/>
          </p:nvPr>
        </p:nvSpPr>
        <p:spPr>
          <a:xfrm>
            <a:off x="4117635" y="6492875"/>
            <a:ext cx="463061"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36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543606" y="134211"/>
            <a:ext cx="9313333" cy="798512"/>
          </a:xfrm>
        </p:spPr>
        <p:txBody>
          <a:bodyPr/>
          <a:lstStyle/>
          <a:p>
            <a:r>
              <a:rPr lang="en-US"/>
              <a:t>Click to edit Master title style</a:t>
            </a:r>
          </a:p>
        </p:txBody>
      </p:sp>
    </p:spTree>
    <p:extLst>
      <p:ext uri="{BB962C8B-B14F-4D97-AF65-F5344CB8AC3E}">
        <p14:creationId xmlns:p14="http://schemas.microsoft.com/office/powerpoint/2010/main" val="316854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2133">
                <a:solidFill>
                  <a:schemeClr val="tx1">
                    <a:lumMod val="75000"/>
                    <a:lumOff val="2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66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5037-0B3B-DE40-860B-B57AB4689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F55BD-970D-5546-B1ED-788E3F7CA366}"/>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8CB12A-2364-FD45-AA40-17648F14CD4E}"/>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EF588-884B-4C47-AEAD-8240C12EE818}"/>
              </a:ext>
            </a:extLst>
          </p:cNvPr>
          <p:cNvSpPr>
            <a:spLocks noGrp="1"/>
          </p:cNvSpPr>
          <p:nvPr>
            <p:ph type="dt" sz="half" idx="10"/>
          </p:nvPr>
        </p:nvSpPr>
        <p:spPr/>
        <p:txBody>
          <a:bodyPr/>
          <a:lstStyle/>
          <a:p>
            <a:fld id="{7FB8C729-ECD9-9240-81D4-91914B3D34C3}" type="datetimeFigureOut">
              <a:rPr lang="en-US" smtClean="0"/>
              <a:t>11/3/19</a:t>
            </a:fld>
            <a:endParaRPr lang="en-US" dirty="0"/>
          </a:p>
        </p:txBody>
      </p:sp>
      <p:sp>
        <p:nvSpPr>
          <p:cNvPr id="7" name="Slide Number Placeholder 6">
            <a:extLst>
              <a:ext uri="{FF2B5EF4-FFF2-40B4-BE49-F238E27FC236}">
                <a16:creationId xmlns:a16="http://schemas.microsoft.com/office/drawing/2014/main" id="{8833B8E6-8F5D-344C-B99B-28E63F6281AE}"/>
              </a:ext>
            </a:extLst>
          </p:cNvPr>
          <p:cNvSpPr>
            <a:spLocks noGrp="1"/>
          </p:cNvSpPr>
          <p:nvPr>
            <p:ph type="sldNum" sz="quarter" idx="12"/>
          </p:nvPr>
        </p:nvSpPr>
        <p:spPr/>
        <p:txBody>
          <a:bodyPr/>
          <a:lstStyle/>
          <a:p>
            <a:fld id="{3011873A-5F8C-2F4E-973F-69704FE17EBF}" type="slidenum">
              <a:rPr lang="en-US" smtClean="0"/>
              <a:t>‹#›</a:t>
            </a:fld>
            <a:endParaRPr lang="en-US"/>
          </a:p>
        </p:txBody>
      </p:sp>
    </p:spTree>
    <p:extLst>
      <p:ext uri="{BB962C8B-B14F-4D97-AF65-F5344CB8AC3E}">
        <p14:creationId xmlns:p14="http://schemas.microsoft.com/office/powerpoint/2010/main" val="3024140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52515" y="750094"/>
            <a:ext cx="8596668" cy="1320800"/>
          </a:xfrm>
          <a:prstGeom prst="rect">
            <a:avLst/>
          </a:prstGeom>
        </p:spPr>
        <p:txBody>
          <a:bodyPr vert="horz" lIns="91440" tIns="45720" rIns="91440" bIns="45720" rtlCol="0" anchor="t">
            <a:normAutofit/>
          </a:bodyPr>
          <a:lstStyle/>
          <a:p>
            <a:r>
              <a:rPr lang="en-US" dirty="0"/>
              <a:t>IEEE CEDA </a:t>
            </a:r>
            <a:br>
              <a:rPr lang="en-US" dirty="0"/>
            </a:br>
            <a:r>
              <a:rPr lang="en-US" dirty="0"/>
              <a:t>Board of Governors Meeting</a:t>
            </a:r>
          </a:p>
        </p:txBody>
      </p:sp>
      <p:sp>
        <p:nvSpPr>
          <p:cNvPr id="3" name="Text Placeholder 2"/>
          <p:cNvSpPr>
            <a:spLocks noGrp="1"/>
          </p:cNvSpPr>
          <p:nvPr>
            <p:ph type="body" idx="1"/>
          </p:nvPr>
        </p:nvSpPr>
        <p:spPr>
          <a:xfrm>
            <a:off x="852515" y="2219312"/>
            <a:ext cx="8596668" cy="1457868"/>
          </a:xfrm>
          <a:prstGeom prst="rect">
            <a:avLst/>
          </a:prstGeom>
        </p:spPr>
        <p:txBody>
          <a:bodyPr vert="horz" lIns="91440" tIns="45720" rIns="91440" bIns="45720" rtlCol="0">
            <a:noAutofit/>
          </a:bodyPr>
          <a:lstStyle/>
          <a:p>
            <a:pPr lvl="0"/>
            <a:r>
              <a:rPr lang="en-US" dirty="0"/>
              <a:t>President David </a:t>
            </a:r>
            <a:r>
              <a:rPr lang="en-US" dirty="0" err="1"/>
              <a:t>Atienza</a:t>
            </a:r>
            <a:endParaRPr lang="en-US" dirty="0"/>
          </a:p>
          <a:p>
            <a:pPr lvl="0"/>
            <a:r>
              <a:rPr lang="en-US" dirty="0"/>
              <a:t>November 3, 2019 (at ICCAD)</a:t>
            </a:r>
          </a:p>
          <a:p>
            <a:pPr lvl="0"/>
            <a:r>
              <a:rPr lang="en-US" dirty="0"/>
              <a:t>Westminster, Colorado</a:t>
            </a:r>
          </a:p>
        </p:txBody>
      </p:sp>
      <p:sp>
        <p:nvSpPr>
          <p:cNvPr id="4" name="Date Placeholder 3"/>
          <p:cNvSpPr>
            <a:spLocks noGrp="1"/>
          </p:cNvSpPr>
          <p:nvPr>
            <p:ph type="dt" sz="half" idx="2"/>
          </p:nvPr>
        </p:nvSpPr>
        <p:spPr>
          <a:xfrm>
            <a:off x="3498598" y="6503350"/>
            <a:ext cx="911939" cy="354650"/>
          </a:xfrm>
          <a:prstGeom prst="rect">
            <a:avLst/>
          </a:prstGeom>
        </p:spPr>
        <p:txBody>
          <a:bodyPr vert="horz" lIns="91440" tIns="45720" rIns="91440" bIns="45720" rtlCol="0" anchor="ctr"/>
          <a:lstStyle>
            <a:lvl1pPr algn="r">
              <a:defRPr sz="900">
                <a:solidFill>
                  <a:schemeClr val="tx1">
                    <a:lumMod val="95000"/>
                    <a:lumOff val="5000"/>
                  </a:schemeClr>
                </a:solidFill>
              </a:defRPr>
            </a:lvl1pPr>
          </a:lstStyle>
          <a:p>
            <a:r>
              <a:rPr lang="en-US" dirty="0"/>
              <a:t>11/03/2019</a:t>
            </a:r>
          </a:p>
        </p:txBody>
      </p:sp>
      <p:sp>
        <p:nvSpPr>
          <p:cNvPr id="5" name="Footer Placeholder 4"/>
          <p:cNvSpPr>
            <a:spLocks noGrp="1"/>
          </p:cNvSpPr>
          <p:nvPr>
            <p:ph type="ftr" sz="quarter" idx="3"/>
          </p:nvPr>
        </p:nvSpPr>
        <p:spPr>
          <a:xfrm>
            <a:off x="849531" y="6503350"/>
            <a:ext cx="2613932" cy="354650"/>
          </a:xfrm>
          <a:prstGeom prst="rect">
            <a:avLst/>
          </a:prstGeom>
        </p:spPr>
        <p:txBody>
          <a:bodyPr vert="horz" lIns="91440" tIns="45720" rIns="91440" bIns="45720" rtlCol="0" anchor="ctr"/>
          <a:lstStyle>
            <a:lvl1pPr algn="l">
              <a:defRPr sz="900">
                <a:solidFill>
                  <a:schemeClr val="tx1">
                    <a:lumMod val="95000"/>
                    <a:lumOff val="5000"/>
                  </a:schemeClr>
                </a:solidFill>
              </a:defRPr>
            </a:lvl1pPr>
          </a:lstStyle>
          <a:p>
            <a:r>
              <a:rPr lang="en-US" dirty="0"/>
              <a:t>IEEE CEDA EC/ Board of Governors’ Meetings</a:t>
            </a:r>
          </a:p>
        </p:txBody>
      </p:sp>
      <p:pic>
        <p:nvPicPr>
          <p:cNvPr id="9" name="Picture 8"/>
          <p:cNvPicPr>
            <a:picLocks noChangeAspect="1"/>
          </p:cNvPicPr>
          <p:nvPr/>
        </p:nvPicPr>
        <p:blipFill>
          <a:blip r:embed="rId31">
            <a:extLst>
              <a:ext uri="{BEBA8EAE-BF5A-486C-A8C5-ECC9F3942E4B}">
                <a14:imgProps xmlns:a14="http://schemas.microsoft.com/office/drawing/2010/main">
                  <a14:imgLayer r:embed="rId32">
                    <a14:imgEffect>
                      <a14:saturation sat="268000"/>
                    </a14:imgEffect>
                  </a14:imgLayer>
                </a14:imgProps>
              </a:ext>
            </a:extLst>
          </a:blip>
          <a:srcRect/>
          <a:stretch/>
        </p:blipFill>
        <p:spPr>
          <a:xfrm>
            <a:off x="-68109" y="-1"/>
            <a:ext cx="1088018" cy="793347"/>
          </a:xfrm>
          <a:prstGeom prst="rect">
            <a:avLst/>
          </a:prstGeom>
        </p:spPr>
      </p:pic>
      <p:pic>
        <p:nvPicPr>
          <p:cNvPr id="10" name="Picture 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970868" y="5609987"/>
            <a:ext cx="2221132" cy="1248013"/>
          </a:xfrm>
          <a:prstGeom prst="rect">
            <a:avLst/>
          </a:prstGeom>
        </p:spPr>
      </p:pic>
    </p:spTree>
    <p:extLst>
      <p:ext uri="{BB962C8B-B14F-4D97-AF65-F5344CB8AC3E}">
        <p14:creationId xmlns:p14="http://schemas.microsoft.com/office/powerpoint/2010/main" val="1881514781"/>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2"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txStyles>
    <p:titleStyle>
      <a:lvl1pPr algn="l" defTabSz="457200" rtl="0" eaLnBrk="1" latinLnBrk="0" hangingPunct="1">
        <a:spcBef>
          <a:spcPct val="0"/>
        </a:spcBef>
        <a:buNone/>
        <a:defRPr sz="36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cs.google.com/document/d/1RFuzygGrjvoaotF533-IM7L3GYsZcBgujfx9_QZ75BQ/edit?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3" Type="http://schemas.openxmlformats.org/officeDocument/2006/relationships/hyperlink" Target="https://www.ieee.org/about/news/2019/14-new-open-access-journals.html" TargetMode="External"/><Relationship Id="rId2" Type="http://schemas.openxmlformats.org/officeDocument/2006/relationships/hyperlink" Target="https://open.ieee.org/" TargetMode="External"/><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hyperlink" Target="mailto:sgalli@ieee.org" TargetMode="Externa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127.xml.rels><?xml version="1.0" encoding="UTF-8" standalone="yes"?>
<Relationships xmlns="http://schemas.openxmlformats.org/package/2006/relationships"><Relationship Id="rId2" Type="http://schemas.openxmlformats.org/officeDocument/2006/relationships/hyperlink" Target="https://www.ieee.org/communities/societies/about-technical-communities.html" TargetMode="External"/><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mailto:publicity@ieee-ceda.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eee-ceda.org/technical-committee/datc" TargetMode="External"/><Relationship Id="rId2" Type="http://schemas.openxmlformats.org/officeDocument/2006/relationships/hyperlink" Target="mailto:huiru.jiang@gmail.com)" TargetMode="External"/><Relationship Id="rId1" Type="http://schemas.openxmlformats.org/officeDocument/2006/relationships/slideLayout" Target="../slideLayouts/slideLayout2.xml"/><Relationship Id="rId5" Type="http://schemas.openxmlformats.org/officeDocument/2006/relationships/hyperlink" Target="https://sites.google.com/a/ieee-ceda.com/svdtc/" TargetMode="External"/><Relationship Id="rId4" Type="http://schemas.openxmlformats.org/officeDocument/2006/relationships/hyperlink" Target="mailto:ppatra@ieee.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henkel@kit.edu" TargetMode="External"/><Relationship Id="rId2" Type="http://schemas.openxmlformats.org/officeDocument/2006/relationships/hyperlink" Target="mailto:pande.eecs.wsu.edu" TargetMode="Externa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mailto:henkel@kit.edu" TargetMode="External"/><Relationship Id="rId2" Type="http://schemas.openxmlformats.org/officeDocument/2006/relationships/hyperlink" Target="mailto:pande.eecs.wsu.edu" TargetMode="External"/><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5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ieee-ceda.org/awards/ernest-s-kuh-early-career"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6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hyperlink" Target="https://www.ieee.org/communities/societies/about-technical-communities.html" TargetMode="External"/><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92.xml"/><Relationship Id="rId3" Type="http://schemas.openxmlformats.org/officeDocument/2006/relationships/slide" Target="slide91.xml"/><Relationship Id="rId7" Type="http://schemas.openxmlformats.org/officeDocument/2006/relationships/slide" Target="slide13.xml"/><Relationship Id="rId12" Type="http://schemas.openxmlformats.org/officeDocument/2006/relationships/slide" Target="slide76.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29.xml"/><Relationship Id="rId11" Type="http://schemas.openxmlformats.org/officeDocument/2006/relationships/slide" Target="slide2.xml"/><Relationship Id="rId5" Type="http://schemas.openxmlformats.org/officeDocument/2006/relationships/slide" Target="slide63.xml"/><Relationship Id="rId10" Type="http://schemas.openxmlformats.org/officeDocument/2006/relationships/slide" Target="slide68.xml"/><Relationship Id="rId4" Type="http://schemas.openxmlformats.org/officeDocument/2006/relationships/slide" Target="slide69.xml"/><Relationship Id="rId9" Type="http://schemas.openxmlformats.org/officeDocument/2006/relationships/slide" Target="slide17.xml"/></Relationships>
</file>

<file path=ppt/slides/_rels/slide9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9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67.emf"/></Relationships>
</file>

<file path=ppt/slides/_rels/slide9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93187E1-1145-B54F-81E6-23BACD1C74B5}"/>
              </a:ext>
            </a:extLst>
          </p:cNvPr>
          <p:cNvGraphicFramePr>
            <a:graphicFrameLocks noGrp="1"/>
          </p:cNvGraphicFramePr>
          <p:nvPr>
            <p:extLst>
              <p:ext uri="{D42A27DB-BD31-4B8C-83A1-F6EECF244321}">
                <p14:modId xmlns:p14="http://schemas.microsoft.com/office/powerpoint/2010/main" val="1144981095"/>
              </p:ext>
            </p:extLst>
          </p:nvPr>
        </p:nvGraphicFramePr>
        <p:xfrm>
          <a:off x="1132984" y="476355"/>
          <a:ext cx="7883000" cy="5944472"/>
        </p:xfrm>
        <a:graphic>
          <a:graphicData uri="http://schemas.openxmlformats.org/drawingml/2006/table">
            <a:tbl>
              <a:tblPr/>
              <a:tblGrid>
                <a:gridCol w="567914">
                  <a:extLst>
                    <a:ext uri="{9D8B030D-6E8A-4147-A177-3AD203B41FA5}">
                      <a16:colId xmlns:a16="http://schemas.microsoft.com/office/drawing/2014/main" val="3872967640"/>
                    </a:ext>
                  </a:extLst>
                </a:gridCol>
                <a:gridCol w="886232">
                  <a:extLst>
                    <a:ext uri="{9D8B030D-6E8A-4147-A177-3AD203B41FA5}">
                      <a16:colId xmlns:a16="http://schemas.microsoft.com/office/drawing/2014/main" val="162098467"/>
                    </a:ext>
                  </a:extLst>
                </a:gridCol>
                <a:gridCol w="6428854">
                  <a:extLst>
                    <a:ext uri="{9D8B030D-6E8A-4147-A177-3AD203B41FA5}">
                      <a16:colId xmlns:a16="http://schemas.microsoft.com/office/drawing/2014/main" val="564157322"/>
                    </a:ext>
                  </a:extLst>
                </a:gridCol>
              </a:tblGrid>
              <a:tr h="348343">
                <a:tc>
                  <a:txBody>
                    <a:bodyPr/>
                    <a:lstStyle/>
                    <a:p>
                      <a:pPr algn="ctr"/>
                      <a:r>
                        <a:rPr lang="en-US" sz="1400" b="0" i="0">
                          <a:effectLst/>
                          <a:latin typeface="Arial Narrow" panose="020B0604020202020204" pitchFamily="34" charset="0"/>
                          <a:cs typeface="Arial Narrow" panose="020B0604020202020204" pitchFamily="34" charset="0"/>
                        </a:rPr>
                        <a:t>Item #</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7620"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Time</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14288"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effectLst/>
                          <a:latin typeface="Arial Narrow" panose="020B0604020202020204" pitchFamily="34" charset="0"/>
                          <a:cs typeface="Arial Narrow" panose="020B0604020202020204" pitchFamily="34" charset="0"/>
                        </a:rPr>
                        <a:t>Agenda Item- </a:t>
                      </a:r>
                      <a:r>
                        <a:rPr lang="en-US" sz="1400" b="1" i="0" dirty="0">
                          <a:effectLst/>
                          <a:latin typeface="Arial Narrow" panose="020B0604020202020204" pitchFamily="34" charset="0"/>
                          <a:cs typeface="Arial Narrow" panose="020B0604020202020204" pitchFamily="34" charset="0"/>
                        </a:rPr>
                        <a:t>(Location: Westminster 2)</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14288"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3515596230"/>
                  </a:ext>
                </a:extLst>
              </a:tr>
              <a:tr h="353570">
                <a:tc>
                  <a:txBody>
                    <a:bodyPr/>
                    <a:lstStyle/>
                    <a:p>
                      <a:pPr algn="ctr"/>
                      <a:r>
                        <a:rPr lang="en-US" sz="1400" b="0" i="0">
                          <a:effectLst/>
                          <a:latin typeface="Arial Narrow" panose="020B0604020202020204" pitchFamily="34" charset="0"/>
                          <a:cs typeface="Arial Narrow" panose="020B0604020202020204" pitchFamily="34" charset="0"/>
                        </a:rPr>
                        <a:t>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7620"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08:30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a:effectLst/>
                          <a:latin typeface="Arial Narrow" panose="020B0604020202020204" pitchFamily="34" charset="0"/>
                          <a:cs typeface="Arial Narrow" panose="020B0604020202020204" pitchFamily="34" charset="0"/>
                        </a:rPr>
                        <a:t>Breakfast</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2563258726"/>
                  </a:ext>
                </a:extLst>
              </a:tr>
              <a:tr h="487682">
                <a:tc>
                  <a:txBody>
                    <a:bodyPr/>
                    <a:lstStyle/>
                    <a:p>
                      <a:pPr algn="ctr"/>
                      <a:r>
                        <a:rPr lang="en-US" sz="1400" b="0" i="0">
                          <a:effectLst/>
                          <a:latin typeface="Arial Narrow" panose="020B0604020202020204" pitchFamily="34" charset="0"/>
                          <a:cs typeface="Arial Narrow" panose="020B0604020202020204" pitchFamily="34" charset="0"/>
                        </a:rPr>
                        <a:t>1</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9:00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effectLst/>
                          <a:latin typeface="Arial Narrow" panose="020B0604020202020204" pitchFamily="34" charset="0"/>
                          <a:cs typeface="Arial Narrow" panose="020B0604020202020204" pitchFamily="34" charset="0"/>
                        </a:rPr>
                        <a:t>Call to Order (David Atienza), Roll Call (McGillis), Minutes approval (David)</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2489931480"/>
                  </a:ext>
                </a:extLst>
              </a:tr>
              <a:tr h="348343">
                <a:tc>
                  <a:txBody>
                    <a:bodyPr/>
                    <a:lstStyle/>
                    <a:p>
                      <a:pPr algn="ctr"/>
                      <a:r>
                        <a:rPr lang="en-US" sz="1400" b="0" i="0" dirty="0">
                          <a:effectLst/>
                          <a:latin typeface="Arial Narrow" panose="020B0604020202020204" pitchFamily="34" charset="0"/>
                          <a:cs typeface="Arial Narrow" panose="020B0604020202020204" pitchFamily="34" charset="0"/>
                        </a:rPr>
                        <a:t>2</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9:05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a:effectLst/>
                          <a:latin typeface="Arial Narrow" panose="020B0604020202020204" pitchFamily="34" charset="0"/>
                          <a:cs typeface="Arial Narrow" panose="020B0604020202020204" pitchFamily="34" charset="0"/>
                        </a:rPr>
                        <a:t>Subhasish- Awards (no slides)</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168025694"/>
                  </a:ext>
                </a:extLst>
              </a:tr>
              <a:tr h="348343">
                <a:tc>
                  <a:txBody>
                    <a:bodyPr/>
                    <a:lstStyle/>
                    <a:p>
                      <a:pPr algn="ctr"/>
                      <a:r>
                        <a:rPr lang="en-US" sz="1400" b="0" i="0">
                          <a:effectLst/>
                          <a:latin typeface="Arial Narrow" panose="020B0604020202020204" pitchFamily="34" charset="0"/>
                          <a:cs typeface="Arial Narrow" panose="020B0604020202020204" pitchFamily="34" charset="0"/>
                        </a:rPr>
                        <a:t>3</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9:20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a:effectLst/>
                          <a:latin typeface="Arial Narrow" panose="020B0604020202020204" pitchFamily="34" charset="0"/>
                          <a:cs typeface="Arial Narrow" panose="020B0604020202020204" pitchFamily="34" charset="0"/>
                        </a:rPr>
                        <a:t>Cristiana- Finance (slides received)</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2816498468"/>
                  </a:ext>
                </a:extLst>
              </a:tr>
              <a:tr h="447624">
                <a:tc>
                  <a:txBody>
                    <a:bodyPr/>
                    <a:lstStyle/>
                    <a:p>
                      <a:pPr algn="ctr"/>
                      <a:r>
                        <a:rPr lang="en-US" sz="1400" b="0" i="0">
                          <a:effectLst/>
                          <a:latin typeface="Arial Narrow" panose="020B0604020202020204" pitchFamily="34" charset="0"/>
                          <a:cs typeface="Arial Narrow" panose="020B0604020202020204" pitchFamily="34" charset="0"/>
                        </a:rPr>
                        <a:t>4</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9:40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dirty="0">
                          <a:effectLst/>
                          <a:latin typeface="Arial Narrow" panose="020B0604020202020204" pitchFamily="34" charset="0"/>
                          <a:cs typeface="Arial Narrow" panose="020B0604020202020204" pitchFamily="34" charset="0"/>
                        </a:rPr>
                        <a:t>Conferences- Luca , remote access *- Conferences (slides received) DAC update - David (on behalf of </a:t>
                      </a:r>
                      <a:r>
                        <a:rPr lang="en-US" sz="1400" b="0" i="0" dirty="0" err="1">
                          <a:effectLst/>
                          <a:latin typeface="Arial Narrow" panose="020B0604020202020204" pitchFamily="34" charset="0"/>
                          <a:cs typeface="Arial Narrow" panose="020B0604020202020204" pitchFamily="34" charset="0"/>
                        </a:rPr>
                        <a:t>Ayse</a:t>
                      </a:r>
                      <a:r>
                        <a:rPr lang="en-US" sz="1400" b="0" i="0" dirty="0">
                          <a:effectLst/>
                          <a:latin typeface="Arial Narrow" panose="020B0604020202020204" pitchFamily="34" charset="0"/>
                          <a:cs typeface="Arial Narrow" panose="020B0604020202020204" pitchFamily="34" charset="0"/>
                        </a:rPr>
                        <a:t>)</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1716831747"/>
                  </a:ext>
                </a:extLst>
              </a:tr>
              <a:tr h="348343">
                <a:tc>
                  <a:txBody>
                    <a:bodyPr/>
                    <a:lstStyle/>
                    <a:p>
                      <a:pPr algn="ctr"/>
                      <a:r>
                        <a:rPr lang="en-US" sz="1400" b="0" i="0">
                          <a:effectLst/>
                          <a:latin typeface="Arial Narrow" panose="020B0604020202020204" pitchFamily="34" charset="0"/>
                          <a:cs typeface="Arial Narrow" panose="020B0604020202020204" pitchFamily="34" charset="0"/>
                        </a:rPr>
                        <a:t>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10:00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effectLst/>
                          <a:latin typeface="Arial Narrow" panose="020B0604020202020204" pitchFamily="34" charset="0"/>
                          <a:cs typeface="Arial Narrow" panose="020B0604020202020204" pitchFamily="34" charset="0"/>
                        </a:rPr>
                        <a:t>Gi-Joon- Activities (slides received)</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669179906"/>
                  </a:ext>
                </a:extLst>
              </a:tr>
              <a:tr h="348343">
                <a:tc>
                  <a:txBody>
                    <a:bodyPr/>
                    <a:lstStyle/>
                    <a:p>
                      <a:pPr algn="ctr"/>
                      <a:r>
                        <a:rPr lang="en-US" sz="1400" b="0" i="0">
                          <a:effectLst/>
                          <a:latin typeface="Arial Narrow" panose="020B0604020202020204" pitchFamily="34" charset="0"/>
                          <a:cs typeface="Arial Narrow" panose="020B0604020202020204" pitchFamily="34" charset="0"/>
                        </a:rPr>
                        <a:t>6</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10:15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dirty="0">
                          <a:effectLst/>
                          <a:latin typeface="Arial Narrow" panose="020B0604020202020204" pitchFamily="34" charset="0"/>
                          <a:cs typeface="Arial Narrow" panose="020B0604020202020204" pitchFamily="34" charset="0"/>
                        </a:rPr>
                        <a:t>Miguel- Publications (slides received)</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867785242"/>
                  </a:ext>
                </a:extLst>
              </a:tr>
              <a:tr h="348343">
                <a:tc>
                  <a:txBody>
                    <a:bodyPr/>
                    <a:lstStyle/>
                    <a:p>
                      <a:pPr algn="ctr"/>
                      <a:r>
                        <a:rPr lang="en-US" sz="1400" b="0" i="0">
                          <a:effectLst/>
                          <a:latin typeface="Arial Narrow" panose="020B0604020202020204" pitchFamily="34" charset="0"/>
                          <a:cs typeface="Arial Narrow" panose="020B0604020202020204" pitchFamily="34" charset="0"/>
                        </a:rPr>
                        <a:t>7</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10:30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effectLst/>
                          <a:latin typeface="Arial Narrow" panose="020B0604020202020204" pitchFamily="34" charset="0"/>
                          <a:cs typeface="Arial Narrow" panose="020B0604020202020204" pitchFamily="34" charset="0"/>
                        </a:rPr>
                        <a:t>José- Initiatives (slides received)</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3234063179"/>
                  </a:ext>
                </a:extLst>
              </a:tr>
              <a:tr h="419753">
                <a:tc>
                  <a:txBody>
                    <a:bodyPr/>
                    <a:lstStyle/>
                    <a:p>
                      <a:pPr algn="ctr"/>
                      <a:r>
                        <a:rPr lang="en-US" sz="1400" b="0" i="0">
                          <a:effectLst/>
                          <a:latin typeface="Arial Narrow" panose="020B0604020202020204" pitchFamily="34" charset="0"/>
                          <a:cs typeface="Arial Narrow" panose="020B0604020202020204" pitchFamily="34" charset="0"/>
                        </a:rPr>
                        <a:t>8</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10:45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dirty="0">
                          <a:effectLst/>
                          <a:latin typeface="Arial Narrow" panose="020B0604020202020204" pitchFamily="34" charset="0"/>
                          <a:cs typeface="Arial Narrow" panose="020B0604020202020204" pitchFamily="34" charset="0"/>
                        </a:rPr>
                        <a:t>Dennis- Standards</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3238653592"/>
                  </a:ext>
                </a:extLst>
              </a:tr>
              <a:tr h="400594">
                <a:tc>
                  <a:txBody>
                    <a:bodyPr/>
                    <a:lstStyle/>
                    <a:p>
                      <a:pPr algn="ctr"/>
                      <a:r>
                        <a:rPr lang="en-US" sz="1400" b="0" i="0">
                          <a:effectLst/>
                          <a:latin typeface="Arial Narrow" panose="020B0604020202020204" pitchFamily="34" charset="0"/>
                          <a:cs typeface="Arial Narrow" panose="020B0604020202020204" pitchFamily="34" charset="0"/>
                        </a:rPr>
                        <a:t>9</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11:00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effectLst/>
                          <a:latin typeface="Arial Narrow" panose="020B0604020202020204" pitchFamily="34" charset="0"/>
                          <a:cs typeface="Arial Narrow" panose="020B0604020202020204" pitchFamily="34" charset="0"/>
                        </a:rPr>
                        <a:t>CEDA Bylaws update - David (on behalf of Agnieszka)(slides received)</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3484499199"/>
                  </a:ext>
                </a:extLst>
              </a:tr>
              <a:tr h="440654">
                <a:tc>
                  <a:txBody>
                    <a:bodyPr/>
                    <a:lstStyle/>
                    <a:p>
                      <a:pPr algn="ctr"/>
                      <a:r>
                        <a:rPr lang="en-US" sz="1400" b="0" i="0">
                          <a:effectLst/>
                          <a:latin typeface="Arial Narrow" panose="020B0604020202020204" pitchFamily="34" charset="0"/>
                          <a:cs typeface="Arial Narrow" panose="020B0604020202020204" pitchFamily="34" charset="0"/>
                        </a:rPr>
                        <a:t>10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11:15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dirty="0">
                          <a:effectLst/>
                          <a:latin typeface="Arial Narrow" panose="020B0604020202020204" pitchFamily="34" charset="0"/>
                          <a:cs typeface="Arial Narrow" panose="020B0604020202020204" pitchFamily="34" charset="0"/>
                        </a:rPr>
                        <a:t>Yao-Wen and David - Strategy and TAB strategic point</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4101458823"/>
                  </a:ext>
                </a:extLst>
              </a:tr>
              <a:tr h="411914">
                <a:tc>
                  <a:txBody>
                    <a:bodyPr/>
                    <a:lstStyle/>
                    <a:p>
                      <a:pPr algn="ctr"/>
                      <a:r>
                        <a:rPr lang="en-US" sz="1400" b="0" i="0">
                          <a:effectLst/>
                          <a:latin typeface="Arial Narrow" panose="020B0604020202020204" pitchFamily="34" charset="0"/>
                          <a:cs typeface="Arial Narrow" panose="020B0604020202020204" pitchFamily="34" charset="0"/>
                        </a:rPr>
                        <a:t>11</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11:30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a:effectLst/>
                          <a:latin typeface="Arial Narrow" panose="020B0604020202020204" pitchFamily="34" charset="0"/>
                          <a:cs typeface="Arial Narrow" panose="020B0604020202020204" pitchFamily="34" charset="0"/>
                        </a:rPr>
                        <a:t>Shishpal - Nominations and Appointments for CEDA EC 2020-21*</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3490849077"/>
                  </a:ext>
                </a:extLst>
              </a:tr>
              <a:tr h="348343">
                <a:tc>
                  <a:txBody>
                    <a:bodyPr/>
                    <a:lstStyle/>
                    <a:p>
                      <a:pPr algn="ctr"/>
                      <a:br>
                        <a:rPr lang="en-US" sz="1400" b="0" i="0">
                          <a:effectLst/>
                          <a:latin typeface="Arial Narrow" panose="020B0604020202020204" pitchFamily="34" charset="0"/>
                          <a:cs typeface="Arial Narrow" panose="020B0604020202020204" pitchFamily="34" charset="0"/>
                        </a:rPr>
                      </a:br>
                      <a:endParaRPr lang="en-US" sz="1400" b="0" i="0">
                        <a:effectLst/>
                        <a:latin typeface="Arial Narrow" panose="020B0604020202020204" pitchFamily="34" charset="0"/>
                        <a:cs typeface="Arial Narrow" panose="020B0604020202020204" pitchFamily="34" charset="0"/>
                      </a:endParaRP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tcPr>
                </a:tc>
                <a:tc>
                  <a:txBody>
                    <a:bodyPr/>
                    <a:lstStyle/>
                    <a:p>
                      <a:pPr lvl="1" algn="l"/>
                      <a:r>
                        <a:rPr lang="en-US" sz="1400" b="0" i="0" dirty="0">
                          <a:effectLst/>
                          <a:latin typeface="Arial Narrow" panose="020B0604020202020204" pitchFamily="34" charset="0"/>
                          <a:cs typeface="Arial Narrow" panose="020B0604020202020204" pitchFamily="34" charset="0"/>
                        </a:rPr>
                        <a:t>12:00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tcPr>
                </a:tc>
                <a:tc>
                  <a:txBody>
                    <a:bodyPr/>
                    <a:lstStyle/>
                    <a:p>
                      <a:pPr lvl="1"/>
                      <a:r>
                        <a:rPr lang="en-US" sz="1400" b="0" i="0" dirty="0">
                          <a:effectLst/>
                          <a:latin typeface="Arial Narrow" panose="020B0604020202020204" pitchFamily="34" charset="0"/>
                          <a:cs typeface="Arial Narrow" panose="020B0604020202020204" pitchFamily="34" charset="0"/>
                        </a:rPr>
                        <a:t>LUNCH</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tcPr>
                </a:tc>
                <a:extLst>
                  <a:ext uri="{0D108BD9-81ED-4DB2-BD59-A6C34878D82A}">
                    <a16:rowId xmlns:a16="http://schemas.microsoft.com/office/drawing/2014/main" val="1438446611"/>
                  </a:ext>
                </a:extLst>
              </a:tr>
              <a:tr h="465903">
                <a:tc>
                  <a:txBody>
                    <a:bodyPr/>
                    <a:lstStyle/>
                    <a:p>
                      <a:pPr algn="ctr"/>
                      <a:r>
                        <a:rPr lang="en-US" sz="1400" b="0" i="0" dirty="0">
                          <a:effectLst/>
                          <a:latin typeface="Arial Narrow" panose="020B0604020202020204" pitchFamily="34" charset="0"/>
                          <a:cs typeface="Arial Narrow" panose="020B0604020202020204" pitchFamily="34" charset="0"/>
                        </a:rPr>
                        <a:t>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13:00-17:00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u="sng" dirty="0">
                          <a:solidFill>
                            <a:schemeClr val="accent2"/>
                          </a:solidFill>
                          <a:effectLst/>
                          <a:latin typeface="Arial Narrow" panose="020B0604020202020204" pitchFamily="34" charset="0"/>
                          <a:cs typeface="Arial Narrow" panose="020B0604020202020204" pitchFamily="34" charset="0"/>
                          <a:hlinkClick r:id="rId2">
                            <a:extLst>
                              <a:ext uri="{A12FA001-AC4F-418D-AE19-62706E023703}">
                                <ahyp:hlinkClr xmlns:ahyp="http://schemas.microsoft.com/office/drawing/2018/hyperlinkcolor" val="tx"/>
                              </a:ext>
                            </a:extLst>
                          </a:hlinkClick>
                        </a:rPr>
                        <a:t>See BoG Agenda</a:t>
                      </a:r>
                      <a:endParaRPr lang="en-US" sz="1400" b="0" i="0" dirty="0">
                        <a:solidFill>
                          <a:schemeClr val="accent2"/>
                        </a:solidFill>
                        <a:effectLst/>
                        <a:latin typeface="Arial Narrow" panose="020B0604020202020204" pitchFamily="34" charset="0"/>
                        <a:cs typeface="Arial Narrow" panose="020B0604020202020204" pitchFamily="34" charset="0"/>
                      </a:endParaRP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1725869606"/>
                  </a:ext>
                </a:extLst>
              </a:tr>
            </a:tbl>
          </a:graphicData>
        </a:graphic>
      </p:graphicFrame>
    </p:spTree>
    <p:extLst>
      <p:ext uri="{BB962C8B-B14F-4D97-AF65-F5344CB8AC3E}">
        <p14:creationId xmlns:p14="http://schemas.microsoft.com/office/powerpoint/2010/main" val="46104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8CF5-B5FD-364A-B863-EC2AC70EDD2B}"/>
              </a:ext>
            </a:extLst>
          </p:cNvPr>
          <p:cNvSpPr>
            <a:spLocks noGrp="1"/>
          </p:cNvSpPr>
          <p:nvPr>
            <p:ph type="title"/>
          </p:nvPr>
        </p:nvSpPr>
        <p:spPr/>
        <p:txBody>
          <a:bodyPr/>
          <a:lstStyle/>
          <a:p>
            <a:r>
              <a:rPr lang="it-IT" dirty="0"/>
              <a:t>Budget 2020 – </a:t>
            </a:r>
            <a:r>
              <a:rPr lang="it-IT" dirty="0" err="1"/>
              <a:t>Expenses</a:t>
            </a:r>
            <a:r>
              <a:rPr lang="it-IT" dirty="0"/>
              <a:t> </a:t>
            </a:r>
            <a:r>
              <a:rPr lang="it-IT" dirty="0" err="1"/>
              <a:t>details</a:t>
            </a:r>
            <a:endParaRPr lang="it-IT" dirty="0"/>
          </a:p>
        </p:txBody>
      </p:sp>
      <p:sp>
        <p:nvSpPr>
          <p:cNvPr id="3" name="Content Placeholder 2">
            <a:extLst>
              <a:ext uri="{FF2B5EF4-FFF2-40B4-BE49-F238E27FC236}">
                <a16:creationId xmlns:a16="http://schemas.microsoft.com/office/drawing/2014/main" id="{9EAF0B67-EF47-864F-ABF2-52EF0BAFA80E}"/>
              </a:ext>
            </a:extLst>
          </p:cNvPr>
          <p:cNvSpPr>
            <a:spLocks noGrp="1"/>
          </p:cNvSpPr>
          <p:nvPr>
            <p:ph idx="1"/>
          </p:nvPr>
        </p:nvSpPr>
        <p:spPr>
          <a:xfrm>
            <a:off x="353951" y="1197717"/>
            <a:ext cx="4790071" cy="4843647"/>
          </a:xfrm>
        </p:spPr>
        <p:txBody>
          <a:bodyPr/>
          <a:lstStyle/>
          <a:p>
            <a:r>
              <a:rPr lang="en-US" dirty="0"/>
              <a:t>Local chapters 			    25K</a:t>
            </a:r>
          </a:p>
          <a:p>
            <a:r>
              <a:rPr lang="en-US" dirty="0"/>
              <a:t>Distinguished Lecturers	    20K</a:t>
            </a:r>
          </a:p>
          <a:p>
            <a:r>
              <a:rPr lang="en-US" dirty="0"/>
              <a:t>CEDA Luncheons @		    43K</a:t>
            </a:r>
            <a:br>
              <a:rPr lang="en-US" dirty="0"/>
            </a:br>
            <a:r>
              <a:rPr lang="en-US" sz="1867" dirty="0"/>
              <a:t>ASP-DAC | DAC | DATE | ICCAD</a:t>
            </a:r>
          </a:p>
          <a:p>
            <a:r>
              <a:rPr lang="en-US" dirty="0"/>
              <a:t>Awards						    17K</a:t>
            </a:r>
            <a:br>
              <a:rPr lang="en-US" dirty="0"/>
            </a:br>
            <a:r>
              <a:rPr lang="en-US" dirty="0"/>
              <a:t>Phil Kaufman				    28K</a:t>
            </a:r>
          </a:p>
          <a:p>
            <a:r>
              <a:rPr lang="en-US" dirty="0"/>
              <a:t>Technical committees	    25K</a:t>
            </a:r>
          </a:p>
          <a:p>
            <a:r>
              <a:rPr lang="en-US" dirty="0"/>
              <a:t>Student events			    25K</a:t>
            </a:r>
            <a:br>
              <a:rPr lang="en-US" dirty="0"/>
            </a:br>
            <a:r>
              <a:rPr lang="en-US" sz="1867" dirty="0"/>
              <a:t>DAC | DATE | ICCAD</a:t>
            </a:r>
          </a:p>
          <a:p>
            <a:endParaRPr lang="it-IT" dirty="0"/>
          </a:p>
        </p:txBody>
      </p:sp>
      <p:sp>
        <p:nvSpPr>
          <p:cNvPr id="4" name="Content Placeholder 2">
            <a:extLst>
              <a:ext uri="{FF2B5EF4-FFF2-40B4-BE49-F238E27FC236}">
                <a16:creationId xmlns:a16="http://schemas.microsoft.com/office/drawing/2014/main" id="{E1FD1CE1-72A8-A34A-AF3F-63C8F453FBC1}"/>
              </a:ext>
            </a:extLst>
          </p:cNvPr>
          <p:cNvSpPr txBox="1">
            <a:spLocks/>
          </p:cNvSpPr>
          <p:nvPr/>
        </p:nvSpPr>
        <p:spPr>
          <a:xfrm>
            <a:off x="5144022" y="1170915"/>
            <a:ext cx="4790071" cy="4843647"/>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2">
                  <a:lumMod val="75000"/>
                </a:schemeClr>
              </a:buClr>
              <a:buSzPct val="99000"/>
              <a:buFont typeface="Arial"/>
              <a:buChar char="•"/>
              <a:defRPr sz="1800" kern="1200">
                <a:solidFill>
                  <a:schemeClr val="tx1"/>
                </a:solidFill>
                <a:latin typeface="+mn-lt"/>
                <a:ea typeface="+mn-ea"/>
                <a:cs typeface="California FB"/>
              </a:defRPr>
            </a:lvl1pPr>
            <a:lvl2pPr marL="557213" indent="-214313" algn="l" defTabSz="342900" rtl="0" eaLnBrk="1" latinLnBrk="0" hangingPunct="1">
              <a:spcBef>
                <a:spcPts val="750"/>
              </a:spcBef>
              <a:spcAft>
                <a:spcPts val="0"/>
              </a:spcAft>
              <a:buClr>
                <a:schemeClr val="accent2">
                  <a:lumMod val="75000"/>
                </a:schemeClr>
              </a:buClr>
              <a:buSzPct val="99000"/>
              <a:buFont typeface="Arial"/>
              <a:buChar char="•"/>
              <a:defRPr sz="1500" kern="1200">
                <a:solidFill>
                  <a:schemeClr val="tx1"/>
                </a:solidFill>
                <a:latin typeface="+mn-lt"/>
                <a:ea typeface="+mn-ea"/>
                <a:cs typeface="California FB"/>
              </a:defRPr>
            </a:lvl2pPr>
            <a:lvl3pPr marL="857250" indent="-171450" algn="l" defTabSz="342900" rtl="0" eaLnBrk="1" latinLnBrk="0" hangingPunct="1">
              <a:spcBef>
                <a:spcPts val="750"/>
              </a:spcBef>
              <a:spcAft>
                <a:spcPts val="0"/>
              </a:spcAft>
              <a:buClr>
                <a:schemeClr val="accent2">
                  <a:lumMod val="75000"/>
                </a:schemeClr>
              </a:buClr>
              <a:buSzPct val="99000"/>
              <a:buFont typeface="Arial"/>
              <a:buChar char="•"/>
              <a:defRPr sz="1400" kern="1200" baseline="0">
                <a:solidFill>
                  <a:schemeClr val="tx1"/>
                </a:solidFill>
                <a:latin typeface="+mn-lt"/>
                <a:ea typeface="+mn-ea"/>
                <a:cs typeface="California FB"/>
              </a:defRPr>
            </a:lvl3pPr>
            <a:lvl4pPr marL="1200150" indent="-171450" algn="l" defTabSz="342900" rtl="0" eaLnBrk="1" latinLnBrk="0" hangingPunct="1">
              <a:spcBef>
                <a:spcPts val="750"/>
              </a:spcBef>
              <a:spcAft>
                <a:spcPts val="0"/>
              </a:spcAft>
              <a:buClr>
                <a:schemeClr val="accent1"/>
              </a:buClr>
              <a:buSzPct val="99000"/>
              <a:buFont typeface="Arial"/>
              <a:buChar char="•"/>
              <a:defRPr sz="1400" kern="1200">
                <a:solidFill>
                  <a:schemeClr val="tx1">
                    <a:lumMod val="75000"/>
                    <a:lumOff val="25000"/>
                  </a:schemeClr>
                </a:solidFill>
                <a:latin typeface="California FB"/>
                <a:ea typeface="+mn-ea"/>
                <a:cs typeface="California FB"/>
              </a:defRPr>
            </a:lvl4pPr>
            <a:lvl5pPr marL="1543050" indent="-171450" algn="l" defTabSz="342900" rtl="0" eaLnBrk="1" latinLnBrk="0" hangingPunct="1">
              <a:spcBef>
                <a:spcPts val="750"/>
              </a:spcBef>
              <a:spcAft>
                <a:spcPts val="0"/>
              </a:spcAft>
              <a:buClr>
                <a:schemeClr val="accent1"/>
              </a:buClr>
              <a:buSzPct val="99000"/>
              <a:buFont typeface="Arial"/>
              <a:buChar char="•"/>
              <a:defRPr sz="1400" kern="1200">
                <a:solidFill>
                  <a:schemeClr val="tx1">
                    <a:lumMod val="75000"/>
                    <a:lumOff val="25000"/>
                  </a:schemeClr>
                </a:solidFill>
                <a:latin typeface="California FB"/>
                <a:ea typeface="+mn-ea"/>
                <a:cs typeface="California FB"/>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sz="2400" dirty="0"/>
              <a:t>Secretarial Services		~ 60K</a:t>
            </a:r>
          </a:p>
          <a:p>
            <a:r>
              <a:rPr lang="en-US" sz="2400" dirty="0"/>
              <a:t>Committee Travels		~ 45K</a:t>
            </a:r>
          </a:p>
          <a:p>
            <a:r>
              <a:rPr lang="it-IT" sz="2400" dirty="0"/>
              <a:t>Web &amp; Promotion			~ 10K</a:t>
            </a:r>
          </a:p>
          <a:p>
            <a:endParaRPr lang="it-IT" sz="2400" dirty="0"/>
          </a:p>
          <a:p>
            <a:r>
              <a:rPr lang="it-IT" sz="2400" dirty="0" err="1"/>
              <a:t>Student</a:t>
            </a:r>
            <a:r>
              <a:rPr lang="it-IT" sz="2400" dirty="0"/>
              <a:t> </a:t>
            </a:r>
            <a:r>
              <a:rPr lang="it-IT" sz="2400" dirty="0" err="1"/>
              <a:t>grants</a:t>
            </a:r>
            <a:r>
              <a:rPr lang="it-IT" sz="2400" dirty="0"/>
              <a:t>			20K</a:t>
            </a:r>
          </a:p>
          <a:p>
            <a:r>
              <a:rPr lang="it-IT" sz="2400" dirty="0" err="1"/>
              <a:t>DivEDA</a:t>
            </a:r>
            <a:r>
              <a:rPr lang="it-IT" sz="2400" dirty="0"/>
              <a:t>					  5K</a:t>
            </a:r>
          </a:p>
          <a:p>
            <a:r>
              <a:rPr lang="it-IT" sz="2400" dirty="0"/>
              <a:t>DAPE workshop               5K</a:t>
            </a:r>
          </a:p>
          <a:p>
            <a:r>
              <a:rPr lang="it-IT" sz="2400" dirty="0"/>
              <a:t>CPS </a:t>
            </a:r>
            <a:r>
              <a:rPr lang="it-IT" sz="2400" dirty="0" err="1"/>
              <a:t>Summer</a:t>
            </a:r>
            <a:r>
              <a:rPr lang="it-IT" sz="2400" dirty="0"/>
              <a:t> </a:t>
            </a:r>
            <a:r>
              <a:rPr lang="it-IT" sz="2400" dirty="0" err="1"/>
              <a:t>school</a:t>
            </a:r>
            <a:r>
              <a:rPr lang="it-IT" sz="2400" dirty="0"/>
              <a:t>        5K</a:t>
            </a:r>
          </a:p>
          <a:p>
            <a:r>
              <a:rPr lang="it-IT" sz="2400" dirty="0"/>
              <a:t>ML-CAD workshop           5K			</a:t>
            </a:r>
          </a:p>
          <a:p>
            <a:endParaRPr lang="it-IT" sz="2400" dirty="0"/>
          </a:p>
        </p:txBody>
      </p:sp>
    </p:spTree>
    <p:extLst>
      <p:ext uri="{BB962C8B-B14F-4D97-AF65-F5344CB8AC3E}">
        <p14:creationId xmlns:p14="http://schemas.microsoft.com/office/powerpoint/2010/main" val="35125332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6815" y="564579"/>
            <a:ext cx="11374883" cy="521507"/>
          </a:xfrm>
        </p:spPr>
        <p:txBody>
          <a:bodyPr>
            <a:normAutofit fontScale="90000"/>
          </a:bodyPr>
          <a:lstStyle/>
          <a:p>
            <a:r>
              <a:rPr lang="en-US" sz="3200" dirty="0"/>
              <a:t>Charge and Cost in Technical Co-Sponsorship</a:t>
            </a:r>
          </a:p>
        </p:txBody>
      </p:sp>
      <p:sp>
        <p:nvSpPr>
          <p:cNvPr id="7" name="Subtitle 6"/>
          <p:cNvSpPr>
            <a:spLocks noGrp="1"/>
          </p:cNvSpPr>
          <p:nvPr>
            <p:ph type="subTitle" idx="1"/>
          </p:nvPr>
        </p:nvSpPr>
        <p:spPr>
          <a:xfrm>
            <a:off x="396815" y="1068581"/>
            <a:ext cx="11374883" cy="422657"/>
          </a:xfrm>
        </p:spPr>
        <p:txBody>
          <a:bodyPr>
            <a:normAutofit fontScale="92500" lnSpcReduction="10000"/>
          </a:bodyPr>
          <a:lstStyle/>
          <a:p>
            <a:r>
              <a:rPr lang="en-US" dirty="0"/>
              <a:t>Original Framework and Overview</a:t>
            </a:r>
          </a:p>
        </p:txBody>
      </p:sp>
      <p:sp>
        <p:nvSpPr>
          <p:cNvPr id="4" name="Text Placeholder 3">
            <a:extLst>
              <a:ext uri="{FF2B5EF4-FFF2-40B4-BE49-F238E27FC236}">
                <a16:creationId xmlns:a16="http://schemas.microsoft.com/office/drawing/2014/main" id="{3DC6FB40-84C4-4F5E-B7B5-4E573A2736C5}"/>
              </a:ext>
            </a:extLst>
          </p:cNvPr>
          <p:cNvSpPr>
            <a:spLocks noGrp="1"/>
          </p:cNvSpPr>
          <p:nvPr>
            <p:ph type="body" idx="2"/>
          </p:nvPr>
        </p:nvSpPr>
        <p:spPr>
          <a:xfrm>
            <a:off x="396815" y="1590087"/>
            <a:ext cx="11374883" cy="4948172"/>
          </a:xfrm>
        </p:spPr>
        <p:txBody>
          <a:bodyPr/>
          <a:lstStyle/>
          <a:p>
            <a:r>
              <a:rPr lang="en-US" dirty="0"/>
              <a:t>The TCS charge </a:t>
            </a:r>
            <a:r>
              <a:rPr lang="en-US" b="1" dirty="0"/>
              <a:t>($1000/conference </a:t>
            </a:r>
            <a:r>
              <a:rPr lang="en-US" dirty="0"/>
              <a:t>plus </a:t>
            </a:r>
            <a:r>
              <a:rPr lang="en-US" b="1" dirty="0"/>
              <a:t>$15/paper</a:t>
            </a:r>
            <a:r>
              <a:rPr lang="en-US" dirty="0"/>
              <a:t>) was based on an analysis of 2013 operations</a:t>
            </a:r>
          </a:p>
          <a:p>
            <a:r>
              <a:rPr lang="en-US" dirty="0"/>
              <a:t>The charge was intended to cover </a:t>
            </a:r>
            <a:r>
              <a:rPr lang="en-US" b="1" dirty="0">
                <a:solidFill>
                  <a:srgbClr val="C00000"/>
                </a:solidFill>
              </a:rPr>
              <a:t>2/3</a:t>
            </a:r>
            <a:r>
              <a:rPr lang="en-US" dirty="0"/>
              <a:t> of the cost associated with TCS</a:t>
            </a:r>
          </a:p>
          <a:p>
            <a:pPr lvl="1"/>
            <a:r>
              <a:rPr lang="en-US" dirty="0"/>
              <a:t>Sponsoring OUs had an option of paying the charge or billing the conference – “cost recovery”</a:t>
            </a:r>
          </a:p>
          <a:p>
            <a:pPr lvl="1"/>
            <a:r>
              <a:rPr lang="en-US" dirty="0"/>
              <a:t>Intended to reduce the MCE overhead burden by “cost recovery”</a:t>
            </a:r>
          </a:p>
          <a:p>
            <a:r>
              <a:rPr lang="en-US" dirty="0"/>
              <a:t>It was anticipated that the TCS charge would moderate the growth of TCS conferences</a:t>
            </a:r>
          </a:p>
          <a:p>
            <a:endParaRPr lang="en-US" dirty="0"/>
          </a:p>
          <a:p>
            <a:r>
              <a:rPr lang="en-US" b="1" dirty="0"/>
              <a:t>TAB</a:t>
            </a:r>
            <a:r>
              <a:rPr lang="en-US" dirty="0"/>
              <a:t> implementation started in </a:t>
            </a:r>
            <a:r>
              <a:rPr lang="en-US" b="1" dirty="0"/>
              <a:t>2016</a:t>
            </a:r>
            <a:endParaRPr lang="en-US" dirty="0"/>
          </a:p>
          <a:p>
            <a:pPr lvl="1"/>
            <a:r>
              <a:rPr lang="en-US" dirty="0"/>
              <a:t>Conference Publication distributions continue to go to sponsoring S/Cs</a:t>
            </a:r>
          </a:p>
          <a:p>
            <a:pPr lvl="1"/>
            <a:r>
              <a:rPr lang="en-US" dirty="0"/>
              <a:t>A online tool has been developed and available to assess the value of TCS conferences</a:t>
            </a:r>
          </a:p>
          <a:p>
            <a:r>
              <a:rPr lang="en-US" b="1" dirty="0"/>
              <a:t>MGA</a:t>
            </a:r>
            <a:r>
              <a:rPr lang="en-US" dirty="0"/>
              <a:t> policy has evolved</a:t>
            </a:r>
          </a:p>
          <a:p>
            <a:pPr lvl="1"/>
            <a:r>
              <a:rPr lang="en-US" b="1" dirty="0"/>
              <a:t>2016-2017</a:t>
            </a:r>
            <a:r>
              <a:rPr lang="en-US" dirty="0"/>
              <a:t> the TCS charge was absorbed at the </a:t>
            </a:r>
            <a:r>
              <a:rPr lang="en-US" b="1" dirty="0"/>
              <a:t>MGA board level</a:t>
            </a:r>
          </a:p>
          <a:p>
            <a:pPr lvl="1"/>
            <a:r>
              <a:rPr lang="en-US" dirty="0"/>
              <a:t>Starting in </a:t>
            </a:r>
            <a:r>
              <a:rPr lang="en-US" b="1" dirty="0"/>
              <a:t>2018, </a:t>
            </a:r>
            <a:r>
              <a:rPr lang="en-US" dirty="0"/>
              <a:t>the TCS charge is passed to </a:t>
            </a:r>
            <a:r>
              <a:rPr lang="en-US" b="1" dirty="0"/>
              <a:t>the sponsoring Geo Unit, or the conference</a:t>
            </a:r>
          </a:p>
          <a:p>
            <a:pPr lvl="1"/>
            <a:r>
              <a:rPr lang="en-US" dirty="0"/>
              <a:t>Conference Publications distributions continue to stay at the MGA board level</a:t>
            </a:r>
          </a:p>
        </p:txBody>
      </p:sp>
    </p:spTree>
    <p:extLst>
      <p:ext uri="{BB962C8B-B14F-4D97-AF65-F5344CB8AC3E}">
        <p14:creationId xmlns:p14="http://schemas.microsoft.com/office/powerpoint/2010/main" val="38812454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396815" y="565421"/>
            <a:ext cx="11374883" cy="521507"/>
          </a:xfrm>
          <a:prstGeom prst="rect">
            <a:avLst/>
          </a:prstGeom>
          <a:noFill/>
          <a:ln>
            <a:noFill/>
          </a:ln>
        </p:spPr>
        <p:txBody>
          <a:bodyPr vert="horz" wrap="square" lIns="91433" tIns="45700" rIns="91433" bIns="45700" rtlCol="0" anchor="t" anchorCtr="0">
            <a:noAutofit/>
          </a:bodyPr>
          <a:lstStyle/>
          <a:p>
            <a:pPr indent="-194728"/>
            <a:r>
              <a:rPr lang="en-US" sz="3200" dirty="0"/>
              <a:t>Full (100%) TCS Cost Allocation</a:t>
            </a:r>
            <a:endParaRPr sz="3200" dirty="0"/>
          </a:p>
        </p:txBody>
      </p:sp>
      <p:sp>
        <p:nvSpPr>
          <p:cNvPr id="5" name="Shape 174">
            <a:extLst>
              <a:ext uri="{FF2B5EF4-FFF2-40B4-BE49-F238E27FC236}">
                <a16:creationId xmlns:a16="http://schemas.microsoft.com/office/drawing/2014/main" id="{0B5EACCA-A62C-44D3-964B-27FC59FB6634}"/>
              </a:ext>
            </a:extLst>
          </p:cNvPr>
          <p:cNvSpPr txBox="1">
            <a:spLocks noGrp="1"/>
          </p:cNvSpPr>
          <p:nvPr>
            <p:ph type="subTitle" idx="1"/>
          </p:nvPr>
        </p:nvSpPr>
        <p:spPr>
          <a:xfrm>
            <a:off x="408558" y="1154662"/>
            <a:ext cx="11783441" cy="422657"/>
          </a:xfrm>
          <a:prstGeom prst="rect">
            <a:avLst/>
          </a:prstGeom>
          <a:noFill/>
          <a:ln>
            <a:noFill/>
          </a:ln>
        </p:spPr>
        <p:txBody>
          <a:bodyPr vert="horz" wrap="square" lIns="91433" tIns="45700" rIns="91433" bIns="45700" rtlCol="0" anchor="t" anchorCtr="0">
            <a:noAutofit/>
          </a:bodyPr>
          <a:lstStyle/>
          <a:p>
            <a:pPr indent="-152396">
              <a:spcBef>
                <a:spcPts val="0"/>
              </a:spcBef>
            </a:pPr>
            <a:r>
              <a:rPr lang="en-US" dirty="0"/>
              <a:t>Conference Committee’s work in alignment with SSC/</a:t>
            </a:r>
            <a:r>
              <a:rPr lang="en-US" dirty="0" err="1"/>
              <a:t>CoE</a:t>
            </a:r>
            <a:r>
              <a:rPr lang="en-US" dirty="0"/>
              <a:t>, improved financial transparency</a:t>
            </a:r>
          </a:p>
        </p:txBody>
      </p:sp>
      <p:sp>
        <p:nvSpPr>
          <p:cNvPr id="3" name="Text Placeholder 2">
            <a:extLst>
              <a:ext uri="{FF2B5EF4-FFF2-40B4-BE49-F238E27FC236}">
                <a16:creationId xmlns:a16="http://schemas.microsoft.com/office/drawing/2014/main" id="{FB22B39B-0D82-44F7-8B5A-296B5332C471}"/>
              </a:ext>
            </a:extLst>
          </p:cNvPr>
          <p:cNvSpPr>
            <a:spLocks noGrp="1"/>
          </p:cNvSpPr>
          <p:nvPr>
            <p:ph type="body" idx="2"/>
          </p:nvPr>
        </p:nvSpPr>
        <p:spPr>
          <a:xfrm>
            <a:off x="396816" y="1806635"/>
            <a:ext cx="11374883" cy="4162848"/>
          </a:xfrm>
        </p:spPr>
        <p:txBody>
          <a:bodyPr/>
          <a:lstStyle/>
          <a:p>
            <a:r>
              <a:rPr lang="en-US" sz="2400" b="1" dirty="0">
                <a:solidFill>
                  <a:schemeClr val="tx1"/>
                </a:solidFill>
              </a:rPr>
              <a:t>Issues with current TCS charge at 2/3 of the cost: </a:t>
            </a:r>
          </a:p>
          <a:p>
            <a:pPr lvl="1"/>
            <a:r>
              <a:rPr lang="en-US" sz="2267" b="1" dirty="0">
                <a:solidFill>
                  <a:schemeClr val="tx1"/>
                </a:solidFill>
              </a:rPr>
              <a:t>1/3 of the TCS cost is covered by OH – not in full control to manage, reduce, or pass down the cost</a:t>
            </a:r>
            <a:endParaRPr lang="en-US" sz="2400" dirty="0"/>
          </a:p>
          <a:p>
            <a:r>
              <a:rPr lang="en-US" sz="2400" dirty="0"/>
              <a:t>Pathway to 100% TCS Cost Allocation</a:t>
            </a:r>
          </a:p>
          <a:p>
            <a:pPr lvl="1"/>
            <a:r>
              <a:rPr lang="en-US" sz="2267" dirty="0"/>
              <a:t>Re-evaluate TCS cost</a:t>
            </a:r>
          </a:p>
          <a:p>
            <a:pPr lvl="1"/>
            <a:r>
              <a:rPr lang="en-US" sz="2267" dirty="0"/>
              <a:t>100% TCS cost allocation algorithms: $/conference + $/paper</a:t>
            </a:r>
          </a:p>
          <a:p>
            <a:pPr lvl="1"/>
            <a:r>
              <a:rPr lang="en-US" sz="2267" dirty="0"/>
              <a:t>Review, discussions, feedbacks, and decision</a:t>
            </a:r>
          </a:p>
          <a:p>
            <a:pPr lvl="1"/>
            <a:r>
              <a:rPr lang="en-US" sz="2267" dirty="0"/>
              <a:t>Communication plan</a:t>
            </a:r>
          </a:p>
          <a:p>
            <a:pPr lvl="1"/>
            <a:r>
              <a:rPr lang="en-US" sz="2267" dirty="0"/>
              <a:t>Implementation plan and schedule</a:t>
            </a:r>
            <a:endParaRPr lang="en-US" sz="2400" dirty="0"/>
          </a:p>
          <a:p>
            <a:r>
              <a:rPr lang="en-US" sz="2400" dirty="0"/>
              <a:t>Future: FCS Cost Allocation</a:t>
            </a:r>
          </a:p>
        </p:txBody>
      </p:sp>
    </p:spTree>
    <p:extLst>
      <p:ext uri="{BB962C8B-B14F-4D97-AF65-F5344CB8AC3E}">
        <p14:creationId xmlns:p14="http://schemas.microsoft.com/office/powerpoint/2010/main" val="1516215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EF72-57A8-46D7-9EAE-2FCD09180DA3}"/>
              </a:ext>
            </a:extLst>
          </p:cNvPr>
          <p:cNvSpPr>
            <a:spLocks noGrp="1"/>
          </p:cNvSpPr>
          <p:nvPr>
            <p:ph type="ctrTitle"/>
          </p:nvPr>
        </p:nvSpPr>
        <p:spPr/>
        <p:txBody>
          <a:bodyPr>
            <a:normAutofit fontScale="90000"/>
          </a:bodyPr>
          <a:lstStyle/>
          <a:p>
            <a:r>
              <a:rPr lang="en-US" sz="3200" dirty="0"/>
              <a:t>TCS Cost Allocation Breakdown</a:t>
            </a:r>
          </a:p>
        </p:txBody>
      </p:sp>
      <p:sp>
        <p:nvSpPr>
          <p:cNvPr id="3" name="Subtitle 2">
            <a:extLst>
              <a:ext uri="{FF2B5EF4-FFF2-40B4-BE49-F238E27FC236}">
                <a16:creationId xmlns:a16="http://schemas.microsoft.com/office/drawing/2014/main" id="{E3C6B092-C8F8-4F14-8837-C14342209821}"/>
              </a:ext>
            </a:extLst>
          </p:cNvPr>
          <p:cNvSpPr>
            <a:spLocks noGrp="1"/>
          </p:cNvSpPr>
          <p:nvPr>
            <p:ph type="subTitle" idx="1"/>
          </p:nvPr>
        </p:nvSpPr>
        <p:spPr/>
        <p:txBody>
          <a:bodyPr>
            <a:normAutofit fontScale="92500" lnSpcReduction="10000"/>
          </a:bodyPr>
          <a:lstStyle/>
          <a:p>
            <a:r>
              <a:rPr lang="en-US" dirty="0"/>
              <a:t>2018 Actual Experience</a:t>
            </a:r>
          </a:p>
        </p:txBody>
      </p:sp>
      <p:sp>
        <p:nvSpPr>
          <p:cNvPr id="4" name="Text Placeholder 3">
            <a:extLst>
              <a:ext uri="{FF2B5EF4-FFF2-40B4-BE49-F238E27FC236}">
                <a16:creationId xmlns:a16="http://schemas.microsoft.com/office/drawing/2014/main" id="{A1E6B332-D419-42B4-BAD5-987808D82E50}"/>
              </a:ext>
            </a:extLst>
          </p:cNvPr>
          <p:cNvSpPr>
            <a:spLocks noGrp="1"/>
          </p:cNvSpPr>
          <p:nvPr>
            <p:ph type="body" idx="2"/>
          </p:nvPr>
        </p:nvSpPr>
        <p:spPr>
          <a:xfrm>
            <a:off x="396815" y="1835498"/>
            <a:ext cx="11374883" cy="4457081"/>
          </a:xfrm>
        </p:spPr>
        <p:txBody>
          <a:bodyPr/>
          <a:lstStyle/>
          <a:p>
            <a:pPr>
              <a:tabLst>
                <a:tab pos="6095848" algn="dec"/>
                <a:tab pos="7626160" algn="dec"/>
              </a:tabLst>
            </a:pPr>
            <a:r>
              <a:rPr lang="en-US" dirty="0"/>
              <a:t>Total allocation – </a:t>
            </a:r>
            <a:r>
              <a:rPr lang="en-US" b="1" dirty="0"/>
              <a:t>all IEEE TCS conferences	2,092.3k	100%</a:t>
            </a:r>
          </a:p>
          <a:p>
            <a:pPr lvl="1">
              <a:tabLst>
                <a:tab pos="6095848" algn="dec"/>
                <a:tab pos="7626160" algn="dec"/>
              </a:tabLst>
            </a:pPr>
            <a:r>
              <a:rPr lang="en-US" dirty="0"/>
              <a:t>Total allocation for </a:t>
            </a:r>
            <a:r>
              <a:rPr lang="en-US" b="1" dirty="0"/>
              <a:t>TA</a:t>
            </a:r>
            <a:r>
              <a:rPr lang="en-US" dirty="0"/>
              <a:t> TCS conferences	    906.3k	43.3% (2018)	42.4% (2017)</a:t>
            </a:r>
          </a:p>
          <a:p>
            <a:pPr lvl="1">
              <a:tabLst>
                <a:tab pos="6095848" algn="dec"/>
                <a:tab pos="7626160" algn="dec"/>
              </a:tabLst>
            </a:pPr>
            <a:r>
              <a:rPr lang="en-US" dirty="0"/>
              <a:t>Total allocation for </a:t>
            </a:r>
            <a:r>
              <a:rPr lang="en-US" b="1" dirty="0">
                <a:solidFill>
                  <a:schemeClr val="tx1"/>
                </a:solidFill>
              </a:rPr>
              <a:t>MGA</a:t>
            </a:r>
            <a:r>
              <a:rPr lang="en-US" dirty="0"/>
              <a:t> TCS conferences	1,186.0k	56.7% (2018)	57.6% (2017)</a:t>
            </a:r>
          </a:p>
          <a:p>
            <a:pPr lvl="1">
              <a:tabLst>
                <a:tab pos="6095848" algn="dec"/>
                <a:tab pos="7626160" algn="dec"/>
              </a:tabLst>
            </a:pPr>
            <a:endParaRPr lang="en-US" dirty="0"/>
          </a:p>
          <a:p>
            <a:pPr>
              <a:tabLst>
                <a:tab pos="6095848" algn="dec"/>
                <a:tab pos="7626160" algn="dec"/>
              </a:tabLst>
            </a:pPr>
            <a:r>
              <a:rPr lang="en-US" dirty="0">
                <a:solidFill>
                  <a:srgbClr val="0000FF"/>
                </a:solidFill>
              </a:rPr>
              <a:t>Total allocation for </a:t>
            </a:r>
            <a:r>
              <a:rPr lang="en-US" b="1" dirty="0">
                <a:solidFill>
                  <a:srgbClr val="0000FF"/>
                </a:solidFill>
              </a:rPr>
              <a:t>all TA TCS conferences  </a:t>
            </a:r>
            <a:r>
              <a:rPr lang="en-US" dirty="0">
                <a:solidFill>
                  <a:srgbClr val="0000FF"/>
                </a:solidFill>
              </a:rPr>
              <a:t>	</a:t>
            </a:r>
            <a:r>
              <a:rPr lang="en-US" b="1" dirty="0">
                <a:solidFill>
                  <a:srgbClr val="0000FF"/>
                </a:solidFill>
              </a:rPr>
              <a:t>906.3k	100%</a:t>
            </a:r>
          </a:p>
          <a:p>
            <a:pPr lvl="1">
              <a:tabLst>
                <a:tab pos="6095848" algn="dec"/>
                <a:tab pos="7626160" algn="dec"/>
              </a:tabLst>
            </a:pPr>
            <a:r>
              <a:rPr lang="en-US" dirty="0">
                <a:solidFill>
                  <a:srgbClr val="0000FF"/>
                </a:solidFill>
              </a:rPr>
              <a:t>Total charge paid by S/Cs	591.3k	65.2% (2018)	58.7% (2017)</a:t>
            </a:r>
          </a:p>
          <a:p>
            <a:pPr lvl="1">
              <a:tabLst>
                <a:tab pos="6095848" algn="dec"/>
                <a:tab pos="7626160" algn="dec"/>
              </a:tabLst>
            </a:pPr>
            <a:r>
              <a:rPr lang="en-US" dirty="0">
                <a:solidFill>
                  <a:srgbClr val="0000FF"/>
                </a:solidFill>
              </a:rPr>
              <a:t>Total charge paid by conferences	315.0k	34.8% (2018)	41.3% (2017)</a:t>
            </a:r>
          </a:p>
          <a:p>
            <a:pPr lvl="1">
              <a:tabLst>
                <a:tab pos="5486126" algn="dec"/>
                <a:tab pos="6859775" algn="ctr"/>
                <a:tab pos="9979585" algn="l"/>
              </a:tabLst>
            </a:pPr>
            <a:endParaRPr lang="en-US" dirty="0"/>
          </a:p>
          <a:p>
            <a:pPr>
              <a:tabLst>
                <a:tab pos="6095848" algn="dec"/>
                <a:tab pos="7626160" algn="dec"/>
              </a:tabLst>
            </a:pPr>
            <a:r>
              <a:rPr lang="en-US" dirty="0">
                <a:solidFill>
                  <a:srgbClr val="0000FF"/>
                </a:solidFill>
              </a:rPr>
              <a:t>Total allocation for </a:t>
            </a:r>
            <a:r>
              <a:rPr lang="en-US" b="1" dirty="0">
                <a:solidFill>
                  <a:srgbClr val="0000FF"/>
                </a:solidFill>
              </a:rPr>
              <a:t>all MGA TCS conferences  </a:t>
            </a:r>
            <a:r>
              <a:rPr lang="en-US" dirty="0">
                <a:solidFill>
                  <a:srgbClr val="0000FF"/>
                </a:solidFill>
              </a:rPr>
              <a:t>	</a:t>
            </a:r>
            <a:r>
              <a:rPr lang="en-US" b="1" dirty="0">
                <a:solidFill>
                  <a:srgbClr val="0000FF"/>
                </a:solidFill>
              </a:rPr>
              <a:t>1,186.0k	100%</a:t>
            </a:r>
          </a:p>
          <a:p>
            <a:pPr lvl="1">
              <a:tabLst>
                <a:tab pos="6095848" algn="dec"/>
                <a:tab pos="7626160" algn="dec"/>
              </a:tabLst>
            </a:pPr>
            <a:r>
              <a:rPr lang="en-US" dirty="0">
                <a:solidFill>
                  <a:srgbClr val="0000FF"/>
                </a:solidFill>
              </a:rPr>
              <a:t>Total charge paid by MGA OUs	950.2k	83.1% (2018)</a:t>
            </a:r>
          </a:p>
          <a:p>
            <a:pPr lvl="1">
              <a:tabLst>
                <a:tab pos="6095848" algn="dec"/>
                <a:tab pos="7626160" algn="dec"/>
              </a:tabLst>
            </a:pPr>
            <a:r>
              <a:rPr lang="en-US" dirty="0">
                <a:solidFill>
                  <a:srgbClr val="0000FF"/>
                </a:solidFill>
              </a:rPr>
              <a:t>Total charge paid by conferences	200.8k	16.9% (2018)</a:t>
            </a:r>
            <a:endParaRPr lang="en-US" dirty="0"/>
          </a:p>
        </p:txBody>
      </p:sp>
    </p:spTree>
    <p:extLst>
      <p:ext uri="{BB962C8B-B14F-4D97-AF65-F5344CB8AC3E}">
        <p14:creationId xmlns:p14="http://schemas.microsoft.com/office/powerpoint/2010/main" val="23313958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626B-1298-4511-A0D1-67D0E4E747BE}"/>
              </a:ext>
            </a:extLst>
          </p:cNvPr>
          <p:cNvSpPr>
            <a:spLocks noGrp="1"/>
          </p:cNvSpPr>
          <p:nvPr>
            <p:ph type="ctrTitle"/>
          </p:nvPr>
        </p:nvSpPr>
        <p:spPr/>
        <p:txBody>
          <a:bodyPr>
            <a:normAutofit fontScale="90000"/>
          </a:bodyPr>
          <a:lstStyle/>
          <a:p>
            <a:r>
              <a:rPr lang="en-US" sz="3200" dirty="0"/>
              <a:t>Full (100%) TCS Cost Allocation – Algorithm</a:t>
            </a:r>
          </a:p>
        </p:txBody>
      </p:sp>
      <p:sp>
        <p:nvSpPr>
          <p:cNvPr id="3" name="Subtitle 2">
            <a:extLst>
              <a:ext uri="{FF2B5EF4-FFF2-40B4-BE49-F238E27FC236}">
                <a16:creationId xmlns:a16="http://schemas.microsoft.com/office/drawing/2014/main" id="{D98149DE-F17F-4E9C-BDB0-4609B5535854}"/>
              </a:ext>
            </a:extLst>
          </p:cNvPr>
          <p:cNvSpPr>
            <a:spLocks noGrp="1"/>
          </p:cNvSpPr>
          <p:nvPr>
            <p:ph type="subTitle" idx="1"/>
          </p:nvPr>
        </p:nvSpPr>
        <p:spPr/>
        <p:txBody>
          <a:bodyPr>
            <a:normAutofit fontScale="92500" lnSpcReduction="10000"/>
          </a:bodyPr>
          <a:lstStyle/>
          <a:p>
            <a:r>
              <a:rPr lang="en-US" dirty="0"/>
              <a:t>Based on 2018 Actuals</a:t>
            </a:r>
          </a:p>
        </p:txBody>
      </p:sp>
      <p:sp>
        <p:nvSpPr>
          <p:cNvPr id="4" name="Text Placeholder 3">
            <a:extLst>
              <a:ext uri="{FF2B5EF4-FFF2-40B4-BE49-F238E27FC236}">
                <a16:creationId xmlns:a16="http://schemas.microsoft.com/office/drawing/2014/main" id="{4100F1DE-5E9C-4A86-8D2C-91AFB53D59D5}"/>
              </a:ext>
            </a:extLst>
          </p:cNvPr>
          <p:cNvSpPr>
            <a:spLocks noGrp="1"/>
          </p:cNvSpPr>
          <p:nvPr>
            <p:ph type="body" idx="2"/>
          </p:nvPr>
        </p:nvSpPr>
        <p:spPr>
          <a:xfrm>
            <a:off x="396815" y="1825626"/>
            <a:ext cx="11374883" cy="4633540"/>
          </a:xfrm>
        </p:spPr>
        <p:txBody>
          <a:bodyPr/>
          <a:lstStyle/>
          <a:p>
            <a:r>
              <a:rPr lang="en-US" sz="2133" dirty="0"/>
              <a:t>Related numbers in 2018</a:t>
            </a:r>
          </a:p>
          <a:p>
            <a:pPr lvl="1"/>
            <a:r>
              <a:rPr lang="en-US" dirty="0"/>
              <a:t>Total TCS Cost: 		$3,005.1K</a:t>
            </a:r>
          </a:p>
          <a:p>
            <a:pPr lvl="1"/>
            <a:r>
              <a:rPr lang="en-US" dirty="0"/>
              <a:t>2018 TCS Conferences: 	860</a:t>
            </a:r>
          </a:p>
          <a:p>
            <a:pPr lvl="1"/>
            <a:r>
              <a:rPr lang="en-US" dirty="0"/>
              <a:t>2018 TCS Papers:	82,155</a:t>
            </a:r>
          </a:p>
          <a:p>
            <a:r>
              <a:rPr lang="en-US" sz="2133" dirty="0"/>
              <a:t>Cost Allocation Algorithms</a:t>
            </a:r>
          </a:p>
          <a:p>
            <a:pPr lvl="1"/>
            <a:r>
              <a:rPr lang="en-US" dirty="0"/>
              <a:t>Option 1: 	$1,000/conf + $27/paper </a:t>
            </a:r>
            <a:r>
              <a:rPr lang="en-US" dirty="0">
                <a:sym typeface="Wingdings" panose="05000000000000000000" pitchFamily="2" charset="2"/>
              </a:rPr>
              <a:t> Cost Split (Event : Paper) = (28% : 72%)</a:t>
            </a:r>
          </a:p>
          <a:p>
            <a:pPr lvl="1"/>
            <a:r>
              <a:rPr lang="en-US" dirty="0"/>
              <a:t>Option 2: 	$2,100/conf + $15/paper</a:t>
            </a:r>
            <a:r>
              <a:rPr lang="en-US" dirty="0">
                <a:sym typeface="Wingdings" panose="05000000000000000000" pitchFamily="2" charset="2"/>
              </a:rPr>
              <a:t>  Cost Split (Event : Paper) = (59% : 41%)</a:t>
            </a:r>
          </a:p>
          <a:p>
            <a:pPr lvl="1"/>
            <a:r>
              <a:rPr lang="en-US" b="1" dirty="0"/>
              <a:t>Option 3: 	$1,500/conf + $21/paper</a:t>
            </a:r>
            <a:r>
              <a:rPr lang="en-US" b="1" dirty="0">
                <a:sym typeface="Wingdings" panose="05000000000000000000" pitchFamily="2" charset="2"/>
              </a:rPr>
              <a:t>  Cost Split (Event : Paper) = (43% : 57%)</a:t>
            </a:r>
          </a:p>
          <a:p>
            <a:pPr lvl="2"/>
            <a:r>
              <a:rPr lang="en-US" dirty="0">
                <a:sym typeface="Wingdings" panose="05000000000000000000" pitchFamily="2" charset="2"/>
              </a:rPr>
              <a:t>Example: A TCS Conference with 100 papers  $1,500 + $21 X 100 = </a:t>
            </a:r>
            <a:r>
              <a:rPr lang="en-US" b="1" dirty="0">
                <a:sym typeface="Wingdings" panose="05000000000000000000" pitchFamily="2" charset="2"/>
              </a:rPr>
              <a:t>$3,600</a:t>
            </a:r>
            <a:endParaRPr lang="en-US" b="1" dirty="0"/>
          </a:p>
          <a:p>
            <a:r>
              <a:rPr lang="en-US" sz="2133" dirty="0"/>
              <a:t>Current Algorithm</a:t>
            </a:r>
          </a:p>
          <a:p>
            <a:pPr lvl="1"/>
            <a:r>
              <a:rPr lang="en-US" b="1" dirty="0"/>
              <a:t>2/3 Allocation: 	$1,000/conf + $15/paper</a:t>
            </a:r>
            <a:r>
              <a:rPr lang="en-US" b="1" dirty="0">
                <a:sym typeface="Wingdings" panose="05000000000000000000" pitchFamily="2" charset="2"/>
              </a:rPr>
              <a:t>  Cost Split (Event : Paper) = (41% : 59%)</a:t>
            </a:r>
            <a:endParaRPr lang="en-US" b="1" dirty="0"/>
          </a:p>
          <a:p>
            <a:pPr lvl="2"/>
            <a:r>
              <a:rPr lang="en-US" dirty="0">
                <a:sym typeface="Wingdings" panose="05000000000000000000" pitchFamily="2" charset="2"/>
              </a:rPr>
              <a:t>Example: A TCS Conference with 100 papers  $1,000 + $15 X 100 = </a:t>
            </a:r>
            <a:r>
              <a:rPr lang="en-US" b="1" dirty="0">
                <a:sym typeface="Wingdings" panose="05000000000000000000" pitchFamily="2" charset="2"/>
              </a:rPr>
              <a:t>$2,500</a:t>
            </a:r>
            <a:endParaRPr lang="en-US" b="1" dirty="0"/>
          </a:p>
          <a:p>
            <a:pPr lvl="2"/>
            <a:endParaRPr lang="en-US" dirty="0"/>
          </a:p>
        </p:txBody>
      </p:sp>
    </p:spTree>
    <p:extLst>
      <p:ext uri="{BB962C8B-B14F-4D97-AF65-F5344CB8AC3E}">
        <p14:creationId xmlns:p14="http://schemas.microsoft.com/office/powerpoint/2010/main" val="6554518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626B-1298-4511-A0D1-67D0E4E747BE}"/>
              </a:ext>
            </a:extLst>
          </p:cNvPr>
          <p:cNvSpPr>
            <a:spLocks noGrp="1"/>
          </p:cNvSpPr>
          <p:nvPr>
            <p:ph type="ctrTitle"/>
          </p:nvPr>
        </p:nvSpPr>
        <p:spPr/>
        <p:txBody>
          <a:bodyPr>
            <a:normAutofit fontScale="90000"/>
          </a:bodyPr>
          <a:lstStyle/>
          <a:p>
            <a:r>
              <a:rPr lang="en-US" sz="3200" dirty="0"/>
              <a:t>Full (100%) TCS Cost Allocation – Schedule</a:t>
            </a:r>
          </a:p>
        </p:txBody>
      </p:sp>
      <p:sp>
        <p:nvSpPr>
          <p:cNvPr id="3" name="Subtitle 2">
            <a:extLst>
              <a:ext uri="{FF2B5EF4-FFF2-40B4-BE49-F238E27FC236}">
                <a16:creationId xmlns:a16="http://schemas.microsoft.com/office/drawing/2014/main" id="{D98149DE-F17F-4E9C-BDB0-4609B5535854}"/>
              </a:ext>
            </a:extLst>
          </p:cNvPr>
          <p:cNvSpPr>
            <a:spLocks noGrp="1"/>
          </p:cNvSpPr>
          <p:nvPr>
            <p:ph type="subTitle" idx="1"/>
          </p:nvPr>
        </p:nvSpPr>
        <p:spPr/>
        <p:txBody>
          <a:bodyPr>
            <a:normAutofit fontScale="92500" lnSpcReduction="10000"/>
          </a:bodyPr>
          <a:lstStyle/>
          <a:p>
            <a:r>
              <a:rPr lang="en-US" dirty="0"/>
              <a:t>Implementation Plan</a:t>
            </a:r>
          </a:p>
        </p:txBody>
      </p:sp>
      <p:sp>
        <p:nvSpPr>
          <p:cNvPr id="4" name="Text Placeholder 3">
            <a:extLst>
              <a:ext uri="{FF2B5EF4-FFF2-40B4-BE49-F238E27FC236}">
                <a16:creationId xmlns:a16="http://schemas.microsoft.com/office/drawing/2014/main" id="{4100F1DE-5E9C-4A86-8D2C-91AFB53D59D5}"/>
              </a:ext>
            </a:extLst>
          </p:cNvPr>
          <p:cNvSpPr>
            <a:spLocks noGrp="1"/>
          </p:cNvSpPr>
          <p:nvPr>
            <p:ph type="body" idx="2"/>
          </p:nvPr>
        </p:nvSpPr>
        <p:spPr>
          <a:xfrm>
            <a:off x="396815" y="1825626"/>
            <a:ext cx="11374883" cy="4633540"/>
          </a:xfrm>
        </p:spPr>
        <p:txBody>
          <a:bodyPr/>
          <a:lstStyle/>
          <a:p>
            <a:r>
              <a:rPr lang="en-US" sz="2133" dirty="0"/>
              <a:t>Solicit </a:t>
            </a:r>
            <a:r>
              <a:rPr lang="en-US" sz="2133" b="1" dirty="0"/>
              <a:t>feedbacks</a:t>
            </a:r>
            <a:r>
              <a:rPr lang="en-US" sz="2133" dirty="0"/>
              <a:t> and gain </a:t>
            </a:r>
            <a:r>
              <a:rPr lang="en-US" sz="2133" b="1" dirty="0"/>
              <a:t>consensus</a:t>
            </a:r>
            <a:r>
              <a:rPr lang="en-US" sz="2133" dirty="0"/>
              <a:t> </a:t>
            </a:r>
          </a:p>
          <a:p>
            <a:pPr lvl="1"/>
            <a:r>
              <a:rPr lang="en-US" dirty="0"/>
              <a:t>Confirm algorithm changes, planned schedule</a:t>
            </a:r>
          </a:p>
          <a:p>
            <a:pPr lvl="1"/>
            <a:r>
              <a:rPr lang="en-US" dirty="0"/>
              <a:t>Broader communications and discussions from 2019 June Meeting Series</a:t>
            </a:r>
          </a:p>
          <a:p>
            <a:pPr lvl="1"/>
            <a:r>
              <a:rPr lang="en-US" dirty="0"/>
              <a:t>Approval/endorsements from all stakeholders at 2019 Nov Meeting Series</a:t>
            </a:r>
            <a:endParaRPr lang="en-US" sz="2133" dirty="0"/>
          </a:p>
          <a:p>
            <a:r>
              <a:rPr lang="en-US" sz="2133" dirty="0"/>
              <a:t>Implementation timeline</a:t>
            </a:r>
          </a:p>
          <a:p>
            <a:pPr lvl="1"/>
            <a:r>
              <a:rPr lang="en-US" dirty="0"/>
              <a:t>Effective for TCS conferences for which the creation of the MoU starts after </a:t>
            </a:r>
            <a:r>
              <a:rPr lang="en-US" b="1" dirty="0"/>
              <a:t>1 January 2021</a:t>
            </a:r>
            <a:r>
              <a:rPr lang="en-US" dirty="0"/>
              <a:t>, the new algorithm (full TCS cost allocation) will be applied </a:t>
            </a:r>
          </a:p>
          <a:p>
            <a:r>
              <a:rPr lang="en-US" sz="2133" dirty="0"/>
              <a:t>Benefits from the allocated </a:t>
            </a:r>
            <a:r>
              <a:rPr lang="en-US" sz="2133" b="1" dirty="0"/>
              <a:t>one year transition period</a:t>
            </a:r>
          </a:p>
          <a:p>
            <a:pPr lvl="1"/>
            <a:r>
              <a:rPr lang="en-US" dirty="0"/>
              <a:t>For related OUs to assess the values from and their relationship with the TCS conferences – decide whether to absorb the TCS cost or to pass down the cost to TCS conferences</a:t>
            </a:r>
          </a:p>
          <a:p>
            <a:pPr lvl="1"/>
            <a:r>
              <a:rPr lang="en-US" dirty="0"/>
              <a:t>Helpful for OUs in budget planning for the coming year – allow OUs to assess the financial impact and prepare for it</a:t>
            </a:r>
          </a:p>
          <a:p>
            <a:pPr lvl="1"/>
            <a:r>
              <a:rPr lang="en-US" dirty="0"/>
              <a:t>Useful for OUs to communicate external partners on the coming changes if needed, no surprise   </a:t>
            </a:r>
          </a:p>
        </p:txBody>
      </p:sp>
    </p:spTree>
    <p:extLst>
      <p:ext uri="{BB962C8B-B14F-4D97-AF65-F5344CB8AC3E}">
        <p14:creationId xmlns:p14="http://schemas.microsoft.com/office/powerpoint/2010/main" val="30625847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54"/>
          <p:cNvSpPr txBox="1">
            <a:spLocks/>
          </p:cNvSpPr>
          <p:nvPr/>
        </p:nvSpPr>
        <p:spPr>
          <a:xfrm>
            <a:off x="164735" y="351197"/>
            <a:ext cx="11929035" cy="667476"/>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94728"/>
            <a:r>
              <a:rPr lang="en-US" sz="3733" dirty="0">
                <a:latin typeface="Calibri" panose="020F0502020204030204" pitchFamily="34" charset="0"/>
                <a:cs typeface="Calibri" panose="020F0502020204030204" pitchFamily="34" charset="0"/>
              </a:rPr>
              <a:t>The Numbers of TAB Publications</a:t>
            </a:r>
          </a:p>
        </p:txBody>
      </p:sp>
      <p:sp>
        <p:nvSpPr>
          <p:cNvPr id="11" name="Shape 255"/>
          <p:cNvSpPr txBox="1">
            <a:spLocks/>
          </p:cNvSpPr>
          <p:nvPr/>
        </p:nvSpPr>
        <p:spPr>
          <a:xfrm>
            <a:off x="315047" y="908854"/>
            <a:ext cx="11374883" cy="1071417"/>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52396"/>
            <a:r>
              <a:rPr lang="en-US" sz="3200" dirty="0">
                <a:latin typeface="Calibri" panose="020F0502020204030204" pitchFamily="34" charset="0"/>
                <a:cs typeface="Calibri" panose="020F0502020204030204" pitchFamily="34" charset="0"/>
              </a:rPr>
              <a:t>Average growth of TAB periodicals is 4-5/year, although a handful of pubs have ceased publication recently</a:t>
            </a:r>
          </a:p>
        </p:txBody>
      </p:sp>
      <p:graphicFrame>
        <p:nvGraphicFramePr>
          <p:cNvPr id="12" name="Chart 11"/>
          <p:cNvGraphicFramePr/>
          <p:nvPr/>
        </p:nvGraphicFramePr>
        <p:xfrm>
          <a:off x="508000" y="1958088"/>
          <a:ext cx="11582400" cy="3759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1732119" y="5923228"/>
            <a:ext cx="7916572" cy="552091"/>
          </a:xfrm>
          <a:prstGeom prst="rect">
            <a:avLst/>
          </a:prstGeom>
          <a:solidFill>
            <a:srgbClr val="ED7D31">
              <a:lumMod val="20000"/>
              <a:lumOff val="80000"/>
            </a:srgbClr>
          </a:solidFill>
          <a:ln w="25400" cap="flat" cmpd="sng" algn="ctr">
            <a:solidFill>
              <a:srgbClr val="5B9BD5">
                <a:shade val="50000"/>
              </a:srgbClr>
            </a:solidFill>
            <a:prstDash val="solid"/>
          </a:ln>
          <a:effectLst/>
        </p:spPr>
        <p:txBody>
          <a:bodyPr rtlCol="0" anchor="ctr"/>
          <a:lstStyle/>
          <a:p>
            <a:pPr algn="ctr" defTabSz="1219170">
              <a:buClr>
                <a:srgbClr val="000000"/>
              </a:buClr>
              <a:defRPr/>
            </a:pPr>
            <a:r>
              <a:rPr lang="en-US" sz="2667" kern="0" dirty="0">
                <a:solidFill>
                  <a:srgbClr val="FF0000"/>
                </a:solidFill>
                <a:latin typeface="Calibri" panose="020F0502020204030204" pitchFamily="34" charset="0"/>
                <a:cs typeface="Calibri" panose="020F0502020204030204" pitchFamily="34" charset="0"/>
              </a:rPr>
              <a:t>Including the 14 new accelerated OA journals for 2020</a:t>
            </a:r>
          </a:p>
        </p:txBody>
      </p:sp>
      <p:cxnSp>
        <p:nvCxnSpPr>
          <p:cNvPr id="14" name="Straight Arrow Connector 13"/>
          <p:cNvCxnSpPr/>
          <p:nvPr/>
        </p:nvCxnSpPr>
        <p:spPr>
          <a:xfrm flipH="1" flipV="1">
            <a:off x="508000" y="1892786"/>
            <a:ext cx="13419" cy="4006741"/>
          </a:xfrm>
          <a:prstGeom prst="straightConnector1">
            <a:avLst/>
          </a:prstGeom>
          <a:noFill/>
          <a:ln w="38100" cap="flat" cmpd="sng" algn="ctr">
            <a:solidFill>
              <a:srgbClr val="5B9BD5">
                <a:shade val="95000"/>
                <a:satMod val="105000"/>
              </a:srgbClr>
            </a:solidFill>
            <a:prstDash val="solid"/>
            <a:tailEnd type="triangle"/>
          </a:ln>
          <a:effectLst/>
        </p:spPr>
      </p:cxnSp>
      <p:sp>
        <p:nvSpPr>
          <p:cNvPr id="15" name="TextBox 14"/>
          <p:cNvSpPr txBox="1"/>
          <p:nvPr/>
        </p:nvSpPr>
        <p:spPr>
          <a:xfrm>
            <a:off x="114061" y="2129058"/>
            <a:ext cx="335471" cy="4359335"/>
          </a:xfrm>
          <a:prstGeom prst="rect">
            <a:avLst/>
          </a:prstGeom>
          <a:noFill/>
        </p:spPr>
        <p:txBody>
          <a:bodyPr wrap="square" rtlCol="0">
            <a:spAutoFit/>
          </a:bodyPr>
          <a:lstStyle/>
          <a:p>
            <a:pPr defTabSz="1219170">
              <a:buClr>
                <a:srgbClr val="000000"/>
              </a:buClr>
              <a:defRPr/>
            </a:pPr>
            <a:r>
              <a:rPr lang="en-US" sz="2133" kern="0" dirty="0">
                <a:solidFill>
                  <a:sysClr val="windowText" lastClr="000000"/>
                </a:solidFill>
              </a:rPr>
              <a:t># PUBLICATIONS</a:t>
            </a:r>
          </a:p>
        </p:txBody>
      </p:sp>
      <p:cxnSp>
        <p:nvCxnSpPr>
          <p:cNvPr id="16" name="Straight Arrow Connector 15"/>
          <p:cNvCxnSpPr/>
          <p:nvPr/>
        </p:nvCxnSpPr>
        <p:spPr>
          <a:xfrm flipV="1">
            <a:off x="1437737" y="5829994"/>
            <a:ext cx="10344169" cy="397"/>
          </a:xfrm>
          <a:prstGeom prst="straightConnector1">
            <a:avLst/>
          </a:prstGeom>
          <a:noFill/>
          <a:ln w="28575" cap="flat" cmpd="sng" algn="ctr">
            <a:solidFill>
              <a:srgbClr val="5B9BD5">
                <a:shade val="95000"/>
                <a:satMod val="105000"/>
              </a:srgbClr>
            </a:solidFill>
            <a:prstDash val="solid"/>
            <a:tailEnd type="triangle"/>
          </a:ln>
          <a:effectLst/>
        </p:spPr>
      </p:cxnSp>
      <p:sp>
        <p:nvSpPr>
          <p:cNvPr id="17" name="TextBox 16"/>
          <p:cNvSpPr txBox="1"/>
          <p:nvPr/>
        </p:nvSpPr>
        <p:spPr>
          <a:xfrm>
            <a:off x="9831186" y="5841496"/>
            <a:ext cx="1573876" cy="420564"/>
          </a:xfrm>
          <a:prstGeom prst="rect">
            <a:avLst/>
          </a:prstGeom>
          <a:noFill/>
        </p:spPr>
        <p:txBody>
          <a:bodyPr wrap="square" rtlCol="0">
            <a:spAutoFit/>
          </a:bodyPr>
          <a:lstStyle/>
          <a:p>
            <a:pPr defTabSz="1219170">
              <a:buClr>
                <a:srgbClr val="000000"/>
              </a:buClr>
              <a:defRPr/>
            </a:pPr>
            <a:r>
              <a:rPr lang="en-US" sz="2133" kern="0" dirty="0">
                <a:solidFill>
                  <a:sysClr val="windowText" lastClr="000000"/>
                </a:solidFill>
              </a:rPr>
              <a:t>YEARS</a:t>
            </a:r>
          </a:p>
        </p:txBody>
      </p:sp>
    </p:spTree>
    <p:extLst>
      <p:ext uri="{BB962C8B-B14F-4D97-AF65-F5344CB8AC3E}">
        <p14:creationId xmlns:p14="http://schemas.microsoft.com/office/powerpoint/2010/main" val="20144965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7" y="323853"/>
            <a:ext cx="8841851" cy="619124"/>
          </a:xfrm>
        </p:spPr>
        <p:txBody>
          <a:bodyPr>
            <a:normAutofit fontScale="90000"/>
          </a:bodyPr>
          <a:lstStyle/>
          <a:p>
            <a:pPr algn="ctr"/>
            <a:r>
              <a:rPr lang="en-US" dirty="0"/>
              <a:t>Status of New accelerated OA publications</a:t>
            </a:r>
          </a:p>
        </p:txBody>
      </p:sp>
      <p:sp>
        <p:nvSpPr>
          <p:cNvPr id="3" name="Text Placeholder 2"/>
          <p:cNvSpPr>
            <a:spLocks noGrp="1"/>
          </p:cNvSpPr>
          <p:nvPr>
            <p:ph type="body" sz="quarter" idx="13"/>
          </p:nvPr>
        </p:nvSpPr>
        <p:spPr>
          <a:xfrm>
            <a:off x="35035" y="1009655"/>
            <a:ext cx="7245183" cy="5089524"/>
          </a:xfrm>
        </p:spPr>
        <p:txBody>
          <a:bodyPr>
            <a:noAutofit/>
          </a:bodyPr>
          <a:lstStyle/>
          <a:p>
            <a:pPr marL="457189" indent="-457189">
              <a:spcBef>
                <a:spcPts val="400"/>
              </a:spcBef>
              <a:buFont typeface="+mj-lt"/>
              <a:buAutoNum type="arabicPeriod"/>
            </a:pPr>
            <a:r>
              <a:rPr lang="en-US" sz="1867" dirty="0"/>
              <a:t>IEEE Open Journal of Antennas and Propagation</a:t>
            </a:r>
          </a:p>
          <a:p>
            <a:pPr marL="457189" indent="-457189">
              <a:spcBef>
                <a:spcPts val="400"/>
              </a:spcBef>
              <a:buFont typeface="+mj-lt"/>
              <a:buAutoNum type="arabicPeriod"/>
            </a:pPr>
            <a:r>
              <a:rPr lang="en-US" sz="1867" dirty="0"/>
              <a:t>IEEE Open Journal of Circuits and Systems</a:t>
            </a:r>
          </a:p>
          <a:p>
            <a:pPr marL="457189" indent="-457189">
              <a:spcBef>
                <a:spcPts val="400"/>
              </a:spcBef>
              <a:buFont typeface="+mj-lt"/>
              <a:buAutoNum type="arabicPeriod"/>
            </a:pPr>
            <a:r>
              <a:rPr lang="en-US" sz="1867" dirty="0"/>
              <a:t>IEEE Open Journal of the Communications Society</a:t>
            </a:r>
          </a:p>
          <a:p>
            <a:pPr marL="457189" indent="-457189">
              <a:spcBef>
                <a:spcPts val="400"/>
              </a:spcBef>
              <a:buFont typeface="+mj-lt"/>
              <a:buAutoNum type="arabicPeriod"/>
            </a:pPr>
            <a:r>
              <a:rPr lang="en-US" sz="1867" dirty="0"/>
              <a:t>IEEE Open Journal of the Computer Society</a:t>
            </a:r>
          </a:p>
          <a:p>
            <a:pPr marL="457189" indent="-457189">
              <a:spcBef>
                <a:spcPts val="400"/>
              </a:spcBef>
              <a:buFont typeface="+mj-lt"/>
              <a:buAutoNum type="arabicPeriod"/>
            </a:pPr>
            <a:r>
              <a:rPr lang="en-US" sz="1867" dirty="0"/>
              <a:t>IEEE Open J. of Engineering in Medicine and Biology</a:t>
            </a:r>
          </a:p>
          <a:p>
            <a:pPr marL="457189" indent="-457189">
              <a:spcBef>
                <a:spcPts val="400"/>
              </a:spcBef>
              <a:buFont typeface="+mj-lt"/>
              <a:buAutoNum type="arabicPeriod"/>
            </a:pPr>
            <a:r>
              <a:rPr lang="en-US" sz="1867" dirty="0"/>
              <a:t>IEEE Open Journal of Industry Applications</a:t>
            </a:r>
          </a:p>
          <a:p>
            <a:pPr marL="457189" indent="-457189">
              <a:spcBef>
                <a:spcPts val="400"/>
              </a:spcBef>
              <a:buFont typeface="+mj-lt"/>
              <a:buAutoNum type="arabicPeriod"/>
            </a:pPr>
            <a:r>
              <a:rPr lang="en-US" sz="1867" dirty="0"/>
              <a:t>IEEE Open Journal of the Industrial Electronics Society</a:t>
            </a:r>
          </a:p>
          <a:p>
            <a:pPr marL="457189" indent="-457189">
              <a:spcBef>
                <a:spcPts val="400"/>
              </a:spcBef>
              <a:buFont typeface="+mj-lt"/>
              <a:buAutoNum type="arabicPeriod"/>
            </a:pPr>
            <a:r>
              <a:rPr lang="en-US" sz="1867" dirty="0"/>
              <a:t>IEEE Open Journal of Intelligent Transportation Systems</a:t>
            </a:r>
          </a:p>
          <a:p>
            <a:pPr marL="457189" indent="-457189">
              <a:spcBef>
                <a:spcPts val="400"/>
              </a:spcBef>
              <a:buFont typeface="+mj-lt"/>
              <a:buAutoNum type="arabicPeriod"/>
            </a:pPr>
            <a:r>
              <a:rPr lang="en-US" sz="1867" dirty="0"/>
              <a:t>IEEE O. J. of the Microwave Theory and Techniques Society</a:t>
            </a:r>
          </a:p>
          <a:p>
            <a:pPr marL="457189" indent="-457189">
              <a:spcBef>
                <a:spcPts val="400"/>
              </a:spcBef>
              <a:buFont typeface="+mj-lt"/>
              <a:buAutoNum type="arabicPeriod"/>
            </a:pPr>
            <a:r>
              <a:rPr lang="en-US" sz="1867" dirty="0"/>
              <a:t>IEEE Open Journal of Nanotechnology  </a:t>
            </a:r>
          </a:p>
          <a:p>
            <a:pPr marL="457189" indent="-457189">
              <a:spcBef>
                <a:spcPts val="400"/>
              </a:spcBef>
              <a:buFont typeface="+mj-lt"/>
              <a:buAutoNum type="arabicPeriod"/>
            </a:pPr>
            <a:r>
              <a:rPr lang="en-US" sz="1867" dirty="0"/>
              <a:t>IEEE Open Journal of Power Electronics</a:t>
            </a:r>
          </a:p>
          <a:p>
            <a:pPr marL="457189" indent="-457189">
              <a:spcBef>
                <a:spcPts val="400"/>
              </a:spcBef>
              <a:buFont typeface="+mj-lt"/>
              <a:buAutoNum type="arabicPeriod"/>
            </a:pPr>
            <a:r>
              <a:rPr lang="en-US" sz="1867" dirty="0"/>
              <a:t>IEEE Open Journal of Signal Processing</a:t>
            </a:r>
          </a:p>
          <a:p>
            <a:pPr marL="457189" indent="-457189">
              <a:spcBef>
                <a:spcPts val="400"/>
              </a:spcBef>
              <a:buFont typeface="+mj-lt"/>
              <a:buAutoNum type="arabicPeriod"/>
            </a:pPr>
            <a:r>
              <a:rPr lang="en-US" sz="1867" dirty="0"/>
              <a:t>IEEE Open Journal of Solid-State Circuits</a:t>
            </a:r>
          </a:p>
          <a:p>
            <a:pPr marL="457189" indent="-457189">
              <a:spcBef>
                <a:spcPts val="400"/>
              </a:spcBef>
              <a:buFont typeface="+mj-lt"/>
              <a:buAutoNum type="arabicPeriod"/>
            </a:pPr>
            <a:r>
              <a:rPr lang="en-US" sz="1867" dirty="0"/>
              <a:t>IEEE Open Journal of Vehicular Technology</a:t>
            </a:r>
          </a:p>
        </p:txBody>
      </p:sp>
      <p:sp>
        <p:nvSpPr>
          <p:cNvPr id="4" name="Text Placeholder 3"/>
          <p:cNvSpPr>
            <a:spLocks noGrp="1"/>
          </p:cNvSpPr>
          <p:nvPr>
            <p:ph type="body" sz="quarter" idx="14"/>
          </p:nvPr>
        </p:nvSpPr>
        <p:spPr>
          <a:xfrm>
            <a:off x="7051399" y="1447573"/>
            <a:ext cx="4589311" cy="4234960"/>
          </a:xfrm>
        </p:spPr>
        <p:txBody>
          <a:bodyPr>
            <a:normAutofit lnSpcReduction="10000"/>
          </a:bodyPr>
          <a:lstStyle/>
          <a:p>
            <a:r>
              <a:rPr lang="en-US" sz="2400" u="sng" dirty="0"/>
              <a:t>Societies with IEEE Access Sections</a:t>
            </a:r>
          </a:p>
          <a:p>
            <a:pPr marL="457189" indent="-457189" fontAlgn="t">
              <a:spcBef>
                <a:spcPts val="400"/>
              </a:spcBef>
              <a:buFont typeface="+mj-lt"/>
              <a:buAutoNum type="arabicPeriod"/>
            </a:pPr>
            <a:r>
              <a:rPr lang="en-US" sz="2133" dirty="0"/>
              <a:t>IEEE Photonics Society (PHOT)</a:t>
            </a:r>
          </a:p>
          <a:p>
            <a:pPr marL="457189" indent="-457189">
              <a:spcBef>
                <a:spcPts val="400"/>
              </a:spcBef>
              <a:buFont typeface="+mj-lt"/>
              <a:buAutoNum type="arabicPeriod"/>
            </a:pPr>
            <a:r>
              <a:rPr lang="en-US" sz="2133" dirty="0"/>
              <a:t>IEEE Broadcast and Technology Society (BTS)</a:t>
            </a:r>
          </a:p>
          <a:p>
            <a:pPr marL="457189" indent="-457189">
              <a:spcBef>
                <a:spcPts val="400"/>
              </a:spcBef>
              <a:buFont typeface="+mj-lt"/>
              <a:buAutoNum type="arabicPeriod"/>
            </a:pPr>
            <a:r>
              <a:rPr lang="en-US" sz="2133" dirty="0"/>
              <a:t>IEEE Electronics and Packaging Society (EPS)</a:t>
            </a:r>
          </a:p>
          <a:p>
            <a:pPr marL="457189" indent="-457189">
              <a:spcBef>
                <a:spcPts val="400"/>
              </a:spcBef>
              <a:buFont typeface="+mj-lt"/>
              <a:buAutoNum type="arabicPeriod"/>
            </a:pPr>
            <a:r>
              <a:rPr lang="en-US" sz="2133" dirty="0"/>
              <a:t>IEEE Reliability Society (REL)</a:t>
            </a:r>
          </a:p>
          <a:p>
            <a:pPr marL="457189" indent="-457189" fontAlgn="t">
              <a:spcBef>
                <a:spcPts val="400"/>
              </a:spcBef>
              <a:buFont typeface="+mj-lt"/>
              <a:buAutoNum type="arabicPeriod"/>
            </a:pPr>
            <a:r>
              <a:rPr lang="en-US" sz="2133" dirty="0"/>
              <a:t>IEEE Power and Energy Society (PES)</a:t>
            </a:r>
          </a:p>
          <a:p>
            <a:pPr marL="457189" indent="-457189" fontAlgn="t">
              <a:spcBef>
                <a:spcPts val="400"/>
              </a:spcBef>
              <a:buFont typeface="+mj-lt"/>
              <a:buAutoNum type="arabicPeriod"/>
            </a:pPr>
            <a:r>
              <a:rPr lang="en-US" sz="2133" dirty="0"/>
              <a:t>IEEE Engineering in Medicine and Biology </a:t>
            </a:r>
            <a:r>
              <a:rPr lang="en-US" sz="2133"/>
              <a:t>Society (EMB)</a:t>
            </a:r>
            <a:endParaRPr lang="en-US" sz="2133" dirty="0"/>
          </a:p>
          <a:p>
            <a:pPr marL="457189" indent="-457189">
              <a:buFont typeface="+mj-lt"/>
              <a:buAutoNum type="arabicPeriod"/>
            </a:pPr>
            <a:endParaRPr lang="en-US" u="sng" dirty="0"/>
          </a:p>
        </p:txBody>
      </p:sp>
      <p:sp>
        <p:nvSpPr>
          <p:cNvPr id="5" name="Rectangle 4"/>
          <p:cNvSpPr/>
          <p:nvPr/>
        </p:nvSpPr>
        <p:spPr>
          <a:xfrm>
            <a:off x="8988615" y="323852"/>
            <a:ext cx="2936683" cy="68580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a:t>Approved Feb 2019 TAB meeting</a:t>
            </a:r>
          </a:p>
        </p:txBody>
      </p:sp>
    </p:spTree>
    <p:extLst>
      <p:ext uri="{BB962C8B-B14F-4D97-AF65-F5344CB8AC3E}">
        <p14:creationId xmlns:p14="http://schemas.microsoft.com/office/powerpoint/2010/main" val="9578695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62" y="360460"/>
            <a:ext cx="10840039" cy="928753"/>
          </a:xfrm>
          <a:solidFill>
            <a:schemeClr val="bg1"/>
          </a:solidFill>
        </p:spPr>
        <p:txBody>
          <a:bodyPr>
            <a:normAutofit fontScale="90000"/>
          </a:bodyPr>
          <a:lstStyle/>
          <a:p>
            <a:r>
              <a:rPr lang="en-US" dirty="0"/>
              <a:t>Status:   IEEE Accelerated OA Plan New Pubs (14)</a:t>
            </a:r>
            <a:br>
              <a:rPr lang="en-US" dirty="0"/>
            </a:br>
            <a:r>
              <a:rPr lang="en-US" sz="1400" dirty="0"/>
              <a:t>IEEE Open website contains information about IEEE’s OA options for authors </a:t>
            </a:r>
            <a:r>
              <a:rPr lang="en-US" sz="1400" dirty="0">
                <a:hlinkClick r:id="rId2"/>
              </a:rPr>
              <a:t>https://open.ieee.org</a:t>
            </a:r>
            <a:r>
              <a:rPr lang="en-US" sz="1400" dirty="0"/>
              <a:t> </a:t>
            </a:r>
            <a:br>
              <a:rPr lang="en-US" sz="1400" dirty="0"/>
            </a:br>
            <a:r>
              <a:rPr lang="en-US" sz="1400" dirty="0"/>
              <a:t>Press release about our OA plans (June 11):  </a:t>
            </a:r>
            <a:r>
              <a:rPr lang="en-US" sz="1400" dirty="0">
                <a:hlinkClick r:id="rId3"/>
              </a:rPr>
              <a:t>https://www.ieee.org/about/news/2019/14-new-open-access-journals.html</a:t>
            </a:r>
            <a:endParaRPr lang="en-US" sz="1400" dirty="0"/>
          </a:p>
        </p:txBody>
      </p:sp>
      <p:sp>
        <p:nvSpPr>
          <p:cNvPr id="4" name="Slide Number Placeholder 3"/>
          <p:cNvSpPr>
            <a:spLocks noGrp="1"/>
          </p:cNvSpPr>
          <p:nvPr>
            <p:ph type="sldNum" sz="quarter" idx="14"/>
          </p:nvPr>
        </p:nvSpPr>
        <p:spPr/>
        <p:txBody>
          <a:bodyPr/>
          <a:lstStyle/>
          <a:p>
            <a:pPr defTabSz="1219170">
              <a:defRPr/>
            </a:pPr>
            <a:fld id="{3DD97BEB-BAEF-0344-9D5C-EC73E478698A}" type="slidenum">
              <a:rPr lang="en-US" sz="1200">
                <a:solidFill>
                  <a:srgbClr val="0066A1"/>
                </a:solidFill>
                <a:latin typeface="Calibri"/>
              </a:rPr>
              <a:pPr defTabSz="1219170">
                <a:defRPr/>
              </a:pPr>
              <a:t>107</a:t>
            </a:fld>
            <a:endParaRPr lang="en-US" sz="1200">
              <a:solidFill>
                <a:srgbClr val="0066A1"/>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145910270"/>
              </p:ext>
            </p:extLst>
          </p:nvPr>
        </p:nvGraphicFramePr>
        <p:xfrm>
          <a:off x="695026" y="1307530"/>
          <a:ext cx="11266297" cy="4944533"/>
        </p:xfrm>
        <a:graphic>
          <a:graphicData uri="http://schemas.openxmlformats.org/drawingml/2006/table">
            <a:tbl>
              <a:tblPr firstRow="1" bandRow="1">
                <a:tableStyleId>{5C22544A-7EE6-4342-B048-85BDC9FD1C3A}</a:tableStyleId>
              </a:tblPr>
              <a:tblGrid>
                <a:gridCol w="1883760">
                  <a:extLst>
                    <a:ext uri="{9D8B030D-6E8A-4147-A177-3AD203B41FA5}">
                      <a16:colId xmlns:a16="http://schemas.microsoft.com/office/drawing/2014/main" val="2750273128"/>
                    </a:ext>
                  </a:extLst>
                </a:gridCol>
                <a:gridCol w="1254995">
                  <a:extLst>
                    <a:ext uri="{9D8B030D-6E8A-4147-A177-3AD203B41FA5}">
                      <a16:colId xmlns:a16="http://schemas.microsoft.com/office/drawing/2014/main" val="2450352426"/>
                    </a:ext>
                  </a:extLst>
                </a:gridCol>
                <a:gridCol w="1363635">
                  <a:extLst>
                    <a:ext uri="{9D8B030D-6E8A-4147-A177-3AD203B41FA5}">
                      <a16:colId xmlns:a16="http://schemas.microsoft.com/office/drawing/2014/main" val="1957422095"/>
                    </a:ext>
                  </a:extLst>
                </a:gridCol>
                <a:gridCol w="1240404">
                  <a:extLst>
                    <a:ext uri="{9D8B030D-6E8A-4147-A177-3AD203B41FA5}">
                      <a16:colId xmlns:a16="http://schemas.microsoft.com/office/drawing/2014/main" val="1374950648"/>
                    </a:ext>
                  </a:extLst>
                </a:gridCol>
                <a:gridCol w="1494580">
                  <a:extLst>
                    <a:ext uri="{9D8B030D-6E8A-4147-A177-3AD203B41FA5}">
                      <a16:colId xmlns:a16="http://schemas.microsoft.com/office/drawing/2014/main" val="2371359272"/>
                    </a:ext>
                  </a:extLst>
                </a:gridCol>
                <a:gridCol w="1463305">
                  <a:extLst>
                    <a:ext uri="{9D8B030D-6E8A-4147-A177-3AD203B41FA5}">
                      <a16:colId xmlns:a16="http://schemas.microsoft.com/office/drawing/2014/main" val="3886291175"/>
                    </a:ext>
                  </a:extLst>
                </a:gridCol>
                <a:gridCol w="1255455">
                  <a:extLst>
                    <a:ext uri="{9D8B030D-6E8A-4147-A177-3AD203B41FA5}">
                      <a16:colId xmlns:a16="http://schemas.microsoft.com/office/drawing/2014/main" val="164767253"/>
                    </a:ext>
                  </a:extLst>
                </a:gridCol>
                <a:gridCol w="1310164">
                  <a:extLst>
                    <a:ext uri="{9D8B030D-6E8A-4147-A177-3AD203B41FA5}">
                      <a16:colId xmlns:a16="http://schemas.microsoft.com/office/drawing/2014/main" val="835967407"/>
                    </a:ext>
                  </a:extLst>
                </a:gridCol>
              </a:tblGrid>
              <a:tr h="853440">
                <a:tc>
                  <a:txBody>
                    <a:bodyPr/>
                    <a:lstStyle/>
                    <a:p>
                      <a:r>
                        <a:rPr lang="en-US" sz="1600" dirty="0"/>
                        <a:t>Title</a:t>
                      </a:r>
                    </a:p>
                  </a:txBody>
                  <a:tcPr marL="121920" marR="121920" marT="60960" marB="60960"/>
                </a:tc>
                <a:tc>
                  <a:txBody>
                    <a:bodyPr/>
                    <a:lstStyle/>
                    <a:p>
                      <a:r>
                        <a:rPr lang="en-US" sz="1600" dirty="0"/>
                        <a:t>Status</a:t>
                      </a:r>
                    </a:p>
                  </a:txBody>
                  <a:tcPr marL="121920" marR="121920" marT="60960" marB="60960"/>
                </a:tc>
                <a:tc>
                  <a:txBody>
                    <a:bodyPr/>
                    <a:lstStyle/>
                    <a:p>
                      <a:r>
                        <a:rPr lang="en-US" sz="1600" dirty="0" err="1"/>
                        <a:t>EiC</a:t>
                      </a:r>
                      <a:r>
                        <a:rPr lang="en-US" sz="1600" baseline="0" dirty="0"/>
                        <a:t> Known</a:t>
                      </a:r>
                      <a:endParaRPr lang="en-US" sz="1600" dirty="0"/>
                    </a:p>
                  </a:txBody>
                  <a:tcPr marL="121920" marR="121920" marT="60960" marB="60960"/>
                </a:tc>
                <a:tc>
                  <a:txBody>
                    <a:bodyPr/>
                    <a:lstStyle/>
                    <a:p>
                      <a:r>
                        <a:rPr lang="en-US" sz="1600" dirty="0"/>
                        <a:t>Editorial Board Known</a:t>
                      </a:r>
                    </a:p>
                  </a:txBody>
                  <a:tcPr marL="121920" marR="121920" marT="60960" marB="60960"/>
                </a:tc>
                <a:tc>
                  <a:txBody>
                    <a:bodyPr/>
                    <a:lstStyle/>
                    <a:p>
                      <a:r>
                        <a:rPr lang="en-US" sz="1600" dirty="0"/>
                        <a:t>Initial</a:t>
                      </a:r>
                      <a:r>
                        <a:rPr lang="en-US" sz="1600" baseline="0" dirty="0"/>
                        <a:t> S/C Announce. &amp; Call </a:t>
                      </a:r>
                      <a:endParaRPr lang="en-US" sz="1600" dirty="0"/>
                    </a:p>
                  </a:txBody>
                  <a:tcPr marL="121920" marR="121920" marT="60960" marB="6096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a:t>S1M Ready</a:t>
                      </a:r>
                      <a:r>
                        <a:rPr lang="en-US" sz="1600" baseline="0" dirty="0"/>
                        <a:t> (Peer Review)</a:t>
                      </a:r>
                      <a:endParaRPr lang="en-US" sz="1600" dirty="0"/>
                    </a:p>
                  </a:txBody>
                  <a:tcPr marL="121920" marR="121920" marT="60960" marB="60960"/>
                </a:tc>
                <a:tc>
                  <a:txBody>
                    <a:bodyPr/>
                    <a:lstStyle/>
                    <a:p>
                      <a:r>
                        <a:rPr lang="en-US" sz="1600" dirty="0"/>
                        <a:t>Full Market. Executed</a:t>
                      </a:r>
                    </a:p>
                  </a:txBody>
                  <a:tcPr marL="121920" marR="121920" marT="60960" marB="60960"/>
                </a:tc>
                <a:tc>
                  <a:txBody>
                    <a:bodyPr/>
                    <a:lstStyle/>
                    <a:p>
                      <a:r>
                        <a:rPr lang="en-US" sz="1600" dirty="0"/>
                        <a:t>First Paper Submitted</a:t>
                      </a:r>
                    </a:p>
                  </a:txBody>
                  <a:tcPr marL="121920" marR="121920" marT="60960" marB="60960"/>
                </a:tc>
                <a:extLst>
                  <a:ext uri="{0D108BD9-81ED-4DB2-BD59-A6C34878D82A}">
                    <a16:rowId xmlns:a16="http://schemas.microsoft.com/office/drawing/2014/main" val="3422830296"/>
                  </a:ext>
                </a:extLst>
              </a:tr>
              <a:tr h="494453">
                <a:tc>
                  <a:txBody>
                    <a:bodyPr/>
                    <a:lstStyle/>
                    <a:p>
                      <a:r>
                        <a:rPr lang="en-US" sz="1900" dirty="0"/>
                        <a:t>OJ-AP</a:t>
                      </a:r>
                    </a:p>
                  </a:txBody>
                  <a:tcPr marL="121920" marR="121920" marT="60960" marB="60960">
                    <a:solidFill>
                      <a:schemeClr val="accent6">
                        <a:lumMod val="20000"/>
                        <a:lumOff val="80000"/>
                      </a:schemeClr>
                    </a:solidFill>
                  </a:tcPr>
                </a:tc>
                <a:tc>
                  <a:txBody>
                    <a:bodyPr/>
                    <a:lstStyle/>
                    <a:p>
                      <a:r>
                        <a:rPr lang="en-US" sz="1900" dirty="0"/>
                        <a:t>Cohort</a:t>
                      </a:r>
                      <a:r>
                        <a:rPr lang="en-US" sz="1900" baseline="0" dirty="0"/>
                        <a:t> 1</a:t>
                      </a:r>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2014158851"/>
                  </a:ext>
                </a:extLst>
              </a:tr>
              <a:tr h="494453">
                <a:tc>
                  <a:txBody>
                    <a:bodyPr/>
                    <a:lstStyle/>
                    <a:p>
                      <a:r>
                        <a:rPr lang="en-US" sz="1900" dirty="0"/>
                        <a:t>OJ-CAS</a:t>
                      </a:r>
                      <a:endParaRPr lang="en-US" sz="1400" dirty="0"/>
                    </a:p>
                  </a:txBody>
                  <a:tcPr marL="121920" marR="121920" marT="60960" marB="60960">
                    <a:solidFill>
                      <a:schemeClr val="accent6">
                        <a:lumMod val="20000"/>
                        <a:lumOff val="80000"/>
                      </a:schemeClr>
                    </a:solidFill>
                  </a:tcPr>
                </a:tc>
                <a:tc>
                  <a:txBody>
                    <a:bodyPr/>
                    <a:lstStyle/>
                    <a:p>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4042591657"/>
                  </a:ext>
                </a:extLst>
              </a:tr>
              <a:tr h="49445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OJ-COMS </a:t>
                      </a:r>
                      <a:endParaRPr lang="en-US" sz="1500" kern="1200" dirty="0">
                        <a:solidFill>
                          <a:schemeClr val="dk1"/>
                        </a:solidFill>
                        <a:latin typeface="+mn-lt"/>
                        <a:ea typeface="+mn-ea"/>
                        <a:cs typeface="+mn-cs"/>
                      </a:endParaRPr>
                    </a:p>
                  </a:txBody>
                  <a:tcPr marL="121920" marR="121920" marT="60960" marB="60960">
                    <a:solidFill>
                      <a:schemeClr val="accent6">
                        <a:lumMod val="20000"/>
                        <a:lumOff val="80000"/>
                      </a:schemeClr>
                    </a:solidFill>
                  </a:tcPr>
                </a:tc>
                <a:tc>
                  <a:txBody>
                    <a:bodyPr/>
                    <a:lstStyle/>
                    <a:p>
                      <a:r>
                        <a:rPr lang="en-US" sz="1900" dirty="0"/>
                        <a:t>Cohort 1</a:t>
                      </a:r>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r>
                        <a:rPr lang="en-US" sz="1900" dirty="0"/>
                        <a:t>Planning</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3146033565"/>
                  </a:ext>
                </a:extLst>
              </a:tr>
              <a:tr h="62992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OJ-CS</a:t>
                      </a:r>
                      <a:r>
                        <a:rPr lang="en-US" sz="1900" kern="1200" baseline="0" dirty="0">
                          <a:solidFill>
                            <a:schemeClr val="dk1"/>
                          </a:solidFill>
                          <a:latin typeface="+mn-lt"/>
                          <a:ea typeface="+mn-ea"/>
                          <a:cs typeface="+mn-cs"/>
                        </a:rPr>
                        <a:t> </a:t>
                      </a:r>
                      <a:r>
                        <a:rPr lang="en-US" sz="1500" kern="1200" dirty="0">
                          <a:solidFill>
                            <a:schemeClr val="dk1"/>
                          </a:solidFill>
                          <a:latin typeface="+mn-lt"/>
                          <a:ea typeface="+mn-ea"/>
                          <a:cs typeface="+mn-cs"/>
                        </a:rPr>
                        <a:t>(Computer)</a:t>
                      </a:r>
                    </a:p>
                  </a:txBody>
                  <a:tcPr marL="121920" marR="121920" marT="60960" marB="60960">
                    <a:solidFill>
                      <a:schemeClr val="accent6">
                        <a:lumMod val="20000"/>
                        <a:lumOff val="80000"/>
                      </a:schemeClr>
                    </a:solidFill>
                  </a:tcPr>
                </a:tc>
                <a:tc>
                  <a:txBody>
                    <a:bodyPr/>
                    <a:lstStyle/>
                    <a:p>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r>
                        <a:rPr lang="en-US" sz="1900" dirty="0"/>
                        <a:t>Planning</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3227326125"/>
                  </a:ext>
                </a:extLst>
              </a:tr>
              <a:tr h="494453">
                <a:tc>
                  <a:txBody>
                    <a:bodyPr/>
                    <a:lstStyle/>
                    <a:p>
                      <a:r>
                        <a:rPr lang="en-US" sz="1900" dirty="0"/>
                        <a:t>OJ-EMB</a:t>
                      </a:r>
                    </a:p>
                  </a:txBody>
                  <a:tcPr marL="121920" marR="121920" marT="60960" marB="60960">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r>
                        <a:rPr lang="en-US" sz="1900" dirty="0"/>
                        <a:t>Planning</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2257048308"/>
                  </a:ext>
                </a:extLst>
              </a:tr>
              <a:tr h="494453">
                <a:tc>
                  <a:txBody>
                    <a:bodyPr/>
                    <a:lstStyle/>
                    <a:p>
                      <a:r>
                        <a:rPr lang="en-US" sz="1900" dirty="0"/>
                        <a:t>OJ-IA</a:t>
                      </a:r>
                    </a:p>
                  </a:txBody>
                  <a:tcPr marL="121920" marR="121920" marT="60960" marB="60960">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1653186132"/>
                  </a:ext>
                </a:extLst>
              </a:tr>
              <a:tr h="494453">
                <a:tc>
                  <a:txBody>
                    <a:bodyPr/>
                    <a:lstStyle/>
                    <a:p>
                      <a:r>
                        <a:rPr lang="en-US" sz="1900" dirty="0"/>
                        <a:t>OJ-IES</a:t>
                      </a:r>
                    </a:p>
                  </a:txBody>
                  <a:tcPr marL="121920" marR="121920" marT="60960" marB="60960">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r>
                        <a:rPr lang="en-US" sz="1900" dirty="0"/>
                        <a:t>Planning</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3538315729"/>
                  </a:ext>
                </a:extLst>
              </a:tr>
              <a:tr h="494453">
                <a:tc>
                  <a:txBody>
                    <a:bodyPr/>
                    <a:lstStyle/>
                    <a:p>
                      <a:r>
                        <a:rPr lang="en-US" sz="1900" dirty="0"/>
                        <a:t>OJ-ITS </a:t>
                      </a:r>
                      <a:r>
                        <a:rPr lang="en-US" sz="1500" dirty="0"/>
                        <a:t>(ITSS)</a:t>
                      </a:r>
                    </a:p>
                  </a:txBody>
                  <a:tcPr marL="121920" marR="121920" marT="60960" marB="60960">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2311359412"/>
                  </a:ext>
                </a:extLst>
              </a:tr>
            </a:tbl>
          </a:graphicData>
        </a:graphic>
      </p:graphicFrame>
      <p:sp>
        <p:nvSpPr>
          <p:cNvPr id="7" name="Oval 6"/>
          <p:cNvSpPr/>
          <p:nvPr/>
        </p:nvSpPr>
        <p:spPr>
          <a:xfrm>
            <a:off x="4177084" y="2364189"/>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8" name="Oval 7"/>
          <p:cNvSpPr/>
          <p:nvPr/>
        </p:nvSpPr>
        <p:spPr>
          <a:xfrm>
            <a:off x="4177084" y="4867944"/>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4" name="Oval 13"/>
          <p:cNvSpPr/>
          <p:nvPr/>
        </p:nvSpPr>
        <p:spPr>
          <a:xfrm>
            <a:off x="6749767" y="4367452"/>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5" name="Oval 14"/>
          <p:cNvSpPr/>
          <p:nvPr/>
        </p:nvSpPr>
        <p:spPr>
          <a:xfrm>
            <a:off x="4177084" y="3380189"/>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6" name="Oval 15"/>
          <p:cNvSpPr/>
          <p:nvPr/>
        </p:nvSpPr>
        <p:spPr>
          <a:xfrm>
            <a:off x="4177084" y="5860362"/>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7" name="Oval 16"/>
          <p:cNvSpPr/>
          <p:nvPr/>
        </p:nvSpPr>
        <p:spPr>
          <a:xfrm>
            <a:off x="4182383" y="5349734"/>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8" name="Oval 17"/>
          <p:cNvSpPr/>
          <p:nvPr/>
        </p:nvSpPr>
        <p:spPr>
          <a:xfrm>
            <a:off x="5452825" y="288796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9" name="Oval 18"/>
          <p:cNvSpPr/>
          <p:nvPr/>
        </p:nvSpPr>
        <p:spPr>
          <a:xfrm>
            <a:off x="5463425" y="2391618"/>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0" name="Oval 19"/>
          <p:cNvSpPr/>
          <p:nvPr/>
        </p:nvSpPr>
        <p:spPr>
          <a:xfrm>
            <a:off x="5463425" y="3868741"/>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1" name="Oval 20"/>
          <p:cNvSpPr/>
          <p:nvPr/>
        </p:nvSpPr>
        <p:spPr>
          <a:xfrm>
            <a:off x="5463425" y="436260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2" name="Oval 21"/>
          <p:cNvSpPr/>
          <p:nvPr/>
        </p:nvSpPr>
        <p:spPr>
          <a:xfrm>
            <a:off x="5452825" y="487385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3" name="Oval 22"/>
          <p:cNvSpPr/>
          <p:nvPr/>
        </p:nvSpPr>
        <p:spPr>
          <a:xfrm>
            <a:off x="5463425" y="536536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4" name="Oval 23"/>
          <p:cNvSpPr/>
          <p:nvPr/>
        </p:nvSpPr>
        <p:spPr>
          <a:xfrm>
            <a:off x="5452825" y="586881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5" name="Oval 24"/>
          <p:cNvSpPr/>
          <p:nvPr/>
        </p:nvSpPr>
        <p:spPr>
          <a:xfrm>
            <a:off x="5463425" y="336631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6" name="Oval 25"/>
          <p:cNvSpPr/>
          <p:nvPr/>
        </p:nvSpPr>
        <p:spPr>
          <a:xfrm>
            <a:off x="4177084" y="4350813"/>
            <a:ext cx="349859" cy="25444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a:endParaRPr>
          </a:p>
        </p:txBody>
      </p:sp>
      <p:sp>
        <p:nvSpPr>
          <p:cNvPr id="27" name="Oval 26"/>
          <p:cNvSpPr/>
          <p:nvPr/>
        </p:nvSpPr>
        <p:spPr>
          <a:xfrm>
            <a:off x="4182383" y="388636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8" name="Oval 27"/>
          <p:cNvSpPr/>
          <p:nvPr/>
        </p:nvSpPr>
        <p:spPr>
          <a:xfrm>
            <a:off x="4182383" y="2868925"/>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9" name="Oval 28"/>
          <p:cNvSpPr/>
          <p:nvPr/>
        </p:nvSpPr>
        <p:spPr>
          <a:xfrm>
            <a:off x="10989803" y="5393888"/>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0" name="Oval 29"/>
          <p:cNvSpPr/>
          <p:nvPr/>
        </p:nvSpPr>
        <p:spPr>
          <a:xfrm>
            <a:off x="10998629" y="489927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1" name="Oval 30"/>
          <p:cNvSpPr/>
          <p:nvPr/>
        </p:nvSpPr>
        <p:spPr>
          <a:xfrm>
            <a:off x="10989803" y="441858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2" name="Oval 31"/>
          <p:cNvSpPr/>
          <p:nvPr/>
        </p:nvSpPr>
        <p:spPr>
          <a:xfrm>
            <a:off x="10993332" y="3895949"/>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3" name="Oval 32"/>
          <p:cNvSpPr/>
          <p:nvPr/>
        </p:nvSpPr>
        <p:spPr>
          <a:xfrm>
            <a:off x="10989803" y="339799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4" name="Oval 33"/>
          <p:cNvSpPr/>
          <p:nvPr/>
        </p:nvSpPr>
        <p:spPr>
          <a:xfrm>
            <a:off x="10991569" y="291817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5" name="Oval 34"/>
          <p:cNvSpPr/>
          <p:nvPr/>
        </p:nvSpPr>
        <p:spPr>
          <a:xfrm>
            <a:off x="10989803" y="2420218"/>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6" name="Oval 35"/>
          <p:cNvSpPr/>
          <p:nvPr/>
        </p:nvSpPr>
        <p:spPr>
          <a:xfrm>
            <a:off x="10989803" y="587967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7" name="Oval 36"/>
          <p:cNvSpPr/>
          <p:nvPr/>
        </p:nvSpPr>
        <p:spPr>
          <a:xfrm>
            <a:off x="6755303" y="238892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8" name="Oval 37"/>
          <p:cNvSpPr/>
          <p:nvPr/>
        </p:nvSpPr>
        <p:spPr>
          <a:xfrm>
            <a:off x="6776825" y="2908469"/>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9" name="Oval 38"/>
          <p:cNvSpPr/>
          <p:nvPr/>
        </p:nvSpPr>
        <p:spPr>
          <a:xfrm>
            <a:off x="6776825" y="339542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0" name="Oval 39"/>
          <p:cNvSpPr/>
          <p:nvPr/>
        </p:nvSpPr>
        <p:spPr>
          <a:xfrm>
            <a:off x="6772407" y="388636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1" name="Oval 40"/>
          <p:cNvSpPr/>
          <p:nvPr/>
        </p:nvSpPr>
        <p:spPr>
          <a:xfrm>
            <a:off x="6767436" y="4884741"/>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2" name="Oval 41"/>
          <p:cNvSpPr/>
          <p:nvPr/>
        </p:nvSpPr>
        <p:spPr>
          <a:xfrm>
            <a:off x="6788645" y="586036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3" name="Oval 42"/>
          <p:cNvSpPr/>
          <p:nvPr/>
        </p:nvSpPr>
        <p:spPr>
          <a:xfrm>
            <a:off x="6781955" y="540203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4" name="Oval 43"/>
          <p:cNvSpPr/>
          <p:nvPr/>
        </p:nvSpPr>
        <p:spPr>
          <a:xfrm>
            <a:off x="8334063" y="338482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5" name="Oval 44"/>
          <p:cNvSpPr/>
          <p:nvPr/>
        </p:nvSpPr>
        <p:spPr>
          <a:xfrm>
            <a:off x="8345884" y="3908042"/>
            <a:ext cx="349859" cy="25444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6" name="Oval 45"/>
          <p:cNvSpPr/>
          <p:nvPr/>
        </p:nvSpPr>
        <p:spPr>
          <a:xfrm>
            <a:off x="8345884" y="440797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7" name="Oval 46"/>
          <p:cNvSpPr/>
          <p:nvPr/>
        </p:nvSpPr>
        <p:spPr>
          <a:xfrm>
            <a:off x="8345884" y="491237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8" name="Oval 47"/>
          <p:cNvSpPr/>
          <p:nvPr/>
        </p:nvSpPr>
        <p:spPr>
          <a:xfrm>
            <a:off x="8345884" y="541230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9" name="Oval 48"/>
          <p:cNvSpPr/>
          <p:nvPr/>
        </p:nvSpPr>
        <p:spPr>
          <a:xfrm>
            <a:off x="8334063" y="5877368"/>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50" name="Oval 49"/>
          <p:cNvSpPr/>
          <p:nvPr/>
        </p:nvSpPr>
        <p:spPr>
          <a:xfrm>
            <a:off x="8334063" y="2399889"/>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51" name="Oval 50"/>
          <p:cNvSpPr/>
          <p:nvPr/>
        </p:nvSpPr>
        <p:spPr>
          <a:xfrm>
            <a:off x="8345884" y="287817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59" name="Oval 58"/>
          <p:cNvSpPr/>
          <p:nvPr/>
        </p:nvSpPr>
        <p:spPr>
          <a:xfrm>
            <a:off x="9752147" y="802172"/>
            <a:ext cx="1139623" cy="48704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prstClr val="black"/>
                </a:solidFill>
                <a:latin typeface="Calibri"/>
              </a:rPr>
              <a:t>In Works</a:t>
            </a:r>
          </a:p>
        </p:txBody>
      </p:sp>
      <p:sp>
        <p:nvSpPr>
          <p:cNvPr id="60" name="Oval 59"/>
          <p:cNvSpPr/>
          <p:nvPr/>
        </p:nvSpPr>
        <p:spPr>
          <a:xfrm>
            <a:off x="10989803" y="775741"/>
            <a:ext cx="1139623" cy="4870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prstClr val="black"/>
                </a:solidFill>
                <a:latin typeface="Calibri"/>
              </a:rPr>
              <a:t>Done</a:t>
            </a:r>
          </a:p>
        </p:txBody>
      </p:sp>
    </p:spTree>
    <p:extLst>
      <p:ext uri="{BB962C8B-B14F-4D97-AF65-F5344CB8AC3E}">
        <p14:creationId xmlns:p14="http://schemas.microsoft.com/office/powerpoint/2010/main" val="5363641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62" y="323798"/>
            <a:ext cx="10840039" cy="696820"/>
          </a:xfrm>
        </p:spPr>
        <p:txBody>
          <a:bodyPr/>
          <a:lstStyle/>
          <a:p>
            <a:r>
              <a:rPr lang="en-US" dirty="0"/>
              <a:t>Status:   IEEE Accelerated OA Plan New Pubs (14)</a:t>
            </a:r>
          </a:p>
        </p:txBody>
      </p:sp>
      <p:sp>
        <p:nvSpPr>
          <p:cNvPr id="3" name="Text Placeholder 2"/>
          <p:cNvSpPr>
            <a:spLocks noGrp="1"/>
          </p:cNvSpPr>
          <p:nvPr>
            <p:ph type="body" sz="quarter" idx="13"/>
          </p:nvPr>
        </p:nvSpPr>
        <p:spPr>
          <a:xfrm>
            <a:off x="860065" y="5652623"/>
            <a:ext cx="10515600" cy="1210228"/>
          </a:xfrm>
        </p:spPr>
        <p:txBody>
          <a:bodyPr/>
          <a:lstStyle/>
          <a:p>
            <a:endParaRPr lang="en-US" dirty="0"/>
          </a:p>
        </p:txBody>
      </p:sp>
      <p:sp>
        <p:nvSpPr>
          <p:cNvPr id="4" name="Slide Number Placeholder 3"/>
          <p:cNvSpPr>
            <a:spLocks noGrp="1"/>
          </p:cNvSpPr>
          <p:nvPr>
            <p:ph type="sldNum" sz="quarter" idx="14"/>
          </p:nvPr>
        </p:nvSpPr>
        <p:spPr>
          <a:xfrm>
            <a:off x="513762" y="6027592"/>
            <a:ext cx="648879" cy="365125"/>
          </a:xfrm>
        </p:spPr>
        <p:txBody>
          <a:bodyPr/>
          <a:lstStyle/>
          <a:p>
            <a:pPr defTabSz="1219170">
              <a:defRPr/>
            </a:pPr>
            <a:fld id="{3DD97BEB-BAEF-0344-9D5C-EC73E478698A}" type="slidenum">
              <a:rPr lang="en-US" sz="1200">
                <a:solidFill>
                  <a:srgbClr val="0066A1"/>
                </a:solidFill>
                <a:latin typeface="Calibri"/>
              </a:rPr>
              <a:pPr defTabSz="1219170">
                <a:defRPr/>
              </a:pPr>
              <a:t>108</a:t>
            </a:fld>
            <a:endParaRPr lang="en-US" sz="1200">
              <a:solidFill>
                <a:srgbClr val="0066A1"/>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395002905"/>
              </p:ext>
            </p:extLst>
          </p:nvPr>
        </p:nvGraphicFramePr>
        <p:xfrm>
          <a:off x="522836" y="1173679"/>
          <a:ext cx="11266297" cy="5425440"/>
        </p:xfrm>
        <a:graphic>
          <a:graphicData uri="http://schemas.openxmlformats.org/drawingml/2006/table">
            <a:tbl>
              <a:tblPr firstRow="1" bandRow="1">
                <a:tableStyleId>{5C22544A-7EE6-4342-B048-85BDC9FD1C3A}</a:tableStyleId>
              </a:tblPr>
              <a:tblGrid>
                <a:gridCol w="1818196">
                  <a:extLst>
                    <a:ext uri="{9D8B030D-6E8A-4147-A177-3AD203B41FA5}">
                      <a16:colId xmlns:a16="http://schemas.microsoft.com/office/drawing/2014/main" val="2750273128"/>
                    </a:ext>
                  </a:extLst>
                </a:gridCol>
                <a:gridCol w="1320559">
                  <a:extLst>
                    <a:ext uri="{9D8B030D-6E8A-4147-A177-3AD203B41FA5}">
                      <a16:colId xmlns:a16="http://schemas.microsoft.com/office/drawing/2014/main" val="2450352426"/>
                    </a:ext>
                  </a:extLst>
                </a:gridCol>
                <a:gridCol w="1363635">
                  <a:extLst>
                    <a:ext uri="{9D8B030D-6E8A-4147-A177-3AD203B41FA5}">
                      <a16:colId xmlns:a16="http://schemas.microsoft.com/office/drawing/2014/main" val="1957422095"/>
                    </a:ext>
                  </a:extLst>
                </a:gridCol>
                <a:gridCol w="1240404">
                  <a:extLst>
                    <a:ext uri="{9D8B030D-6E8A-4147-A177-3AD203B41FA5}">
                      <a16:colId xmlns:a16="http://schemas.microsoft.com/office/drawing/2014/main" val="1374950648"/>
                    </a:ext>
                  </a:extLst>
                </a:gridCol>
                <a:gridCol w="1494580">
                  <a:extLst>
                    <a:ext uri="{9D8B030D-6E8A-4147-A177-3AD203B41FA5}">
                      <a16:colId xmlns:a16="http://schemas.microsoft.com/office/drawing/2014/main" val="2371359272"/>
                    </a:ext>
                  </a:extLst>
                </a:gridCol>
                <a:gridCol w="1463305">
                  <a:extLst>
                    <a:ext uri="{9D8B030D-6E8A-4147-A177-3AD203B41FA5}">
                      <a16:colId xmlns:a16="http://schemas.microsoft.com/office/drawing/2014/main" val="3886291175"/>
                    </a:ext>
                  </a:extLst>
                </a:gridCol>
                <a:gridCol w="1255455">
                  <a:extLst>
                    <a:ext uri="{9D8B030D-6E8A-4147-A177-3AD203B41FA5}">
                      <a16:colId xmlns:a16="http://schemas.microsoft.com/office/drawing/2014/main" val="164767253"/>
                    </a:ext>
                  </a:extLst>
                </a:gridCol>
                <a:gridCol w="1310164">
                  <a:extLst>
                    <a:ext uri="{9D8B030D-6E8A-4147-A177-3AD203B41FA5}">
                      <a16:colId xmlns:a16="http://schemas.microsoft.com/office/drawing/2014/main" val="835967407"/>
                    </a:ext>
                  </a:extLst>
                </a:gridCol>
              </a:tblGrid>
              <a:tr h="853440">
                <a:tc>
                  <a:txBody>
                    <a:bodyPr/>
                    <a:lstStyle/>
                    <a:p>
                      <a:r>
                        <a:rPr lang="en-US" sz="1600" dirty="0"/>
                        <a:t>Title</a:t>
                      </a:r>
                    </a:p>
                  </a:txBody>
                  <a:tcPr marL="121920" marR="121920" marT="60960" marB="60960"/>
                </a:tc>
                <a:tc>
                  <a:txBody>
                    <a:bodyPr/>
                    <a:lstStyle/>
                    <a:p>
                      <a:r>
                        <a:rPr lang="en-US" sz="1600" dirty="0"/>
                        <a:t>Status</a:t>
                      </a:r>
                    </a:p>
                  </a:txBody>
                  <a:tcPr marL="121920" marR="121920" marT="60960" marB="60960"/>
                </a:tc>
                <a:tc>
                  <a:txBody>
                    <a:bodyPr/>
                    <a:lstStyle/>
                    <a:p>
                      <a:r>
                        <a:rPr lang="en-US" sz="1600" dirty="0" err="1"/>
                        <a:t>EiC</a:t>
                      </a:r>
                      <a:r>
                        <a:rPr lang="en-US" sz="1600" baseline="0" dirty="0"/>
                        <a:t> Known</a:t>
                      </a:r>
                      <a:endParaRPr lang="en-US" sz="1600" dirty="0"/>
                    </a:p>
                  </a:txBody>
                  <a:tcPr marL="121920" marR="121920" marT="60960" marB="60960"/>
                </a:tc>
                <a:tc>
                  <a:txBody>
                    <a:bodyPr/>
                    <a:lstStyle/>
                    <a:p>
                      <a:r>
                        <a:rPr lang="en-US" sz="1600" dirty="0"/>
                        <a:t>Editorial Board Known</a:t>
                      </a:r>
                    </a:p>
                  </a:txBody>
                  <a:tcPr marL="121920" marR="121920" marT="60960" marB="60960"/>
                </a:tc>
                <a:tc>
                  <a:txBody>
                    <a:bodyPr/>
                    <a:lstStyle/>
                    <a:p>
                      <a:r>
                        <a:rPr lang="en-US" sz="1600" dirty="0"/>
                        <a:t>Initial</a:t>
                      </a:r>
                      <a:r>
                        <a:rPr lang="en-US" sz="1600" baseline="0" dirty="0"/>
                        <a:t> S/C Announce. &amp; Call </a:t>
                      </a:r>
                      <a:endParaRPr lang="en-US" sz="1600" dirty="0"/>
                    </a:p>
                  </a:txBody>
                  <a:tcPr marL="121920" marR="121920" marT="60960" marB="6096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a:t>S1M Ready</a:t>
                      </a:r>
                      <a:r>
                        <a:rPr lang="en-US" sz="1600" baseline="0" dirty="0"/>
                        <a:t> (Peer Review)</a:t>
                      </a:r>
                      <a:endParaRPr lang="en-US" sz="1600" dirty="0"/>
                    </a:p>
                  </a:txBody>
                  <a:tcPr marL="121920" marR="121920" marT="60960" marB="60960"/>
                </a:tc>
                <a:tc>
                  <a:txBody>
                    <a:bodyPr/>
                    <a:lstStyle/>
                    <a:p>
                      <a:r>
                        <a:rPr lang="en-US" sz="1600" dirty="0"/>
                        <a:t>Full Market. Executed</a:t>
                      </a:r>
                    </a:p>
                  </a:txBody>
                  <a:tcPr marL="121920" marR="121920" marT="60960" marB="60960"/>
                </a:tc>
                <a:tc>
                  <a:txBody>
                    <a:bodyPr/>
                    <a:lstStyle/>
                    <a:p>
                      <a:r>
                        <a:rPr lang="en-US" sz="1600" dirty="0"/>
                        <a:t>First Paper Submitted</a:t>
                      </a:r>
                    </a:p>
                  </a:txBody>
                  <a:tcPr marL="121920" marR="121920" marT="60960" marB="60960"/>
                </a:tc>
                <a:extLst>
                  <a:ext uri="{0D108BD9-81ED-4DB2-BD59-A6C34878D82A}">
                    <a16:rowId xmlns:a16="http://schemas.microsoft.com/office/drawing/2014/main" val="3422830296"/>
                  </a:ext>
                </a:extLst>
              </a:tr>
              <a:tr h="494453">
                <a:tc>
                  <a:txBody>
                    <a:bodyPr/>
                    <a:lstStyle/>
                    <a:p>
                      <a:r>
                        <a:rPr lang="en-US" sz="1900" dirty="0"/>
                        <a:t>OJ-MTT</a:t>
                      </a:r>
                    </a:p>
                  </a:txBody>
                  <a:tcPr marL="121920" marR="121920" marT="60960" marB="60960">
                    <a:solidFill>
                      <a:schemeClr val="accent6">
                        <a:lumMod val="20000"/>
                        <a:lumOff val="80000"/>
                      </a:schemeClr>
                    </a:solidFill>
                  </a:tcPr>
                </a:tc>
                <a:tc>
                  <a:txBody>
                    <a:bodyPr/>
                    <a:lstStyle/>
                    <a:p>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62425150"/>
                  </a:ext>
                </a:extLst>
              </a:tr>
              <a:tr h="494453">
                <a:tc>
                  <a:txBody>
                    <a:bodyPr/>
                    <a:lstStyle/>
                    <a:p>
                      <a:r>
                        <a:rPr lang="en-US" sz="1900" dirty="0"/>
                        <a:t>OJ-NANO</a:t>
                      </a:r>
                    </a:p>
                  </a:txBody>
                  <a:tcPr marL="121920" marR="121920" marT="60960" marB="60960">
                    <a:solidFill>
                      <a:schemeClr val="accent6">
                        <a:lumMod val="20000"/>
                        <a:lumOff val="80000"/>
                      </a:schemeClr>
                    </a:solidFill>
                  </a:tcPr>
                </a:tc>
                <a:tc>
                  <a:txBody>
                    <a:bodyPr/>
                    <a:lstStyle/>
                    <a:p>
                      <a:r>
                        <a:rPr lang="en-US" sz="1900" dirty="0"/>
                        <a:t>Cohort</a:t>
                      </a:r>
                      <a:r>
                        <a:rPr lang="en-US" sz="1900" baseline="0" dirty="0"/>
                        <a:t> 1</a:t>
                      </a:r>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r>
                        <a:rPr lang="en-US" sz="1900" dirty="0"/>
                        <a:t>Planning</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2014158851"/>
                  </a:ext>
                </a:extLst>
              </a:tr>
              <a:tr h="494453">
                <a:tc>
                  <a:txBody>
                    <a:bodyPr/>
                    <a:lstStyle/>
                    <a:p>
                      <a:r>
                        <a:rPr lang="en-US" sz="1900" dirty="0"/>
                        <a:t>OJ-PEL</a:t>
                      </a:r>
                      <a:endParaRPr lang="en-US" sz="1400" dirty="0"/>
                    </a:p>
                  </a:txBody>
                  <a:tcPr marL="121920" marR="121920" marT="60960" marB="60960">
                    <a:solidFill>
                      <a:schemeClr val="accent6">
                        <a:lumMod val="20000"/>
                        <a:lumOff val="80000"/>
                      </a:schemeClr>
                    </a:solidFill>
                  </a:tcPr>
                </a:tc>
                <a:tc>
                  <a:txBody>
                    <a:bodyPr/>
                    <a:lstStyle/>
                    <a:p>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r>
                        <a:rPr lang="en-US" sz="1900" dirty="0"/>
                        <a:t>Planning</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4042591657"/>
                  </a:ext>
                </a:extLst>
              </a:tr>
              <a:tr h="49445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OJ-SP</a:t>
                      </a:r>
                      <a:endParaRPr lang="en-US" sz="1500" kern="1200" dirty="0">
                        <a:solidFill>
                          <a:schemeClr val="dk1"/>
                        </a:solidFill>
                        <a:latin typeface="+mn-lt"/>
                        <a:ea typeface="+mn-ea"/>
                        <a:cs typeface="+mn-cs"/>
                      </a:endParaRPr>
                    </a:p>
                  </a:txBody>
                  <a:tcPr marL="121920" marR="121920" marT="60960" marB="60960">
                    <a:solidFill>
                      <a:schemeClr val="accent6">
                        <a:lumMod val="20000"/>
                        <a:lumOff val="80000"/>
                      </a:schemeClr>
                    </a:solidFill>
                  </a:tcPr>
                </a:tc>
                <a:tc>
                  <a:txBody>
                    <a:bodyPr/>
                    <a:lstStyle/>
                    <a:p>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r>
                        <a:rPr lang="en-US" sz="1900" dirty="0"/>
                        <a:t>Planning</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3146033565"/>
                  </a:ext>
                </a:extLst>
              </a:tr>
              <a:tr h="49445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OJ-SSC</a:t>
                      </a:r>
                      <a:endParaRPr lang="en-US" sz="1500" kern="1200" dirty="0">
                        <a:solidFill>
                          <a:schemeClr val="dk1"/>
                        </a:solidFill>
                        <a:latin typeface="+mn-lt"/>
                        <a:ea typeface="+mn-ea"/>
                        <a:cs typeface="+mn-cs"/>
                      </a:endParaRPr>
                    </a:p>
                  </a:txBody>
                  <a:tcPr marL="121920" marR="121920" marT="60960" marB="60960">
                    <a:solidFill>
                      <a:schemeClr val="accent6">
                        <a:lumMod val="20000"/>
                        <a:lumOff val="80000"/>
                      </a:schemeClr>
                    </a:solidFill>
                  </a:tcPr>
                </a:tc>
                <a:tc>
                  <a:txBody>
                    <a:bodyPr/>
                    <a:lstStyle/>
                    <a:p>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r>
                        <a:rPr lang="en-US" sz="1900" dirty="0"/>
                        <a:t>Planning</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3227326125"/>
                  </a:ext>
                </a:extLst>
              </a:tr>
              <a:tr h="494453">
                <a:tc>
                  <a:txBody>
                    <a:bodyPr/>
                    <a:lstStyle/>
                    <a:p>
                      <a:r>
                        <a:rPr lang="en-US" sz="1900" dirty="0"/>
                        <a:t>OJ-VT</a:t>
                      </a:r>
                    </a:p>
                  </a:txBody>
                  <a:tcPr marL="121920" marR="121920" marT="60960" marB="60960">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dirty="0"/>
                        <a:t>Cohort 1</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2257048308"/>
                  </a:ext>
                </a:extLst>
              </a:tr>
              <a:tr h="975360">
                <a:tc>
                  <a:txBody>
                    <a:bodyPr/>
                    <a:lstStyle/>
                    <a:p>
                      <a:r>
                        <a:rPr lang="en-US" sz="1900" dirty="0"/>
                        <a:t>OAJ-PES</a:t>
                      </a:r>
                    </a:p>
                  </a:txBody>
                  <a:tcPr marL="121920" marR="121920" marT="60960" marB="60960">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dirty="0"/>
                        <a:t>Change</a:t>
                      </a:r>
                      <a:r>
                        <a:rPr lang="en-US" sz="1900" baseline="0" dirty="0"/>
                        <a:t> name &amp; scope</a:t>
                      </a:r>
                      <a:endParaRPr lang="en-US" sz="1900" dirty="0"/>
                    </a:p>
                  </a:txBody>
                  <a:tcPr marL="121920" marR="121920" marT="60960" marB="60960">
                    <a:solidFill>
                      <a:schemeClr val="accent6">
                        <a:lumMod val="20000"/>
                        <a:lumOff val="80000"/>
                      </a:schemeClr>
                    </a:solidFill>
                  </a:tcPr>
                </a:tc>
                <a:tc>
                  <a:txBody>
                    <a:bodyPr/>
                    <a:lstStyle/>
                    <a:p>
                      <a:endParaRPr lang="en-US" sz="1900"/>
                    </a:p>
                  </a:txBody>
                  <a:tcPr marL="121920" marR="121920" marT="60960" marB="60960">
                    <a:solidFill>
                      <a:schemeClr val="accent6">
                        <a:lumMod val="20000"/>
                        <a:lumOff val="80000"/>
                      </a:schemeClr>
                    </a:solidFill>
                  </a:tcPr>
                </a:tc>
                <a:tc>
                  <a:txBody>
                    <a:bodyPr/>
                    <a:lstStyle/>
                    <a:p>
                      <a:endParaRPr lang="en-US" sz="1900" dirty="0"/>
                    </a:p>
                    <a:p>
                      <a:r>
                        <a:rPr lang="en-US" sz="1900" dirty="0"/>
                        <a:t>Existing</a:t>
                      </a:r>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tc>
                  <a:txBody>
                    <a:bodyPr/>
                    <a:lstStyle/>
                    <a:p>
                      <a:endParaRPr lang="en-US" sz="1900" dirty="0"/>
                    </a:p>
                  </a:txBody>
                  <a:tcPr marL="121920" marR="121920" marT="60960" marB="60960">
                    <a:solidFill>
                      <a:schemeClr val="accent6">
                        <a:lumMod val="20000"/>
                        <a:lumOff val="80000"/>
                      </a:schemeClr>
                    </a:solidFill>
                  </a:tcPr>
                </a:tc>
                <a:extLst>
                  <a:ext uri="{0D108BD9-81ED-4DB2-BD59-A6C34878D82A}">
                    <a16:rowId xmlns:a16="http://schemas.microsoft.com/office/drawing/2014/main" val="1653186132"/>
                  </a:ext>
                </a:extLst>
              </a:tr>
              <a:tr h="629920">
                <a:tc>
                  <a:txBody>
                    <a:bodyPr/>
                    <a:lstStyle/>
                    <a:p>
                      <a:r>
                        <a:rPr lang="en-US" sz="1900" dirty="0"/>
                        <a:t>J-STARS</a:t>
                      </a:r>
                      <a:r>
                        <a:rPr lang="en-US" sz="1900" baseline="0" dirty="0"/>
                        <a:t> </a:t>
                      </a:r>
                      <a:r>
                        <a:rPr lang="en-US" sz="1500" baseline="0" dirty="0"/>
                        <a:t>(GRSS)</a:t>
                      </a:r>
                      <a:endParaRPr lang="en-US" sz="1500" dirty="0"/>
                    </a:p>
                  </a:txBody>
                  <a:tcPr marL="121920" marR="121920" marT="60960" marB="60960">
                    <a:solidFill>
                      <a:schemeClr val="accent1">
                        <a:lumMod val="40000"/>
                        <a:lumOff val="6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dirty="0"/>
                        <a:t>Flip</a:t>
                      </a:r>
                    </a:p>
                  </a:txBody>
                  <a:tcPr marL="121920" marR="121920" marT="60960" marB="60960">
                    <a:solidFill>
                      <a:schemeClr val="accent1">
                        <a:lumMod val="40000"/>
                        <a:lumOff val="60000"/>
                      </a:schemeClr>
                    </a:solidFill>
                  </a:tcPr>
                </a:tc>
                <a:tc>
                  <a:txBody>
                    <a:bodyPr/>
                    <a:lstStyle/>
                    <a:p>
                      <a:r>
                        <a:rPr lang="en-US" sz="1900" dirty="0"/>
                        <a:t>Existing</a:t>
                      </a:r>
                    </a:p>
                  </a:txBody>
                  <a:tcPr marL="121920" marR="121920" marT="60960" marB="60960">
                    <a:solidFill>
                      <a:schemeClr val="accent1">
                        <a:lumMod val="40000"/>
                        <a:lumOff val="60000"/>
                      </a:schemeClr>
                    </a:solidFill>
                  </a:tcPr>
                </a:tc>
                <a:tc>
                  <a:txBody>
                    <a:bodyPr/>
                    <a:lstStyle/>
                    <a:p>
                      <a:r>
                        <a:rPr lang="en-US" sz="1900" dirty="0"/>
                        <a:t>Existing</a:t>
                      </a:r>
                    </a:p>
                  </a:txBody>
                  <a:tcPr marL="121920" marR="121920" marT="60960" marB="60960">
                    <a:solidFill>
                      <a:schemeClr val="accent1">
                        <a:lumMod val="40000"/>
                        <a:lumOff val="60000"/>
                      </a:schemeClr>
                    </a:solidFill>
                  </a:tcPr>
                </a:tc>
                <a:tc>
                  <a:txBody>
                    <a:bodyPr/>
                    <a:lstStyle/>
                    <a:p>
                      <a:endParaRPr lang="en-US" sz="1900" dirty="0"/>
                    </a:p>
                  </a:txBody>
                  <a:tcPr marL="121920" marR="121920" marT="60960" marB="60960">
                    <a:solidFill>
                      <a:schemeClr val="accent1">
                        <a:lumMod val="40000"/>
                        <a:lumOff val="60000"/>
                      </a:schemeClr>
                    </a:solidFill>
                  </a:tcPr>
                </a:tc>
                <a:tc>
                  <a:txBody>
                    <a:bodyPr/>
                    <a:lstStyle/>
                    <a:p>
                      <a:endParaRPr lang="en-US" sz="1900" dirty="0"/>
                    </a:p>
                  </a:txBody>
                  <a:tcPr marL="121920" marR="121920" marT="60960" marB="60960">
                    <a:solidFill>
                      <a:schemeClr val="accent1">
                        <a:lumMod val="40000"/>
                        <a:lumOff val="60000"/>
                      </a:schemeClr>
                    </a:solidFill>
                  </a:tcPr>
                </a:tc>
                <a:tc>
                  <a:txBody>
                    <a:bodyPr/>
                    <a:lstStyle/>
                    <a:p>
                      <a:endParaRPr lang="en-US" sz="1900" dirty="0"/>
                    </a:p>
                  </a:txBody>
                  <a:tcPr marL="121920" marR="121920" marT="60960" marB="60960">
                    <a:solidFill>
                      <a:schemeClr val="accent1">
                        <a:lumMod val="40000"/>
                        <a:lumOff val="60000"/>
                      </a:schemeClr>
                    </a:solidFill>
                  </a:tcPr>
                </a:tc>
                <a:tc>
                  <a:txBody>
                    <a:bodyPr/>
                    <a:lstStyle/>
                    <a:p>
                      <a:endParaRPr lang="en-US" sz="1900" dirty="0"/>
                    </a:p>
                  </a:txBody>
                  <a:tcPr marL="121920" marR="121920" marT="60960" marB="60960">
                    <a:solidFill>
                      <a:schemeClr val="accent1">
                        <a:lumMod val="40000"/>
                        <a:lumOff val="60000"/>
                      </a:schemeClr>
                    </a:solidFill>
                  </a:tcPr>
                </a:tc>
                <a:extLst>
                  <a:ext uri="{0D108BD9-81ED-4DB2-BD59-A6C34878D82A}">
                    <a16:rowId xmlns:a16="http://schemas.microsoft.com/office/drawing/2014/main" val="2311359412"/>
                  </a:ext>
                </a:extLst>
              </a:tr>
            </a:tbl>
          </a:graphicData>
        </a:graphic>
      </p:graphicFrame>
      <p:sp>
        <p:nvSpPr>
          <p:cNvPr id="7" name="Oval 6"/>
          <p:cNvSpPr/>
          <p:nvPr/>
        </p:nvSpPr>
        <p:spPr>
          <a:xfrm>
            <a:off x="4159963" y="368326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8" name="Oval 7"/>
          <p:cNvSpPr/>
          <p:nvPr/>
        </p:nvSpPr>
        <p:spPr>
          <a:xfrm>
            <a:off x="4172295" y="2674842"/>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9" name="Oval 8"/>
          <p:cNvSpPr/>
          <p:nvPr/>
        </p:nvSpPr>
        <p:spPr>
          <a:xfrm>
            <a:off x="4172295" y="3174553"/>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0" name="Oval 9"/>
          <p:cNvSpPr/>
          <p:nvPr/>
        </p:nvSpPr>
        <p:spPr>
          <a:xfrm>
            <a:off x="4156969" y="4161190"/>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1" name="Oval 10"/>
          <p:cNvSpPr/>
          <p:nvPr/>
        </p:nvSpPr>
        <p:spPr>
          <a:xfrm>
            <a:off x="4159963" y="4679745"/>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2" name="Oval 11"/>
          <p:cNvSpPr/>
          <p:nvPr/>
        </p:nvSpPr>
        <p:spPr>
          <a:xfrm>
            <a:off x="4156969" y="5485022"/>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4" name="Oval 13"/>
          <p:cNvSpPr/>
          <p:nvPr/>
        </p:nvSpPr>
        <p:spPr>
          <a:xfrm>
            <a:off x="5482932" y="4682213"/>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5" name="Oval 14"/>
          <p:cNvSpPr/>
          <p:nvPr/>
        </p:nvSpPr>
        <p:spPr>
          <a:xfrm>
            <a:off x="5492856" y="3181116"/>
            <a:ext cx="349859" cy="25444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6" name="Oval 15"/>
          <p:cNvSpPr/>
          <p:nvPr/>
        </p:nvSpPr>
        <p:spPr>
          <a:xfrm>
            <a:off x="5487007" y="267484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7" name="Oval 16"/>
          <p:cNvSpPr/>
          <p:nvPr/>
        </p:nvSpPr>
        <p:spPr>
          <a:xfrm>
            <a:off x="6814052" y="467333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8" name="Oval 17"/>
          <p:cNvSpPr/>
          <p:nvPr/>
        </p:nvSpPr>
        <p:spPr>
          <a:xfrm rot="230116">
            <a:off x="6795571" y="271895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9" name="Oval 18"/>
          <p:cNvSpPr/>
          <p:nvPr/>
        </p:nvSpPr>
        <p:spPr>
          <a:xfrm>
            <a:off x="6808895" y="3178641"/>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0" name="Oval 19"/>
          <p:cNvSpPr/>
          <p:nvPr/>
        </p:nvSpPr>
        <p:spPr>
          <a:xfrm>
            <a:off x="6808895" y="3700001"/>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1" name="Oval 20"/>
          <p:cNvSpPr/>
          <p:nvPr/>
        </p:nvSpPr>
        <p:spPr>
          <a:xfrm>
            <a:off x="6808895" y="4155061"/>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2" name="Oval 21"/>
          <p:cNvSpPr/>
          <p:nvPr/>
        </p:nvSpPr>
        <p:spPr>
          <a:xfrm>
            <a:off x="6795571" y="6257737"/>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3" name="Oval 22"/>
          <p:cNvSpPr/>
          <p:nvPr/>
        </p:nvSpPr>
        <p:spPr>
          <a:xfrm>
            <a:off x="6814052" y="5485021"/>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4" name="Oval 23"/>
          <p:cNvSpPr/>
          <p:nvPr/>
        </p:nvSpPr>
        <p:spPr>
          <a:xfrm>
            <a:off x="8304385" y="267533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5" name="Oval 24"/>
          <p:cNvSpPr/>
          <p:nvPr/>
        </p:nvSpPr>
        <p:spPr>
          <a:xfrm>
            <a:off x="5482932" y="369023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6" name="Oval 25"/>
          <p:cNvSpPr/>
          <p:nvPr/>
        </p:nvSpPr>
        <p:spPr>
          <a:xfrm>
            <a:off x="5482932" y="4155061"/>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7" name="Oval 26"/>
          <p:cNvSpPr/>
          <p:nvPr/>
        </p:nvSpPr>
        <p:spPr>
          <a:xfrm>
            <a:off x="8323512" y="5478005"/>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9" name="Oval 28"/>
          <p:cNvSpPr/>
          <p:nvPr/>
        </p:nvSpPr>
        <p:spPr>
          <a:xfrm>
            <a:off x="8321436" y="3176689"/>
            <a:ext cx="349859" cy="25444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2" name="Oval 31"/>
          <p:cNvSpPr/>
          <p:nvPr/>
        </p:nvSpPr>
        <p:spPr>
          <a:xfrm>
            <a:off x="10999368" y="467450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3" name="Oval 32"/>
          <p:cNvSpPr/>
          <p:nvPr/>
        </p:nvSpPr>
        <p:spPr>
          <a:xfrm>
            <a:off x="11007099" y="267484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4" name="Oval 33"/>
          <p:cNvSpPr/>
          <p:nvPr/>
        </p:nvSpPr>
        <p:spPr>
          <a:xfrm>
            <a:off x="11003941" y="317352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5" name="Oval 34"/>
          <p:cNvSpPr/>
          <p:nvPr/>
        </p:nvSpPr>
        <p:spPr>
          <a:xfrm>
            <a:off x="10999368" y="3696377"/>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6" name="Oval 35"/>
          <p:cNvSpPr/>
          <p:nvPr/>
        </p:nvSpPr>
        <p:spPr>
          <a:xfrm>
            <a:off x="11003941" y="416119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7" name="Oval 36"/>
          <p:cNvSpPr/>
          <p:nvPr/>
        </p:nvSpPr>
        <p:spPr>
          <a:xfrm>
            <a:off x="11003941" y="5469878"/>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8" name="Oval 37"/>
          <p:cNvSpPr/>
          <p:nvPr/>
        </p:nvSpPr>
        <p:spPr>
          <a:xfrm>
            <a:off x="10988831" y="625071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9" name="Oval 38"/>
          <p:cNvSpPr/>
          <p:nvPr/>
        </p:nvSpPr>
        <p:spPr>
          <a:xfrm>
            <a:off x="8304385" y="4668121"/>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0" name="Oval 39"/>
          <p:cNvSpPr/>
          <p:nvPr/>
        </p:nvSpPr>
        <p:spPr>
          <a:xfrm>
            <a:off x="8304385" y="3701673"/>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1" name="Oval 40"/>
          <p:cNvSpPr/>
          <p:nvPr/>
        </p:nvSpPr>
        <p:spPr>
          <a:xfrm>
            <a:off x="8304385" y="4174993"/>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43" name="Oval 42"/>
          <p:cNvSpPr/>
          <p:nvPr/>
        </p:nvSpPr>
        <p:spPr>
          <a:xfrm>
            <a:off x="8323512" y="6257737"/>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50" name="Oval 49"/>
          <p:cNvSpPr/>
          <p:nvPr/>
        </p:nvSpPr>
        <p:spPr>
          <a:xfrm>
            <a:off x="10805854" y="431676"/>
            <a:ext cx="1139623" cy="4870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prstClr val="black"/>
                </a:solidFill>
                <a:latin typeface="Calibri"/>
              </a:rPr>
              <a:t>Done</a:t>
            </a:r>
          </a:p>
        </p:txBody>
      </p:sp>
      <p:sp>
        <p:nvSpPr>
          <p:cNvPr id="51" name="Oval 50"/>
          <p:cNvSpPr/>
          <p:nvPr/>
        </p:nvSpPr>
        <p:spPr>
          <a:xfrm>
            <a:off x="9530430" y="431674"/>
            <a:ext cx="1139623" cy="48704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prstClr val="black"/>
                </a:solidFill>
                <a:latin typeface="Calibri"/>
              </a:rPr>
              <a:t>In Works</a:t>
            </a:r>
          </a:p>
        </p:txBody>
      </p:sp>
      <p:sp>
        <p:nvSpPr>
          <p:cNvPr id="52" name="Oval 51"/>
          <p:cNvSpPr/>
          <p:nvPr/>
        </p:nvSpPr>
        <p:spPr>
          <a:xfrm>
            <a:off x="4177084" y="2168709"/>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53" name="Oval 52"/>
          <p:cNvSpPr/>
          <p:nvPr/>
        </p:nvSpPr>
        <p:spPr>
          <a:xfrm>
            <a:off x="5487007" y="216726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54" name="Oval 53"/>
          <p:cNvSpPr/>
          <p:nvPr/>
        </p:nvSpPr>
        <p:spPr>
          <a:xfrm>
            <a:off x="6787452" y="2168709"/>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55" name="Oval 54"/>
          <p:cNvSpPr/>
          <p:nvPr/>
        </p:nvSpPr>
        <p:spPr>
          <a:xfrm>
            <a:off x="8323512" y="217313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56" name="Oval 55"/>
          <p:cNvSpPr/>
          <p:nvPr/>
        </p:nvSpPr>
        <p:spPr>
          <a:xfrm>
            <a:off x="10989923" y="216726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Tree>
    <p:extLst>
      <p:ext uri="{BB962C8B-B14F-4D97-AF65-F5344CB8AC3E}">
        <p14:creationId xmlns:p14="http://schemas.microsoft.com/office/powerpoint/2010/main" val="3592276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03781"/>
            <a:ext cx="10515600" cy="553336"/>
          </a:xfrm>
        </p:spPr>
        <p:txBody>
          <a:bodyPr>
            <a:normAutofit fontScale="90000"/>
          </a:bodyPr>
          <a:lstStyle/>
          <a:p>
            <a:r>
              <a:rPr lang="en-US" dirty="0"/>
              <a:t>Status:   IEEE Access Sections (6) </a:t>
            </a:r>
          </a:p>
        </p:txBody>
      </p:sp>
      <p:sp>
        <p:nvSpPr>
          <p:cNvPr id="4" name="Slide Number Placeholder 3"/>
          <p:cNvSpPr>
            <a:spLocks noGrp="1"/>
          </p:cNvSpPr>
          <p:nvPr>
            <p:ph type="sldNum" sz="quarter" idx="14"/>
          </p:nvPr>
        </p:nvSpPr>
        <p:spPr/>
        <p:txBody>
          <a:bodyPr/>
          <a:lstStyle/>
          <a:p>
            <a:pPr defTabSz="1219170">
              <a:defRPr/>
            </a:pPr>
            <a:fld id="{3DD97BEB-BAEF-0344-9D5C-EC73E478698A}" type="slidenum">
              <a:rPr lang="en-US" sz="1200">
                <a:solidFill>
                  <a:srgbClr val="0066A1"/>
                </a:solidFill>
                <a:latin typeface="Calibri"/>
              </a:rPr>
              <a:pPr defTabSz="1219170">
                <a:defRPr/>
              </a:pPr>
              <a:t>109</a:t>
            </a:fld>
            <a:endParaRPr lang="en-US" sz="1200">
              <a:solidFill>
                <a:srgbClr val="0066A1"/>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33088770"/>
              </p:ext>
            </p:extLst>
          </p:nvPr>
        </p:nvGraphicFramePr>
        <p:xfrm>
          <a:off x="572039" y="1024552"/>
          <a:ext cx="10025893" cy="5529081"/>
        </p:xfrm>
        <a:graphic>
          <a:graphicData uri="http://schemas.openxmlformats.org/drawingml/2006/table">
            <a:tbl>
              <a:tblPr firstRow="1" bandRow="1">
                <a:tableStyleId>{5C22544A-7EE6-4342-B048-85BDC9FD1C3A}</a:tableStyleId>
              </a:tblPr>
              <a:tblGrid>
                <a:gridCol w="1818196">
                  <a:extLst>
                    <a:ext uri="{9D8B030D-6E8A-4147-A177-3AD203B41FA5}">
                      <a16:colId xmlns:a16="http://schemas.microsoft.com/office/drawing/2014/main" val="2750273128"/>
                    </a:ext>
                  </a:extLst>
                </a:gridCol>
                <a:gridCol w="1320559">
                  <a:extLst>
                    <a:ext uri="{9D8B030D-6E8A-4147-A177-3AD203B41FA5}">
                      <a16:colId xmlns:a16="http://schemas.microsoft.com/office/drawing/2014/main" val="2450352426"/>
                    </a:ext>
                  </a:extLst>
                </a:gridCol>
                <a:gridCol w="1363635">
                  <a:extLst>
                    <a:ext uri="{9D8B030D-6E8A-4147-A177-3AD203B41FA5}">
                      <a16:colId xmlns:a16="http://schemas.microsoft.com/office/drawing/2014/main" val="1957422095"/>
                    </a:ext>
                  </a:extLst>
                </a:gridCol>
                <a:gridCol w="1494580">
                  <a:extLst>
                    <a:ext uri="{9D8B030D-6E8A-4147-A177-3AD203B41FA5}">
                      <a16:colId xmlns:a16="http://schemas.microsoft.com/office/drawing/2014/main" val="2371359272"/>
                    </a:ext>
                  </a:extLst>
                </a:gridCol>
                <a:gridCol w="1463305">
                  <a:extLst>
                    <a:ext uri="{9D8B030D-6E8A-4147-A177-3AD203B41FA5}">
                      <a16:colId xmlns:a16="http://schemas.microsoft.com/office/drawing/2014/main" val="3886291175"/>
                    </a:ext>
                  </a:extLst>
                </a:gridCol>
                <a:gridCol w="1255455">
                  <a:extLst>
                    <a:ext uri="{9D8B030D-6E8A-4147-A177-3AD203B41FA5}">
                      <a16:colId xmlns:a16="http://schemas.microsoft.com/office/drawing/2014/main" val="164767253"/>
                    </a:ext>
                  </a:extLst>
                </a:gridCol>
                <a:gridCol w="1310164">
                  <a:extLst>
                    <a:ext uri="{9D8B030D-6E8A-4147-A177-3AD203B41FA5}">
                      <a16:colId xmlns:a16="http://schemas.microsoft.com/office/drawing/2014/main" val="835967407"/>
                    </a:ext>
                  </a:extLst>
                </a:gridCol>
              </a:tblGrid>
              <a:tr h="1259840">
                <a:tc>
                  <a:txBody>
                    <a:bodyPr/>
                    <a:lstStyle/>
                    <a:p>
                      <a:r>
                        <a:rPr lang="en-US" sz="1900" dirty="0"/>
                        <a:t>Title</a:t>
                      </a:r>
                    </a:p>
                  </a:txBody>
                  <a:tcPr marL="121920" marR="121920" marT="60960" marB="60960"/>
                </a:tc>
                <a:tc>
                  <a:txBody>
                    <a:bodyPr/>
                    <a:lstStyle/>
                    <a:p>
                      <a:r>
                        <a:rPr lang="en-US" sz="1900" dirty="0"/>
                        <a:t>Status</a:t>
                      </a:r>
                    </a:p>
                  </a:txBody>
                  <a:tcPr marL="121920" marR="121920" marT="60960" marB="60960"/>
                </a:tc>
                <a:tc>
                  <a:txBody>
                    <a:bodyPr/>
                    <a:lstStyle/>
                    <a:p>
                      <a:r>
                        <a:rPr lang="en-US" sz="1900" baseline="0" dirty="0"/>
                        <a:t>Associate Editors Known</a:t>
                      </a:r>
                      <a:endParaRPr lang="en-US" sz="1900" dirty="0"/>
                    </a:p>
                  </a:txBody>
                  <a:tcPr marL="121920" marR="121920" marT="60960" marB="60960"/>
                </a:tc>
                <a:tc>
                  <a:txBody>
                    <a:bodyPr/>
                    <a:lstStyle/>
                    <a:p>
                      <a:r>
                        <a:rPr lang="en-US" sz="1900" dirty="0"/>
                        <a:t>Initial</a:t>
                      </a:r>
                      <a:r>
                        <a:rPr lang="en-US" sz="1900" baseline="0" dirty="0"/>
                        <a:t> S/C Announce. &amp; Call </a:t>
                      </a:r>
                      <a:endParaRPr lang="en-US" sz="1900" dirty="0"/>
                    </a:p>
                  </a:txBody>
                  <a:tcPr marL="121920" marR="121920" marT="60960" marB="6096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900" dirty="0"/>
                        <a:t>Access’ S1M Ready</a:t>
                      </a:r>
                      <a:r>
                        <a:rPr lang="en-US" sz="1900" baseline="0" dirty="0"/>
                        <a:t> </a:t>
                      </a:r>
                      <a:endParaRPr lang="en-US" sz="1900" dirty="0"/>
                    </a:p>
                  </a:txBody>
                  <a:tcPr marL="121920" marR="121920" marT="60960" marB="60960"/>
                </a:tc>
                <a:tc>
                  <a:txBody>
                    <a:bodyPr/>
                    <a:lstStyle/>
                    <a:p>
                      <a:r>
                        <a:rPr lang="en-US" sz="1900" dirty="0"/>
                        <a:t>Full Market. Execution</a:t>
                      </a:r>
                    </a:p>
                  </a:txBody>
                  <a:tcPr marL="121920" marR="121920" marT="60960" marB="60960"/>
                </a:tc>
                <a:tc>
                  <a:txBody>
                    <a:bodyPr/>
                    <a:lstStyle/>
                    <a:p>
                      <a:r>
                        <a:rPr lang="en-US" sz="1900" dirty="0"/>
                        <a:t>First Paper Submitted</a:t>
                      </a:r>
                    </a:p>
                  </a:txBody>
                  <a:tcPr marL="121920" marR="121920" marT="60960" marB="60960"/>
                </a:tc>
                <a:extLst>
                  <a:ext uri="{0D108BD9-81ED-4DB2-BD59-A6C34878D82A}">
                    <a16:rowId xmlns:a16="http://schemas.microsoft.com/office/drawing/2014/main" val="3422830296"/>
                  </a:ext>
                </a:extLst>
              </a:tr>
              <a:tr h="814841">
                <a:tc>
                  <a:txBody>
                    <a:bodyPr/>
                    <a:lstStyle/>
                    <a:p>
                      <a:r>
                        <a:rPr lang="en-US" sz="2100" dirty="0"/>
                        <a:t>PHOT</a:t>
                      </a:r>
                    </a:p>
                  </a:txBody>
                  <a:tcPr marL="121920" marR="121920" marT="60960" marB="60960">
                    <a:solidFill>
                      <a:schemeClr val="accent2">
                        <a:lumMod val="20000"/>
                        <a:lumOff val="80000"/>
                      </a:schemeClr>
                    </a:solidFill>
                  </a:tcPr>
                </a:tc>
                <a:tc>
                  <a:txBody>
                    <a:bodyPr/>
                    <a:lstStyle/>
                    <a:p>
                      <a:r>
                        <a:rPr lang="en-US" sz="1900" dirty="0"/>
                        <a:t>Access Section</a:t>
                      </a:r>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extLst>
                  <a:ext uri="{0D108BD9-81ED-4DB2-BD59-A6C34878D82A}">
                    <a16:rowId xmlns:a16="http://schemas.microsoft.com/office/drawing/2014/main" val="2014158851"/>
                  </a:ext>
                </a:extLst>
              </a:tr>
              <a:tr h="6908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latin typeface="+mn-lt"/>
                          <a:ea typeface="+mn-ea"/>
                          <a:cs typeface="+mn-cs"/>
                        </a:rPr>
                        <a:t>BTS</a:t>
                      </a:r>
                    </a:p>
                  </a:txBody>
                  <a:tcPr marL="121920" marR="121920" marT="60960" marB="60960">
                    <a:solidFill>
                      <a:schemeClr val="accent2">
                        <a:lumMod val="20000"/>
                        <a:lumOff val="80000"/>
                      </a:schemeClr>
                    </a:solidFill>
                  </a:tcPr>
                </a:tc>
                <a:tc>
                  <a:txBody>
                    <a:bodyPr/>
                    <a:lstStyle/>
                    <a:p>
                      <a:r>
                        <a:rPr lang="en-US" sz="1900" dirty="0"/>
                        <a:t>Access Section</a:t>
                      </a:r>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extLst>
                  <a:ext uri="{0D108BD9-81ED-4DB2-BD59-A6C34878D82A}">
                    <a16:rowId xmlns:a16="http://schemas.microsoft.com/office/drawing/2014/main" val="4042591657"/>
                  </a:ext>
                </a:extLst>
              </a:tr>
              <a:tr h="6908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latin typeface="+mn-lt"/>
                          <a:ea typeface="+mn-ea"/>
                          <a:cs typeface="+mn-cs"/>
                        </a:rPr>
                        <a:t>EPS</a:t>
                      </a:r>
                      <a:endParaRPr lang="en-US" sz="1600" kern="1200" dirty="0">
                        <a:solidFill>
                          <a:schemeClr val="dk1"/>
                        </a:solidFill>
                        <a:latin typeface="+mn-lt"/>
                        <a:ea typeface="+mn-ea"/>
                        <a:cs typeface="+mn-cs"/>
                      </a:endParaRPr>
                    </a:p>
                  </a:txBody>
                  <a:tcPr marL="121920" marR="121920" marT="60960" marB="60960">
                    <a:solidFill>
                      <a:schemeClr val="accent2">
                        <a:lumMod val="20000"/>
                        <a:lumOff val="80000"/>
                      </a:schemeClr>
                    </a:solidFill>
                  </a:tcPr>
                </a:tc>
                <a:tc>
                  <a:txBody>
                    <a:bodyPr/>
                    <a:lstStyle/>
                    <a:p>
                      <a:r>
                        <a:rPr lang="en-US" sz="1900" dirty="0"/>
                        <a:t>Access Section</a:t>
                      </a:r>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extLst>
                  <a:ext uri="{0D108BD9-81ED-4DB2-BD59-A6C34878D82A}">
                    <a16:rowId xmlns:a16="http://schemas.microsoft.com/office/drawing/2014/main" val="3146033565"/>
                  </a:ext>
                </a:extLst>
              </a:tr>
              <a:tr h="69088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100" kern="1200" dirty="0">
                          <a:solidFill>
                            <a:schemeClr val="dk1"/>
                          </a:solidFill>
                          <a:latin typeface="+mn-lt"/>
                          <a:ea typeface="+mn-ea"/>
                          <a:cs typeface="+mn-cs"/>
                        </a:rPr>
                        <a:t>REL</a:t>
                      </a:r>
                      <a:endParaRPr lang="en-US" sz="1600" kern="1200" dirty="0">
                        <a:solidFill>
                          <a:schemeClr val="dk1"/>
                        </a:solidFill>
                        <a:latin typeface="+mn-lt"/>
                        <a:ea typeface="+mn-ea"/>
                        <a:cs typeface="+mn-cs"/>
                      </a:endParaRPr>
                    </a:p>
                  </a:txBody>
                  <a:tcPr marL="121920" marR="121920" marT="60960" marB="60960">
                    <a:solidFill>
                      <a:schemeClr val="accent2">
                        <a:lumMod val="20000"/>
                        <a:lumOff val="80000"/>
                      </a:schemeClr>
                    </a:solidFill>
                  </a:tcPr>
                </a:tc>
                <a:tc>
                  <a:txBody>
                    <a:bodyPr/>
                    <a:lstStyle/>
                    <a:p>
                      <a:r>
                        <a:rPr lang="en-US" sz="1900" dirty="0"/>
                        <a:t>Access Section</a:t>
                      </a:r>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extLst>
                  <a:ext uri="{0D108BD9-81ED-4DB2-BD59-A6C34878D82A}">
                    <a16:rowId xmlns:a16="http://schemas.microsoft.com/office/drawing/2014/main" val="3227326125"/>
                  </a:ext>
                </a:extLst>
              </a:tr>
              <a:tr h="690880">
                <a:tc>
                  <a:txBody>
                    <a:bodyPr/>
                    <a:lstStyle/>
                    <a:p>
                      <a:r>
                        <a:rPr lang="en-US" sz="2100" dirty="0"/>
                        <a:t>PES</a:t>
                      </a:r>
                    </a:p>
                  </a:txBody>
                  <a:tcPr marL="121920" marR="121920" marT="60960" marB="60960">
                    <a:solidFill>
                      <a:schemeClr val="accent2">
                        <a:lumMod val="20000"/>
                        <a:lumOff val="80000"/>
                      </a:schemeClr>
                    </a:solidFill>
                  </a:tcPr>
                </a:tc>
                <a:tc>
                  <a:txBody>
                    <a:bodyPr/>
                    <a:lstStyle/>
                    <a:p>
                      <a:r>
                        <a:rPr lang="en-US" sz="1900" dirty="0"/>
                        <a:t>Access Section</a:t>
                      </a:r>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extLst>
                  <a:ext uri="{0D108BD9-81ED-4DB2-BD59-A6C34878D82A}">
                    <a16:rowId xmlns:a16="http://schemas.microsoft.com/office/drawing/2014/main" val="2257048308"/>
                  </a:ext>
                </a:extLst>
              </a:tr>
              <a:tr h="690880">
                <a:tc>
                  <a:txBody>
                    <a:bodyPr/>
                    <a:lstStyle/>
                    <a:p>
                      <a:r>
                        <a:rPr lang="en-US" sz="2100" dirty="0"/>
                        <a:t>EMB</a:t>
                      </a:r>
                    </a:p>
                  </a:txBody>
                  <a:tcPr marL="121920" marR="121920" marT="60960" marB="60960">
                    <a:solidFill>
                      <a:schemeClr val="accent2">
                        <a:lumMod val="20000"/>
                        <a:lumOff val="80000"/>
                      </a:schemeClr>
                    </a:solidFill>
                  </a:tcPr>
                </a:tc>
                <a:tc>
                  <a:txBody>
                    <a:bodyPr/>
                    <a:lstStyle/>
                    <a:p>
                      <a:r>
                        <a:rPr lang="en-US" sz="1900" dirty="0"/>
                        <a:t>Access Section</a:t>
                      </a:r>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tc>
                  <a:txBody>
                    <a:bodyPr/>
                    <a:lstStyle/>
                    <a:p>
                      <a:endParaRPr lang="en-US" sz="2100" dirty="0"/>
                    </a:p>
                  </a:txBody>
                  <a:tcPr marL="121920" marR="121920" marT="60960" marB="60960">
                    <a:solidFill>
                      <a:schemeClr val="accent2">
                        <a:lumMod val="20000"/>
                        <a:lumOff val="80000"/>
                      </a:schemeClr>
                    </a:solidFill>
                  </a:tcPr>
                </a:tc>
                <a:extLst>
                  <a:ext uri="{0D108BD9-81ED-4DB2-BD59-A6C34878D82A}">
                    <a16:rowId xmlns:a16="http://schemas.microsoft.com/office/drawing/2014/main" val="1653186132"/>
                  </a:ext>
                </a:extLst>
              </a:tr>
            </a:tbl>
          </a:graphicData>
        </a:graphic>
      </p:graphicFrame>
      <p:sp>
        <p:nvSpPr>
          <p:cNvPr id="7" name="Oval 6"/>
          <p:cNvSpPr/>
          <p:nvPr/>
        </p:nvSpPr>
        <p:spPr>
          <a:xfrm>
            <a:off x="5584985" y="2531789"/>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8" name="Oval 7"/>
          <p:cNvSpPr/>
          <p:nvPr/>
        </p:nvSpPr>
        <p:spPr>
          <a:xfrm>
            <a:off x="4240185" y="2531788"/>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9" name="Oval 8"/>
          <p:cNvSpPr/>
          <p:nvPr/>
        </p:nvSpPr>
        <p:spPr>
          <a:xfrm>
            <a:off x="4240185" y="4020192"/>
            <a:ext cx="349859" cy="2544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0" name="Oval 9"/>
          <p:cNvSpPr/>
          <p:nvPr/>
        </p:nvSpPr>
        <p:spPr>
          <a:xfrm>
            <a:off x="7064313" y="2565877"/>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1" name="Oval 10"/>
          <p:cNvSpPr/>
          <p:nvPr/>
        </p:nvSpPr>
        <p:spPr>
          <a:xfrm>
            <a:off x="5584985" y="471206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2" name="Oval 11"/>
          <p:cNvSpPr/>
          <p:nvPr/>
        </p:nvSpPr>
        <p:spPr>
          <a:xfrm>
            <a:off x="9713512" y="2565653"/>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3" name="Oval 12"/>
          <p:cNvSpPr/>
          <p:nvPr/>
        </p:nvSpPr>
        <p:spPr>
          <a:xfrm>
            <a:off x="4240185" y="3308088"/>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4" name="Oval 13"/>
          <p:cNvSpPr/>
          <p:nvPr/>
        </p:nvSpPr>
        <p:spPr>
          <a:xfrm>
            <a:off x="5584985" y="330808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5" name="Oval 14"/>
          <p:cNvSpPr/>
          <p:nvPr/>
        </p:nvSpPr>
        <p:spPr>
          <a:xfrm>
            <a:off x="5584985" y="402019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6" name="Oval 15"/>
          <p:cNvSpPr/>
          <p:nvPr/>
        </p:nvSpPr>
        <p:spPr>
          <a:xfrm>
            <a:off x="7064313" y="3328318"/>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7" name="Oval 16"/>
          <p:cNvSpPr/>
          <p:nvPr/>
        </p:nvSpPr>
        <p:spPr>
          <a:xfrm>
            <a:off x="7061551" y="5387268"/>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8" name="Oval 17"/>
          <p:cNvSpPr/>
          <p:nvPr/>
        </p:nvSpPr>
        <p:spPr>
          <a:xfrm>
            <a:off x="9709627" y="3328317"/>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9" name="Oval 18"/>
          <p:cNvSpPr/>
          <p:nvPr/>
        </p:nvSpPr>
        <p:spPr>
          <a:xfrm>
            <a:off x="7066465" y="402019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0" name="Oval 19"/>
          <p:cNvSpPr/>
          <p:nvPr/>
        </p:nvSpPr>
        <p:spPr>
          <a:xfrm>
            <a:off x="7055865" y="4712065"/>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1" name="Oval 20"/>
          <p:cNvSpPr/>
          <p:nvPr/>
        </p:nvSpPr>
        <p:spPr>
          <a:xfrm>
            <a:off x="9713512" y="4008873"/>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2" name="Oval 21"/>
          <p:cNvSpPr/>
          <p:nvPr/>
        </p:nvSpPr>
        <p:spPr>
          <a:xfrm>
            <a:off x="9709627" y="471206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3" name="Oval 22"/>
          <p:cNvSpPr/>
          <p:nvPr/>
        </p:nvSpPr>
        <p:spPr>
          <a:xfrm>
            <a:off x="9713512" y="539262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4" name="Oval 23"/>
          <p:cNvSpPr/>
          <p:nvPr/>
        </p:nvSpPr>
        <p:spPr>
          <a:xfrm>
            <a:off x="7055865" y="607380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5" name="Oval 24"/>
          <p:cNvSpPr/>
          <p:nvPr/>
        </p:nvSpPr>
        <p:spPr>
          <a:xfrm>
            <a:off x="9709627" y="607317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6" name="Oval 25"/>
          <p:cNvSpPr/>
          <p:nvPr/>
        </p:nvSpPr>
        <p:spPr>
          <a:xfrm>
            <a:off x="4240185" y="4720272"/>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7" name="Oval 26"/>
          <p:cNvSpPr/>
          <p:nvPr/>
        </p:nvSpPr>
        <p:spPr>
          <a:xfrm>
            <a:off x="4240185" y="5372904"/>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8" name="Oval 27"/>
          <p:cNvSpPr/>
          <p:nvPr/>
        </p:nvSpPr>
        <p:spPr>
          <a:xfrm>
            <a:off x="5584985" y="539262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9" name="Oval 28"/>
          <p:cNvSpPr/>
          <p:nvPr/>
        </p:nvSpPr>
        <p:spPr>
          <a:xfrm>
            <a:off x="4240185" y="607380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0" name="Oval 29"/>
          <p:cNvSpPr/>
          <p:nvPr/>
        </p:nvSpPr>
        <p:spPr>
          <a:xfrm>
            <a:off x="5590671" y="607380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1" name="Oval 30"/>
          <p:cNvSpPr/>
          <p:nvPr/>
        </p:nvSpPr>
        <p:spPr>
          <a:xfrm>
            <a:off x="8521060" y="3364561"/>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2" name="Oval 31"/>
          <p:cNvSpPr/>
          <p:nvPr/>
        </p:nvSpPr>
        <p:spPr>
          <a:xfrm>
            <a:off x="8521060" y="402289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3" name="Oval 32"/>
          <p:cNvSpPr/>
          <p:nvPr/>
        </p:nvSpPr>
        <p:spPr>
          <a:xfrm>
            <a:off x="8521060" y="4722920"/>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4" name="Oval 33"/>
          <p:cNvSpPr/>
          <p:nvPr/>
        </p:nvSpPr>
        <p:spPr>
          <a:xfrm>
            <a:off x="8524752" y="5372149"/>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5" name="Oval 34"/>
          <p:cNvSpPr/>
          <p:nvPr/>
        </p:nvSpPr>
        <p:spPr>
          <a:xfrm>
            <a:off x="8521060" y="6073176"/>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6" name="Oval 35"/>
          <p:cNvSpPr/>
          <p:nvPr/>
        </p:nvSpPr>
        <p:spPr>
          <a:xfrm>
            <a:off x="8520061" y="2531789"/>
            <a:ext cx="349859" cy="254441"/>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37" name="Oval 36"/>
          <p:cNvSpPr/>
          <p:nvPr/>
        </p:nvSpPr>
        <p:spPr>
          <a:xfrm>
            <a:off x="10429557" y="359801"/>
            <a:ext cx="1139623" cy="487041"/>
          </a:xfrm>
          <a:prstGeom prst="ellipse">
            <a:avLst/>
          </a:prstGeom>
          <a:solidFill>
            <a:schemeClr val="accent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prstClr val="black"/>
                </a:solidFill>
                <a:latin typeface="Calibri"/>
              </a:rPr>
              <a:t>Done</a:t>
            </a:r>
          </a:p>
        </p:txBody>
      </p:sp>
      <p:sp>
        <p:nvSpPr>
          <p:cNvPr id="38" name="Oval 37"/>
          <p:cNvSpPr/>
          <p:nvPr/>
        </p:nvSpPr>
        <p:spPr>
          <a:xfrm>
            <a:off x="9074555" y="359801"/>
            <a:ext cx="1139623" cy="487041"/>
          </a:xfrm>
          <a:prstGeom prst="ellipse">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600" dirty="0">
                <a:solidFill>
                  <a:prstClr val="black"/>
                </a:solidFill>
                <a:latin typeface="Calibri"/>
              </a:rPr>
              <a:t>In Works</a:t>
            </a:r>
          </a:p>
        </p:txBody>
      </p:sp>
    </p:spTree>
    <p:extLst>
      <p:ext uri="{BB962C8B-B14F-4D97-AF65-F5344CB8AC3E}">
        <p14:creationId xmlns:p14="http://schemas.microsoft.com/office/powerpoint/2010/main" val="326298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07F9-9667-49FF-8A49-D15E5ECB6063}"/>
              </a:ext>
            </a:extLst>
          </p:cNvPr>
          <p:cNvSpPr>
            <a:spLocks noGrp="1"/>
          </p:cNvSpPr>
          <p:nvPr>
            <p:ph type="title"/>
          </p:nvPr>
        </p:nvSpPr>
        <p:spPr/>
        <p:txBody>
          <a:bodyPr/>
          <a:lstStyle/>
          <a:p>
            <a:r>
              <a:rPr lang="en-US" dirty="0"/>
              <a:t>Activities sponsored by CEDA</a:t>
            </a:r>
          </a:p>
        </p:txBody>
      </p:sp>
      <p:sp>
        <p:nvSpPr>
          <p:cNvPr id="3" name="Content Placeholder 2">
            <a:extLst>
              <a:ext uri="{FF2B5EF4-FFF2-40B4-BE49-F238E27FC236}">
                <a16:creationId xmlns:a16="http://schemas.microsoft.com/office/drawing/2014/main" id="{BB094908-DF7C-4981-B6FD-172441C9A3FE}"/>
              </a:ext>
            </a:extLst>
          </p:cNvPr>
          <p:cNvSpPr>
            <a:spLocks noGrp="1"/>
          </p:cNvSpPr>
          <p:nvPr>
            <p:ph sz="half" idx="1"/>
          </p:nvPr>
        </p:nvSpPr>
        <p:spPr>
          <a:xfrm>
            <a:off x="400388" y="1196087"/>
            <a:ext cx="4792133" cy="4980877"/>
          </a:xfrm>
        </p:spPr>
        <p:txBody>
          <a:bodyPr>
            <a:normAutofit/>
          </a:bodyPr>
          <a:lstStyle/>
          <a:p>
            <a:r>
              <a:rPr lang="en-US" dirty="0"/>
              <a:t>Local chapters: 			~ 22K</a:t>
            </a:r>
          </a:p>
          <a:p>
            <a:r>
              <a:rPr lang="en-US" dirty="0"/>
              <a:t>Distinguished Lecturers	~ 10K</a:t>
            </a:r>
          </a:p>
          <a:p>
            <a:r>
              <a:rPr lang="en-US" dirty="0"/>
              <a:t>CEDA Luncheons @		~ 42K</a:t>
            </a:r>
            <a:br>
              <a:rPr lang="en-US" dirty="0"/>
            </a:br>
            <a:r>
              <a:rPr lang="en-US" sz="1867" dirty="0"/>
              <a:t>ASP-DAC | DAC | DATE | ICCAD</a:t>
            </a:r>
          </a:p>
          <a:p>
            <a:r>
              <a:rPr lang="en-US" dirty="0"/>
              <a:t>Awards						~ 15K</a:t>
            </a:r>
            <a:br>
              <a:rPr lang="en-US" dirty="0"/>
            </a:br>
            <a:r>
              <a:rPr lang="en-US" dirty="0"/>
              <a:t>Phil Kaufman				~ 30K</a:t>
            </a:r>
          </a:p>
          <a:p>
            <a:r>
              <a:rPr lang="en-US" dirty="0"/>
              <a:t>Student contests			~ 30K</a:t>
            </a:r>
          </a:p>
          <a:p>
            <a:r>
              <a:rPr lang="en-US" dirty="0"/>
              <a:t>Technical committees	~ 20K</a:t>
            </a:r>
            <a:br>
              <a:rPr lang="en-US" dirty="0"/>
            </a:br>
            <a:r>
              <a:rPr lang="en-US" sz="1867" dirty="0"/>
              <a:t>DATC | SVDTC | TCCP</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B245F653-81D8-4B62-812A-D9837928C2BA}"/>
              </a:ext>
            </a:extLst>
          </p:cNvPr>
          <p:cNvSpPr>
            <a:spLocks noGrp="1"/>
          </p:cNvSpPr>
          <p:nvPr>
            <p:ph sz="half" idx="2"/>
          </p:nvPr>
        </p:nvSpPr>
        <p:spPr>
          <a:xfrm>
            <a:off x="5766587" y="1206841"/>
            <a:ext cx="4860901" cy="5090663"/>
          </a:xfrm>
        </p:spPr>
        <p:txBody>
          <a:bodyPr>
            <a:normAutofit/>
          </a:bodyPr>
          <a:lstStyle/>
          <a:p>
            <a:r>
              <a:rPr lang="en-US" dirty="0"/>
              <a:t>ML-CAD Workshop</a:t>
            </a:r>
          </a:p>
          <a:p>
            <a:r>
              <a:rPr lang="it-IT" dirty="0"/>
              <a:t>Workshop on </a:t>
            </a:r>
            <a:r>
              <a:rPr lang="it-IT" dirty="0" err="1"/>
              <a:t>Logic</a:t>
            </a:r>
            <a:r>
              <a:rPr lang="it-IT" dirty="0"/>
              <a:t> and </a:t>
            </a:r>
            <a:r>
              <a:rPr lang="it-IT" dirty="0" err="1"/>
              <a:t>Synthesis</a:t>
            </a:r>
            <a:endParaRPr lang="it-IT" dirty="0"/>
          </a:p>
          <a:p>
            <a:r>
              <a:rPr lang="it-IT" dirty="0"/>
              <a:t>International </a:t>
            </a:r>
            <a:r>
              <a:rPr lang="it-IT" dirty="0" err="1"/>
              <a:t>Seasonal</a:t>
            </a:r>
            <a:r>
              <a:rPr lang="it-IT" dirty="0"/>
              <a:t> School on </a:t>
            </a:r>
            <a:r>
              <a:rPr lang="it-IT" dirty="0" err="1"/>
              <a:t>Physical</a:t>
            </a:r>
            <a:r>
              <a:rPr lang="it-IT" dirty="0"/>
              <a:t> Design Automation</a:t>
            </a:r>
            <a:endParaRPr lang="en-US" dirty="0"/>
          </a:p>
          <a:p>
            <a:r>
              <a:rPr lang="en-US" dirty="0"/>
              <a:t>CPS Summer School</a:t>
            </a:r>
          </a:p>
          <a:p>
            <a:r>
              <a:rPr lang="en-US" dirty="0" err="1"/>
              <a:t>ESWeek</a:t>
            </a:r>
            <a:r>
              <a:rPr lang="en-US" dirty="0"/>
              <a:t> Student Support</a:t>
            </a:r>
          </a:p>
          <a:p>
            <a:r>
              <a:rPr lang="en-US" dirty="0"/>
              <a:t>DAPE Workshop</a:t>
            </a:r>
          </a:p>
          <a:p>
            <a:r>
              <a:rPr lang="en-US" dirty="0"/>
              <a:t>Diversity in EDA</a:t>
            </a:r>
          </a:p>
          <a:p>
            <a:r>
              <a:rPr lang="en-US" dirty="0"/>
              <a:t>DAC Student Demo</a:t>
            </a:r>
          </a:p>
          <a:p>
            <a:endParaRPr lang="en-US" dirty="0"/>
          </a:p>
        </p:txBody>
      </p:sp>
      <p:sp>
        <p:nvSpPr>
          <p:cNvPr id="5" name="TextBox 4">
            <a:extLst>
              <a:ext uri="{FF2B5EF4-FFF2-40B4-BE49-F238E27FC236}">
                <a16:creationId xmlns:a16="http://schemas.microsoft.com/office/drawing/2014/main" id="{13A848E7-9A35-DF45-AF12-58CD09CE1C9F}"/>
              </a:ext>
            </a:extLst>
          </p:cNvPr>
          <p:cNvSpPr txBox="1"/>
          <p:nvPr/>
        </p:nvSpPr>
        <p:spPr>
          <a:xfrm rot="16200000">
            <a:off x="4137747" y="3177618"/>
            <a:ext cx="2861733" cy="502766"/>
          </a:xfrm>
          <a:prstGeom prst="rect">
            <a:avLst/>
          </a:prstGeom>
          <a:noFill/>
        </p:spPr>
        <p:txBody>
          <a:bodyPr wrap="square" rtlCol="0">
            <a:spAutoFit/>
          </a:bodyPr>
          <a:lstStyle/>
          <a:p>
            <a:r>
              <a:rPr lang="it-IT" sz="2667" b="1" dirty="0" err="1"/>
              <a:t>P</a:t>
            </a:r>
            <a:r>
              <a:rPr lang="it-IT" sz="2667" b="1" dirty="0"/>
              <a:t> </a:t>
            </a:r>
            <a:r>
              <a:rPr lang="it-IT" sz="2667" b="1" dirty="0" err="1"/>
              <a:t>R</a:t>
            </a:r>
            <a:r>
              <a:rPr lang="it-IT" sz="2667" b="1" dirty="0"/>
              <a:t> O </a:t>
            </a:r>
            <a:r>
              <a:rPr lang="it-IT" sz="2667" b="1" dirty="0" err="1"/>
              <a:t>J</a:t>
            </a:r>
            <a:r>
              <a:rPr lang="it-IT" sz="2667" b="1" dirty="0"/>
              <a:t> E C T </a:t>
            </a:r>
            <a:r>
              <a:rPr lang="it-IT" sz="2667" b="1" dirty="0" err="1"/>
              <a:t>S</a:t>
            </a:r>
            <a:endParaRPr lang="it-IT" sz="2667" b="1" dirty="0"/>
          </a:p>
        </p:txBody>
      </p:sp>
      <p:sp>
        <p:nvSpPr>
          <p:cNvPr id="7" name="TextBox 6">
            <a:extLst>
              <a:ext uri="{FF2B5EF4-FFF2-40B4-BE49-F238E27FC236}">
                <a16:creationId xmlns:a16="http://schemas.microsoft.com/office/drawing/2014/main" id="{52B57056-87A1-2945-AACC-CF9B8300827F}"/>
              </a:ext>
            </a:extLst>
          </p:cNvPr>
          <p:cNvSpPr txBox="1"/>
          <p:nvPr/>
        </p:nvSpPr>
        <p:spPr>
          <a:xfrm>
            <a:off x="762000" y="5805061"/>
            <a:ext cx="3429000" cy="461665"/>
          </a:xfrm>
          <a:prstGeom prst="rect">
            <a:avLst/>
          </a:prstGeom>
          <a:noFill/>
        </p:spPr>
        <p:txBody>
          <a:bodyPr wrap="square" rtlCol="0">
            <a:spAutoFit/>
          </a:bodyPr>
          <a:lstStyle/>
          <a:p>
            <a:r>
              <a:rPr lang="it-IT" sz="2400" dirty="0"/>
              <a:t>Students </a:t>
            </a:r>
            <a:r>
              <a:rPr lang="it-IT" sz="2400" dirty="0" err="1"/>
              <a:t>grants</a:t>
            </a:r>
            <a:r>
              <a:rPr lang="it-IT" sz="2400" dirty="0"/>
              <a:t>: 50</a:t>
            </a:r>
          </a:p>
        </p:txBody>
      </p:sp>
    </p:spTree>
    <p:extLst>
      <p:ext uri="{BB962C8B-B14F-4D97-AF65-F5344CB8AC3E}">
        <p14:creationId xmlns:p14="http://schemas.microsoft.com/office/powerpoint/2010/main" val="26950559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276385" y="3429318"/>
            <a:ext cx="11677975" cy="903921"/>
          </a:xfrm>
          <a:prstGeom prst="rect">
            <a:avLst/>
          </a:prstGeom>
          <a:noFill/>
          <a:ln>
            <a:noFill/>
          </a:ln>
        </p:spPr>
        <p:txBody>
          <a:bodyPr vert="horz" wrap="square" lIns="91433" tIns="45700" rIns="91433" bIns="45700" rtlCol="0" anchor="t" anchorCtr="0">
            <a:noAutofit/>
          </a:bodyPr>
          <a:lstStyle/>
          <a:p>
            <a:pPr indent="-279393"/>
            <a:r>
              <a:rPr lang="en-US" dirty="0"/>
              <a:t>Update on Fellow matters, including the decision to refer Fellow Nominees to Societies only</a:t>
            </a:r>
            <a:endParaRPr dirty="0"/>
          </a:p>
        </p:txBody>
      </p:sp>
      <p:sp>
        <p:nvSpPr>
          <p:cNvPr id="156" name="Shape 156"/>
          <p:cNvSpPr txBox="1">
            <a:spLocks noGrp="1"/>
          </p:cNvSpPr>
          <p:nvPr>
            <p:ph type="subTitle" idx="1"/>
          </p:nvPr>
        </p:nvSpPr>
        <p:spPr>
          <a:xfrm>
            <a:off x="276386" y="4745613"/>
            <a:ext cx="10557309" cy="1244283"/>
          </a:xfrm>
          <a:prstGeom prst="rect">
            <a:avLst/>
          </a:prstGeom>
          <a:noFill/>
          <a:ln>
            <a:noFill/>
          </a:ln>
        </p:spPr>
        <p:txBody>
          <a:bodyPr vert="horz" wrap="square" lIns="91433" tIns="45700" rIns="91433" bIns="45700" rtlCol="0" anchor="t" anchorCtr="0">
            <a:noAutofit/>
          </a:bodyPr>
          <a:lstStyle/>
          <a:p>
            <a:pPr indent="-177796">
              <a:spcBef>
                <a:spcPts val="0"/>
              </a:spcBef>
            </a:pPr>
            <a:r>
              <a:rPr lang="en-US" sz="2400" dirty="0"/>
              <a:t>Stefano Galli – </a:t>
            </a:r>
            <a:r>
              <a:rPr lang="en-US" sz="2400" dirty="0">
                <a:hlinkClick r:id="rId3"/>
              </a:rPr>
              <a:t>sgalli@ieee.org</a:t>
            </a:r>
            <a:r>
              <a:rPr lang="en-US" sz="2400" dirty="0"/>
              <a:t> </a:t>
            </a:r>
          </a:p>
          <a:p>
            <a:pPr indent="-177796">
              <a:spcBef>
                <a:spcPts val="0"/>
              </a:spcBef>
            </a:pPr>
            <a:r>
              <a:rPr lang="en-US" sz="2400" dirty="0"/>
              <a:t>2018-2019 IEEE Fellow Committee Chair</a:t>
            </a:r>
          </a:p>
          <a:p>
            <a:pPr indent="-177796">
              <a:spcBef>
                <a:spcPts val="0"/>
              </a:spcBef>
            </a:pPr>
            <a:r>
              <a:rPr lang="en-US" sz="2400" dirty="0"/>
              <a:t>23 November 2019 – Technical Activities Board</a:t>
            </a:r>
            <a:endParaRPr sz="2400" dirty="0"/>
          </a:p>
        </p:txBody>
      </p:sp>
    </p:spTree>
    <p:extLst>
      <p:ext uri="{BB962C8B-B14F-4D97-AF65-F5344CB8AC3E}">
        <p14:creationId xmlns:p14="http://schemas.microsoft.com/office/powerpoint/2010/main" val="38811721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9ED4-E630-49ED-B216-559E1456334D}"/>
              </a:ext>
            </a:extLst>
          </p:cNvPr>
          <p:cNvSpPr>
            <a:spLocks noGrp="1"/>
          </p:cNvSpPr>
          <p:nvPr>
            <p:ph type="ctrTitle"/>
          </p:nvPr>
        </p:nvSpPr>
        <p:spPr/>
        <p:txBody>
          <a:bodyPr>
            <a:normAutofit fontScale="90000"/>
          </a:bodyPr>
          <a:lstStyle/>
          <a:p>
            <a:r>
              <a:rPr lang="en-US" sz="3200" dirty="0"/>
              <a:t>Rationale for Decision (1/2)</a:t>
            </a:r>
          </a:p>
        </p:txBody>
      </p:sp>
      <p:sp>
        <p:nvSpPr>
          <p:cNvPr id="4" name="Text Placeholder 3">
            <a:extLst>
              <a:ext uri="{FF2B5EF4-FFF2-40B4-BE49-F238E27FC236}">
                <a16:creationId xmlns:a16="http://schemas.microsoft.com/office/drawing/2014/main" id="{D8243820-F9F0-4D00-92CC-3E5E792AA249}"/>
              </a:ext>
            </a:extLst>
          </p:cNvPr>
          <p:cNvSpPr>
            <a:spLocks noGrp="1"/>
          </p:cNvSpPr>
          <p:nvPr>
            <p:ph type="body" idx="2"/>
          </p:nvPr>
        </p:nvSpPr>
        <p:spPr>
          <a:xfrm>
            <a:off x="408559" y="1186997"/>
            <a:ext cx="11374883" cy="5037848"/>
          </a:xfrm>
        </p:spPr>
        <p:txBody>
          <a:bodyPr/>
          <a:lstStyle/>
          <a:p>
            <a:pPr marL="342891" indent="-342891" defTabSz="914377" fontAlgn="b">
              <a:lnSpc>
                <a:spcPct val="100000"/>
              </a:lnSpc>
              <a:spcBef>
                <a:spcPts val="1600"/>
              </a:spcBef>
              <a:buSzPct val="100000"/>
              <a:buBlip>
                <a:blip r:embed="rId2"/>
              </a:buBlip>
            </a:pPr>
            <a:r>
              <a:rPr lang="en-US" sz="1867" dirty="0">
                <a:solidFill>
                  <a:srgbClr val="000000"/>
                </a:solidFill>
                <a:effectLst>
                  <a:outerShdw blurRad="38100" dist="38100" dir="2700000" algn="tl">
                    <a:srgbClr val="000000">
                      <a:alpha val="43137"/>
                    </a:srgbClr>
                  </a:outerShdw>
                </a:effectLst>
                <a:latin typeface="Verdana"/>
                <a:ea typeface="+mn-ea"/>
              </a:rPr>
              <a:t>Expertise to evaluate technically any Nominee is already in Societies because “Council Evaluators” are actually IEEE Fellow who are members of Societies, thus there is no need to have Councils doing the same job of Societies and creating separate rankings.</a:t>
            </a:r>
          </a:p>
          <a:p>
            <a:pPr lvl="1">
              <a:lnSpc>
                <a:spcPct val="100000"/>
              </a:lnSpc>
              <a:spcBef>
                <a:spcPts val="133"/>
              </a:spcBef>
            </a:pPr>
            <a:r>
              <a:rPr lang="en-US" sz="1600" dirty="0">
                <a:solidFill>
                  <a:schemeClr val="tx1"/>
                </a:solidFill>
                <a:latin typeface="Calibri" panose="020F0502020204030204" pitchFamily="34" charset="0"/>
                <a:ea typeface="+mn-ea"/>
                <a:cs typeface="Calibri" panose="020F0502020204030204" pitchFamily="34" charset="0"/>
              </a:rPr>
              <a:t>Fellows elevated through Councils are members of Societies (not Councils, as Councils have no individual membership), so Fellow Evaluators used by Councils are readily available for appointment to the Fellow Committees of </a:t>
            </a:r>
            <a:r>
              <a:rPr lang="en-US" sz="1600" dirty="0">
                <a:solidFill>
                  <a:schemeClr val="tx1"/>
                </a:solidFill>
                <a:latin typeface="Calibri" panose="020F0502020204030204" pitchFamily="34" charset="0"/>
                <a:cs typeface="Calibri" panose="020F0502020204030204" pitchFamily="34" charset="0"/>
              </a:rPr>
              <a:t>Societies </a:t>
            </a:r>
            <a:r>
              <a:rPr lang="en-US" sz="1600" dirty="0">
                <a:solidFill>
                  <a:schemeClr val="tx1"/>
                </a:solidFill>
                <a:latin typeface="Calibri" panose="020F0502020204030204" pitchFamily="34" charset="0"/>
                <a:ea typeface="+mn-ea"/>
                <a:cs typeface="Calibri" panose="020F0502020204030204" pitchFamily="34" charset="0"/>
              </a:rPr>
              <a:t>.</a:t>
            </a:r>
          </a:p>
          <a:p>
            <a:pPr marL="342891" indent="-342891" defTabSz="914377" fontAlgn="b">
              <a:lnSpc>
                <a:spcPct val="100000"/>
              </a:lnSpc>
              <a:spcBef>
                <a:spcPts val="800"/>
              </a:spcBef>
              <a:buSzPct val="100000"/>
              <a:buBlip>
                <a:blip r:embed="rId2"/>
              </a:buBlip>
            </a:pPr>
            <a:endParaRPr lang="en-US" sz="667" dirty="0">
              <a:solidFill>
                <a:srgbClr val="000000"/>
              </a:solidFill>
              <a:latin typeface="Verdana"/>
              <a:ea typeface="+mn-ea"/>
            </a:endParaRPr>
          </a:p>
          <a:p>
            <a:pPr marL="342891" indent="-342891" defTabSz="914377" fontAlgn="b">
              <a:lnSpc>
                <a:spcPct val="100000"/>
              </a:lnSpc>
              <a:spcBef>
                <a:spcPts val="800"/>
              </a:spcBef>
              <a:buSzPct val="100000"/>
              <a:buBlip>
                <a:blip r:embed="rId2"/>
              </a:buBlip>
            </a:pPr>
            <a:r>
              <a:rPr lang="en-US" sz="1867" dirty="0">
                <a:solidFill>
                  <a:srgbClr val="000000"/>
                </a:solidFill>
                <a:effectLst>
                  <a:outerShdw blurRad="38100" dist="38100" dir="2700000" algn="tl">
                    <a:srgbClr val="000000">
                      <a:alpha val="43137"/>
                    </a:srgbClr>
                  </a:outerShdw>
                </a:effectLst>
                <a:latin typeface="Verdana"/>
                <a:ea typeface="+mn-ea"/>
              </a:rPr>
              <a:t>Due to the competitiveness of the Fellow process, it is very important that:</a:t>
            </a:r>
          </a:p>
          <a:p>
            <a:pPr marL="990575" lvl="1" indent="-414856" defTabSz="914377" fontAlgn="b">
              <a:lnSpc>
                <a:spcPct val="100000"/>
              </a:lnSpc>
              <a:spcBef>
                <a:spcPts val="400"/>
              </a:spcBef>
              <a:buNone/>
            </a:pPr>
            <a:r>
              <a:rPr lang="en-US" sz="1600" dirty="0">
                <a:solidFill>
                  <a:srgbClr val="000000"/>
                </a:solidFill>
                <a:effectLst>
                  <a:outerShdw blurRad="38100" dist="38100" dir="2700000" algn="tl">
                    <a:srgbClr val="000000">
                      <a:alpha val="43137"/>
                    </a:srgbClr>
                  </a:outerShdw>
                </a:effectLst>
                <a:latin typeface="Verdana"/>
              </a:rPr>
              <a:t>(a)	All Nominees contributing to same/similar fields be evaluated by the same evaluating Committee so that number of separate rankings is minimized.</a:t>
            </a:r>
          </a:p>
          <a:p>
            <a:pPr lvl="2" defTabSz="914377" fontAlgn="b">
              <a:lnSpc>
                <a:spcPct val="100000"/>
              </a:lnSpc>
              <a:spcBef>
                <a:spcPts val="133"/>
              </a:spcBef>
              <a:buFont typeface="Courier New" panose="02070309020205020404" pitchFamily="49" charset="0"/>
              <a:buChar char="o"/>
            </a:pPr>
            <a:r>
              <a:rPr lang="en-US" sz="1333" dirty="0">
                <a:solidFill>
                  <a:schemeClr val="tx1"/>
                </a:solidFill>
                <a:latin typeface="Calibri" panose="020F0502020204030204" pitchFamily="34" charset="0"/>
                <a:cs typeface="Calibri" panose="020F0502020204030204" pitchFamily="34" charset="0"/>
              </a:rPr>
              <a:t>It is very difficult for the IEEE Fellow Committee to merge into a single ranking tens of distinct rankings of Nominees that have contributed to different fields and in different ways (research, practice, etc.) and it is not at all immediate to normalize S/TC scores so it is important to minimize the number of separate rankings, especially for same/similar fields.</a:t>
            </a:r>
          </a:p>
          <a:p>
            <a:pPr lvl="2" defTabSz="914377" fontAlgn="b">
              <a:lnSpc>
                <a:spcPct val="100000"/>
              </a:lnSpc>
              <a:spcBef>
                <a:spcPts val="133"/>
              </a:spcBef>
              <a:buFont typeface="Courier New" panose="02070309020205020404" pitchFamily="49" charset="0"/>
              <a:buChar char="o"/>
            </a:pPr>
            <a:r>
              <a:rPr lang="en-US" sz="1333" dirty="0">
                <a:solidFill>
                  <a:schemeClr val="tx1"/>
                </a:solidFill>
                <a:latin typeface="Calibri" panose="020F0502020204030204" pitchFamily="34" charset="0"/>
                <a:cs typeface="Calibri" panose="020F0502020204030204" pitchFamily="34" charset="0"/>
              </a:rPr>
              <a:t>Arriving to a single ranking and setting a Pass/Fail threshold is essential because Fellow “worthiness” is not a binary state, there is a continuum in qualification and the process is competitive because of the finite number of available slots. </a:t>
            </a:r>
            <a:endParaRPr lang="en-US" sz="1333" dirty="0">
              <a:solidFill>
                <a:srgbClr val="000000"/>
              </a:solidFill>
              <a:latin typeface="Verdana"/>
            </a:endParaRPr>
          </a:p>
          <a:p>
            <a:pPr marL="990575" lvl="1" indent="-414856" defTabSz="914377" fontAlgn="b">
              <a:lnSpc>
                <a:spcPct val="100000"/>
              </a:lnSpc>
              <a:spcBef>
                <a:spcPts val="400"/>
              </a:spcBef>
              <a:buNone/>
            </a:pPr>
            <a:r>
              <a:rPr lang="en-US" sz="1600" dirty="0">
                <a:solidFill>
                  <a:srgbClr val="000000"/>
                </a:solidFill>
                <a:effectLst>
                  <a:outerShdw blurRad="38100" dist="38100" dir="2700000" algn="tl">
                    <a:srgbClr val="000000">
                      <a:alpha val="43137"/>
                    </a:srgbClr>
                  </a:outerShdw>
                </a:effectLst>
                <a:latin typeface="Verdana"/>
              </a:rPr>
              <a:t>(b)	Evaluating Committees do not evaluate too few Nominees.</a:t>
            </a:r>
          </a:p>
          <a:p>
            <a:pPr lvl="2" defTabSz="914377" fontAlgn="b">
              <a:lnSpc>
                <a:spcPct val="100000"/>
              </a:lnSpc>
              <a:spcBef>
                <a:spcPts val="133"/>
              </a:spcBef>
              <a:buFont typeface="Courier New" panose="02070309020205020404" pitchFamily="49" charset="0"/>
              <a:buChar char="o"/>
            </a:pPr>
            <a:r>
              <a:rPr lang="en-US" sz="1333" dirty="0">
                <a:solidFill>
                  <a:schemeClr val="tx1"/>
                </a:solidFill>
                <a:latin typeface="Calibri" panose="020F0502020204030204" pitchFamily="34" charset="0"/>
                <a:cs typeface="Calibri" panose="020F0502020204030204" pitchFamily="34" charset="0"/>
              </a:rPr>
              <a:t>Committees that evaluate a few Nominees cannot calibrate well their assessments vis-à-vis the general degree of qualification of the whole pool of ~1,000 Nominees. </a:t>
            </a:r>
            <a:r>
              <a:rPr lang="en-US" sz="1333" dirty="0">
                <a:solidFill>
                  <a:srgbClr val="000000"/>
                </a:solidFill>
                <a:latin typeface="Calibri" panose="020F0502020204030204" pitchFamily="34" charset="0"/>
                <a:cs typeface="Calibri" panose="020F0502020204030204" pitchFamily="34" charset="0"/>
              </a:rPr>
              <a:t>The issue of uncalibrated evaluations from small Societies also needs to be addressed.</a:t>
            </a:r>
            <a:endParaRPr lang="en-US" sz="1333" dirty="0">
              <a:solidFill>
                <a:schemeClr val="tx1"/>
              </a:solidFill>
              <a:latin typeface="Calibri" panose="020F0502020204030204" pitchFamily="34" charset="0"/>
              <a:cs typeface="Calibri" panose="020F0502020204030204" pitchFamily="34" charset="0"/>
            </a:endParaRPr>
          </a:p>
          <a:p>
            <a:pPr lvl="2" defTabSz="914377" fontAlgn="b">
              <a:lnSpc>
                <a:spcPct val="100000"/>
              </a:lnSpc>
              <a:spcBef>
                <a:spcPts val="133"/>
              </a:spcBef>
              <a:buFont typeface="Courier New" panose="02070309020205020404" pitchFamily="49" charset="0"/>
              <a:buChar char="o"/>
            </a:pPr>
            <a:r>
              <a:rPr lang="en-US" sz="1333" dirty="0">
                <a:solidFill>
                  <a:srgbClr val="000000"/>
                </a:solidFill>
                <a:latin typeface="Calibri" panose="020F0502020204030204" pitchFamily="34" charset="0"/>
                <a:cs typeface="Calibri" panose="020F0502020204030204" pitchFamily="34" charset="0"/>
              </a:rPr>
              <a:t>There are a lot of small Societies with uncalibrated assessments.</a:t>
            </a:r>
          </a:p>
          <a:p>
            <a:pPr lvl="2" defTabSz="914377" fontAlgn="b">
              <a:lnSpc>
                <a:spcPct val="100000"/>
              </a:lnSpc>
              <a:spcBef>
                <a:spcPts val="133"/>
              </a:spcBef>
              <a:buFont typeface="Courier New" panose="02070309020205020404" pitchFamily="49" charset="0"/>
              <a:buChar char="o"/>
            </a:pPr>
            <a:r>
              <a:rPr lang="en-US" sz="1333" dirty="0">
                <a:solidFill>
                  <a:srgbClr val="000000"/>
                </a:solidFill>
                <a:latin typeface="Calibri" panose="020F0502020204030204" pitchFamily="34" charset="0"/>
                <a:ea typeface="+mn-ea"/>
                <a:cs typeface="Calibri" panose="020F0502020204030204" pitchFamily="34" charset="0"/>
              </a:rPr>
              <a:t>Society Fellow Committees evaluate between 1 and 125 Nominees per year. Median: 10 ; 90</a:t>
            </a:r>
            <a:r>
              <a:rPr lang="en-US" sz="1333" baseline="30000" dirty="0">
                <a:solidFill>
                  <a:srgbClr val="000000"/>
                </a:solidFill>
                <a:latin typeface="Calibri" panose="020F0502020204030204" pitchFamily="34" charset="0"/>
                <a:ea typeface="+mn-ea"/>
                <a:cs typeface="Calibri" panose="020F0502020204030204" pitchFamily="34" charset="0"/>
              </a:rPr>
              <a:t>th</a:t>
            </a:r>
            <a:r>
              <a:rPr lang="en-US" sz="1333" dirty="0">
                <a:solidFill>
                  <a:srgbClr val="000000"/>
                </a:solidFill>
                <a:latin typeface="Calibri" panose="020F0502020204030204" pitchFamily="34" charset="0"/>
                <a:ea typeface="+mn-ea"/>
                <a:cs typeface="Calibri" panose="020F0502020204030204" pitchFamily="34" charset="0"/>
              </a:rPr>
              <a:t>-percentile: 56 (mean of last 5 </a:t>
            </a:r>
            <a:r>
              <a:rPr lang="en-US" sz="1333" dirty="0" err="1">
                <a:solidFill>
                  <a:srgbClr val="000000"/>
                </a:solidFill>
                <a:latin typeface="Calibri" panose="020F0502020204030204" pitchFamily="34" charset="0"/>
                <a:ea typeface="+mn-ea"/>
                <a:cs typeface="Calibri" panose="020F0502020204030204" pitchFamily="34" charset="0"/>
              </a:rPr>
              <a:t>yrs</a:t>
            </a:r>
            <a:r>
              <a:rPr lang="en-US" sz="1333" dirty="0">
                <a:solidFill>
                  <a:srgbClr val="000000"/>
                </a:solidFill>
                <a:latin typeface="Calibri" panose="020F0502020204030204" pitchFamily="34" charset="0"/>
                <a:ea typeface="+mn-ea"/>
                <a:cs typeface="Calibri" panose="020F0502020204030204" pitchFamily="34" charset="0"/>
              </a:rPr>
              <a:t>, 2015-2019). </a:t>
            </a:r>
          </a:p>
        </p:txBody>
      </p:sp>
    </p:spTree>
    <p:extLst>
      <p:ext uri="{BB962C8B-B14F-4D97-AF65-F5344CB8AC3E}">
        <p14:creationId xmlns:p14="http://schemas.microsoft.com/office/powerpoint/2010/main" val="38311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9ED4-E630-49ED-B216-559E1456334D}"/>
              </a:ext>
            </a:extLst>
          </p:cNvPr>
          <p:cNvSpPr>
            <a:spLocks noGrp="1"/>
          </p:cNvSpPr>
          <p:nvPr>
            <p:ph type="ctrTitle"/>
          </p:nvPr>
        </p:nvSpPr>
        <p:spPr/>
        <p:txBody>
          <a:bodyPr>
            <a:normAutofit fontScale="90000"/>
          </a:bodyPr>
          <a:lstStyle/>
          <a:p>
            <a:r>
              <a:rPr lang="en-US" sz="3200" dirty="0"/>
              <a:t>Rationale for Decision (2/2)</a:t>
            </a:r>
          </a:p>
        </p:txBody>
      </p:sp>
      <p:sp>
        <p:nvSpPr>
          <p:cNvPr id="4" name="Text Placeholder 3">
            <a:extLst>
              <a:ext uri="{FF2B5EF4-FFF2-40B4-BE49-F238E27FC236}">
                <a16:creationId xmlns:a16="http://schemas.microsoft.com/office/drawing/2014/main" id="{D8243820-F9F0-4D00-92CC-3E5E792AA249}"/>
              </a:ext>
            </a:extLst>
          </p:cNvPr>
          <p:cNvSpPr>
            <a:spLocks noGrp="1"/>
          </p:cNvSpPr>
          <p:nvPr>
            <p:ph type="body" idx="2"/>
          </p:nvPr>
        </p:nvSpPr>
        <p:spPr>
          <a:xfrm>
            <a:off x="408558" y="1186997"/>
            <a:ext cx="11451452" cy="5037848"/>
          </a:xfrm>
        </p:spPr>
        <p:txBody>
          <a:bodyPr/>
          <a:lstStyle/>
          <a:p>
            <a:pPr marL="342891" indent="-342891" defTabSz="914377" fontAlgn="b">
              <a:lnSpc>
                <a:spcPct val="100000"/>
              </a:lnSpc>
              <a:spcBef>
                <a:spcPts val="800"/>
              </a:spcBef>
              <a:buSzPct val="100000"/>
              <a:buBlip>
                <a:blip r:embed="rId2"/>
              </a:buBlip>
            </a:pPr>
            <a:r>
              <a:rPr lang="en-US" sz="1867" dirty="0">
                <a:solidFill>
                  <a:srgbClr val="000000"/>
                </a:solidFill>
                <a:effectLst>
                  <a:outerShdw blurRad="38100" dist="38100" dir="2700000" algn="tl">
                    <a:srgbClr val="000000">
                      <a:alpha val="43137"/>
                    </a:srgbClr>
                  </a:outerShdw>
                </a:effectLst>
                <a:latin typeface="Verdana"/>
                <a:ea typeface="+mn-ea"/>
              </a:rPr>
              <a:t>Nominees evaluated by Councils are at an advantage with respect to Nominees evaluated by Societies with similar FOI because they compete with a much smaller pool of Nominees. </a:t>
            </a:r>
          </a:p>
          <a:p>
            <a:pPr lvl="1" defTabSz="914377" fontAlgn="b">
              <a:lnSpc>
                <a:spcPct val="100000"/>
              </a:lnSpc>
              <a:spcBef>
                <a:spcPts val="400"/>
              </a:spcBef>
            </a:pPr>
            <a:r>
              <a:rPr lang="en-US" sz="1600" dirty="0">
                <a:solidFill>
                  <a:schemeClr val="tx1"/>
                </a:solidFill>
                <a:latin typeface="Calibri" panose="020F0502020204030204" pitchFamily="34" charset="0"/>
                <a:cs typeface="Calibri" panose="020F0502020204030204" pitchFamily="34" charset="0"/>
              </a:rPr>
              <a:t>Nominees that contribute to computer, signal processing, power, or comms compete with 50-125 Nominees if they go through a Society but would compete with 3-15 Nominees if evaluated by a Council… this gives better chances of elevation.</a:t>
            </a:r>
          </a:p>
          <a:p>
            <a:pPr lvl="1" defTabSz="914377" fontAlgn="b">
              <a:lnSpc>
                <a:spcPct val="100000"/>
              </a:lnSpc>
              <a:spcBef>
                <a:spcPts val="400"/>
              </a:spcBef>
            </a:pPr>
            <a:r>
              <a:rPr lang="en-US" sz="1600" dirty="0">
                <a:solidFill>
                  <a:schemeClr val="tx1"/>
                </a:solidFill>
                <a:latin typeface="Calibri" panose="020F0502020204030204" pitchFamily="34" charset="0"/>
                <a:cs typeface="Calibri" panose="020F0502020204030204" pitchFamily="34" charset="0"/>
              </a:rPr>
              <a:t>Small Societies and Councils have large variations in Elevation Probability over time due to small number effects and often have much higher EP than the overall average. </a:t>
            </a:r>
          </a:p>
          <a:p>
            <a:pPr lvl="1" defTabSz="914377" fontAlgn="b">
              <a:lnSpc>
                <a:spcPct val="100000"/>
              </a:lnSpc>
              <a:spcBef>
                <a:spcPts val="400"/>
              </a:spcBef>
            </a:pPr>
            <a:r>
              <a:rPr lang="en-US" sz="1600" dirty="0">
                <a:solidFill>
                  <a:schemeClr val="tx1"/>
                </a:solidFill>
                <a:latin typeface="Calibri" panose="020F0502020204030204" pitchFamily="34" charset="0"/>
                <a:cs typeface="Calibri" panose="020F0502020204030204" pitchFamily="34" charset="0"/>
              </a:rPr>
              <a:t>The problem is possibly compounded by the fact that IEEE Fellow Committee members value very much S/TC evaluations and rankings and tend to “over-weigh” the high-ranking Nominees in small Societies and Councils.</a:t>
            </a:r>
          </a:p>
          <a:p>
            <a:pPr marL="342891" indent="-342891" defTabSz="914377" fontAlgn="b">
              <a:lnSpc>
                <a:spcPct val="100000"/>
              </a:lnSpc>
              <a:spcBef>
                <a:spcPts val="1600"/>
              </a:spcBef>
              <a:buSzPct val="100000"/>
              <a:buBlip>
                <a:blip r:embed="rId2"/>
              </a:buBlip>
            </a:pPr>
            <a:r>
              <a:rPr lang="en-US" sz="1867" dirty="0">
                <a:solidFill>
                  <a:srgbClr val="000000"/>
                </a:solidFill>
                <a:effectLst>
                  <a:outerShdw blurRad="38100" dist="38100" dir="2700000" algn="tl">
                    <a:srgbClr val="000000">
                      <a:alpha val="43137"/>
                    </a:srgbClr>
                  </a:outerShdw>
                </a:effectLst>
                <a:latin typeface="Verdana"/>
              </a:rPr>
              <a:t>It is a valid point that Councils can better evaluate Nominees that have contributed to fields that are multi-disciplinary in nature or fall between the FOIs of multiple Societies.</a:t>
            </a:r>
          </a:p>
          <a:p>
            <a:pPr lvl="1" defTabSz="914377" fontAlgn="b">
              <a:lnSpc>
                <a:spcPct val="100000"/>
              </a:lnSpc>
              <a:spcBef>
                <a:spcPts val="400"/>
              </a:spcBef>
            </a:pPr>
            <a:r>
              <a:rPr lang="en-US" sz="1600" dirty="0">
                <a:solidFill>
                  <a:srgbClr val="000000"/>
                </a:solidFill>
                <a:latin typeface="Calibri" panose="020F0502020204030204" pitchFamily="34" charset="0"/>
                <a:cs typeface="Calibri" panose="020F0502020204030204" pitchFamily="34" charset="0"/>
              </a:rPr>
              <a:t> This is the case when Evaluators should be chosen from more than just one single Society.</a:t>
            </a:r>
          </a:p>
          <a:p>
            <a:pPr marL="342891" indent="-342891" defTabSz="914377" fontAlgn="b">
              <a:lnSpc>
                <a:spcPct val="100000"/>
              </a:lnSpc>
              <a:spcBef>
                <a:spcPts val="1600"/>
              </a:spcBef>
              <a:buSzPct val="100000"/>
              <a:buBlip>
                <a:blip r:embed="rId2"/>
              </a:buBlip>
            </a:pPr>
            <a:r>
              <a:rPr lang="en-US" sz="1867" b="1" dirty="0">
                <a:solidFill>
                  <a:srgbClr val="000000"/>
                </a:solidFill>
                <a:effectLst>
                  <a:outerShdw blurRad="38100" dist="38100" dir="2700000" algn="tl">
                    <a:srgbClr val="000000">
                      <a:alpha val="43137"/>
                    </a:srgbClr>
                  </a:outerShdw>
                </a:effectLst>
                <a:latin typeface="Verdana"/>
              </a:rPr>
              <a:t>Although these are rare cases, a solutions to this problem has been developed:</a:t>
            </a:r>
            <a:r>
              <a:rPr lang="en-US" sz="1867" dirty="0">
                <a:solidFill>
                  <a:srgbClr val="000000"/>
                </a:solidFill>
                <a:effectLst>
                  <a:outerShdw blurRad="38100" dist="38100" dir="2700000" algn="tl">
                    <a:srgbClr val="000000">
                      <a:alpha val="43137"/>
                    </a:srgbClr>
                  </a:outerShdw>
                </a:effectLst>
                <a:latin typeface="Verdana"/>
              </a:rPr>
              <a:t> allow the Nominator to identify a primary Society to handle the evaluation of the Nominees and additional 1-2 secondary Societies from which to choose additional Evaluators. </a:t>
            </a:r>
          </a:p>
          <a:p>
            <a:pPr lvl="1" defTabSz="914377" fontAlgn="b">
              <a:lnSpc>
                <a:spcPct val="100000"/>
              </a:lnSpc>
              <a:spcBef>
                <a:spcPts val="400"/>
              </a:spcBef>
            </a:pPr>
            <a:r>
              <a:rPr lang="en-US" sz="1600" dirty="0">
                <a:solidFill>
                  <a:schemeClr val="tx1"/>
                </a:solidFill>
                <a:latin typeface="Calibri" panose="020F0502020204030204" pitchFamily="34" charset="0"/>
                <a:cs typeface="Calibri" panose="020F0502020204030204" pitchFamily="34" charset="0"/>
              </a:rPr>
              <a:t>The Chair of the Fellow Committee of the primary Society will be able to access a wider pool of Fellows in choosing Evaluators and thus have a set of Evaluators capable of reviewing Nominees with multi-disciplinary contributions.</a:t>
            </a:r>
          </a:p>
        </p:txBody>
      </p:sp>
    </p:spTree>
    <p:extLst>
      <p:ext uri="{BB962C8B-B14F-4D97-AF65-F5344CB8AC3E}">
        <p14:creationId xmlns:p14="http://schemas.microsoft.com/office/powerpoint/2010/main" val="345527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396815" y="565421"/>
            <a:ext cx="11374883" cy="521507"/>
          </a:xfrm>
          <a:prstGeom prst="rect">
            <a:avLst/>
          </a:prstGeom>
          <a:noFill/>
          <a:ln>
            <a:noFill/>
          </a:ln>
        </p:spPr>
        <p:txBody>
          <a:bodyPr vert="horz" wrap="square" lIns="91433" tIns="45700" rIns="91433" bIns="45700" rtlCol="0" anchor="t" anchorCtr="0">
            <a:noAutofit/>
          </a:bodyPr>
          <a:lstStyle/>
          <a:p>
            <a:pPr indent="-194728"/>
            <a:r>
              <a:rPr lang="en-US" sz="3200" dirty="0"/>
              <a:t>Implementation Aspects</a:t>
            </a:r>
            <a:endParaRPr sz="3200" dirty="0"/>
          </a:p>
        </p:txBody>
      </p:sp>
      <p:sp>
        <p:nvSpPr>
          <p:cNvPr id="175" name="Shape 175"/>
          <p:cNvSpPr txBox="1">
            <a:spLocks noGrp="1"/>
          </p:cNvSpPr>
          <p:nvPr>
            <p:ph type="body" idx="2"/>
          </p:nvPr>
        </p:nvSpPr>
        <p:spPr>
          <a:xfrm>
            <a:off x="396815" y="1501966"/>
            <a:ext cx="11374883" cy="4429540"/>
          </a:xfrm>
          <a:prstGeom prst="rect">
            <a:avLst/>
          </a:prstGeom>
          <a:noFill/>
          <a:ln>
            <a:noFill/>
          </a:ln>
        </p:spPr>
        <p:txBody>
          <a:bodyPr vert="horz" wrap="square" lIns="91433" tIns="45700" rIns="91433" bIns="45700" rtlCol="0" anchor="t" anchorCtr="0">
            <a:noAutofit/>
          </a:bodyPr>
          <a:lstStyle/>
          <a:p>
            <a:pPr marL="342891" indent="-342891" defTabSz="914377" fontAlgn="b">
              <a:lnSpc>
                <a:spcPct val="100000"/>
              </a:lnSpc>
              <a:spcBef>
                <a:spcPts val="600"/>
              </a:spcBef>
              <a:buSzPct val="100000"/>
              <a:buBlip>
                <a:blip r:embed="rId3"/>
              </a:buBlip>
            </a:pPr>
            <a:r>
              <a:rPr lang="en-US" sz="2133" dirty="0">
                <a:solidFill>
                  <a:srgbClr val="000000"/>
                </a:solidFill>
                <a:effectLst>
                  <a:outerShdw blurRad="38100" dist="38100" dir="2700000" algn="tl">
                    <a:srgbClr val="000000">
                      <a:alpha val="43137"/>
                    </a:srgbClr>
                  </a:outerShdw>
                </a:effectLst>
                <a:latin typeface="Verdana"/>
                <a:ea typeface="+mn-ea"/>
              </a:rPr>
              <a:t>The motion will be:</a:t>
            </a:r>
          </a:p>
          <a:p>
            <a:pPr marL="918610" lvl="1" indent="-309026">
              <a:lnSpc>
                <a:spcPct val="100000"/>
              </a:lnSpc>
              <a:spcBef>
                <a:spcPts val="400"/>
              </a:spcBef>
              <a:tabLst>
                <a:tab pos="918610" algn="l"/>
              </a:tabLst>
            </a:pPr>
            <a:r>
              <a:rPr lang="en-US" sz="2133" dirty="0">
                <a:solidFill>
                  <a:schemeClr val="tx1"/>
                </a:solidFill>
                <a:latin typeface="Calibri" panose="020F0502020204030204" pitchFamily="34" charset="0"/>
                <a:ea typeface="+mn-ea"/>
                <a:cs typeface="Calibri" panose="020F0502020204030204" pitchFamily="34" charset="0"/>
              </a:rPr>
              <a:t>Sent for approval to the IEEE Board in February 2020.</a:t>
            </a:r>
          </a:p>
          <a:p>
            <a:pPr marL="918610" lvl="1" indent="-309026">
              <a:lnSpc>
                <a:spcPct val="100000"/>
              </a:lnSpc>
              <a:spcBef>
                <a:spcPts val="400"/>
              </a:spcBef>
              <a:tabLst>
                <a:tab pos="918610" algn="l"/>
              </a:tabLst>
            </a:pPr>
            <a:r>
              <a:rPr lang="en-US" sz="2133" dirty="0">
                <a:solidFill>
                  <a:schemeClr val="tx1"/>
                </a:solidFill>
                <a:latin typeface="Calibri" panose="020F0502020204030204" pitchFamily="34" charset="0"/>
                <a:ea typeface="+mn-ea"/>
                <a:cs typeface="Calibri" panose="020F0502020204030204" pitchFamily="34" charset="0"/>
              </a:rPr>
              <a:t>Implemented for Fellow Class 2022, i.e., for 2021 evaluations</a:t>
            </a:r>
            <a:r>
              <a:rPr lang="en-US" sz="2133" dirty="0">
                <a:latin typeface="Calibri" panose="020F0502020204030204" pitchFamily="34" charset="0"/>
                <a:cs typeface="Calibri" panose="020F0502020204030204" pitchFamily="34" charset="0"/>
              </a:rPr>
              <a:t>.</a:t>
            </a:r>
            <a:endParaRPr lang="en-US" sz="2133"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342891" indent="-342891" defTabSz="914377" fontAlgn="b">
              <a:lnSpc>
                <a:spcPct val="100000"/>
              </a:lnSpc>
              <a:spcBef>
                <a:spcPts val="1600"/>
              </a:spcBef>
              <a:buSzPct val="100000"/>
              <a:buBlip>
                <a:blip r:embed="rId3"/>
              </a:buBlip>
            </a:pPr>
            <a:endParaRPr lang="en-US" sz="2133" dirty="0">
              <a:solidFill>
                <a:srgbClr val="000000"/>
              </a:solidFill>
              <a:effectLst>
                <a:outerShdw blurRad="38100" dist="38100" dir="2700000" algn="tl">
                  <a:srgbClr val="000000">
                    <a:alpha val="43137"/>
                  </a:srgbClr>
                </a:outerShdw>
              </a:effectLst>
              <a:latin typeface="Verdana"/>
              <a:ea typeface="+mn-ea"/>
            </a:endParaRPr>
          </a:p>
          <a:p>
            <a:pPr marL="342891" indent="-342891" defTabSz="914377" fontAlgn="b">
              <a:lnSpc>
                <a:spcPct val="100000"/>
              </a:lnSpc>
              <a:spcBef>
                <a:spcPts val="1600"/>
              </a:spcBef>
              <a:buSzPct val="100000"/>
              <a:buBlip>
                <a:blip r:embed="rId3"/>
              </a:buBlip>
            </a:pPr>
            <a:r>
              <a:rPr lang="en-US" sz="2133" dirty="0">
                <a:solidFill>
                  <a:srgbClr val="000000"/>
                </a:solidFill>
                <a:effectLst>
                  <a:outerShdw blurRad="38100" dist="38100" dir="2700000" algn="tl">
                    <a:srgbClr val="000000">
                      <a:alpha val="43137"/>
                    </a:srgbClr>
                  </a:outerShdw>
                </a:effectLst>
                <a:latin typeface="Verdana"/>
                <a:ea typeface="+mn-ea"/>
              </a:rPr>
              <a:t>If the motion is approved by the IEEE Board, the Fellow Committee will:</a:t>
            </a:r>
          </a:p>
          <a:p>
            <a:pPr marL="918610" lvl="1" indent="-309026" defTabSz="914377" fontAlgn="b">
              <a:lnSpc>
                <a:spcPct val="100000"/>
              </a:lnSpc>
              <a:spcBef>
                <a:spcPts val="400"/>
              </a:spcBef>
              <a:tabLst>
                <a:tab pos="918610" algn="l"/>
              </a:tabLst>
            </a:pPr>
            <a:r>
              <a:rPr lang="en-US" sz="2133" dirty="0">
                <a:solidFill>
                  <a:schemeClr val="tx1"/>
                </a:solidFill>
                <a:latin typeface="Calibri" panose="020F0502020204030204" pitchFamily="34" charset="0"/>
                <a:ea typeface="+mn-ea"/>
                <a:cs typeface="Calibri" panose="020F0502020204030204" pitchFamily="34" charset="0"/>
              </a:rPr>
              <a:t>Allow Nominators to identify a primary Society whose Committee will handle the evaluation of the Nominee plus additional 1-2 secondary Societies (multi-disciplinary cases)</a:t>
            </a:r>
            <a:r>
              <a:rPr lang="en-US" sz="2133" dirty="0">
                <a:solidFill>
                  <a:schemeClr val="tx1"/>
                </a:solidFill>
                <a:latin typeface="Calibri" panose="020F0502020204030204" pitchFamily="34" charset="0"/>
                <a:cs typeface="Calibri" panose="020F0502020204030204" pitchFamily="34" charset="0"/>
              </a:rPr>
              <a:t>.</a:t>
            </a:r>
          </a:p>
          <a:p>
            <a:pPr marL="918610" lvl="1" indent="-309026" defTabSz="914377" fontAlgn="b">
              <a:lnSpc>
                <a:spcPct val="100000"/>
              </a:lnSpc>
              <a:spcBef>
                <a:spcPts val="400"/>
              </a:spcBef>
              <a:tabLst>
                <a:tab pos="918610" algn="l"/>
              </a:tabLst>
            </a:pPr>
            <a:r>
              <a:rPr lang="en-US" sz="2133" dirty="0">
                <a:solidFill>
                  <a:schemeClr val="tx1"/>
                </a:solidFill>
                <a:latin typeface="Calibri" panose="020F0502020204030204" pitchFamily="34" charset="0"/>
                <a:cs typeface="Calibri" panose="020F0502020204030204" pitchFamily="34" charset="0"/>
              </a:rPr>
              <a:t>Limit the Expedited Evaluation Procedure (EEP) to Societies with &gt;15-20 Nominees.</a:t>
            </a:r>
          </a:p>
        </p:txBody>
      </p:sp>
    </p:spTree>
    <p:extLst>
      <p:ext uri="{BB962C8B-B14F-4D97-AF65-F5344CB8AC3E}">
        <p14:creationId xmlns:p14="http://schemas.microsoft.com/office/powerpoint/2010/main" val="34085032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54DE65-326C-BB49-A6DF-9151C9ACD98B}"/>
              </a:ext>
            </a:extLst>
          </p:cNvPr>
          <p:cNvSpPr>
            <a:spLocks noGrp="1"/>
          </p:cNvSpPr>
          <p:nvPr>
            <p:ph type="title"/>
          </p:nvPr>
        </p:nvSpPr>
        <p:spPr/>
        <p:txBody>
          <a:bodyPr/>
          <a:lstStyle/>
          <a:p>
            <a:r>
              <a:rPr lang="it-IT" dirty="0" err="1"/>
              <a:t>Looking</a:t>
            </a:r>
            <a:r>
              <a:rPr lang="it-IT" dirty="0"/>
              <a:t> to 2020</a:t>
            </a:r>
          </a:p>
        </p:txBody>
      </p:sp>
      <p:sp>
        <p:nvSpPr>
          <p:cNvPr id="6" name="Content Placeholder 5">
            <a:extLst>
              <a:ext uri="{FF2B5EF4-FFF2-40B4-BE49-F238E27FC236}">
                <a16:creationId xmlns:a16="http://schemas.microsoft.com/office/drawing/2014/main" id="{C79DD572-81FA-FD47-BD91-5F43FAC81AB7}"/>
              </a:ext>
            </a:extLst>
          </p:cNvPr>
          <p:cNvSpPr>
            <a:spLocks noGrp="1"/>
          </p:cNvSpPr>
          <p:nvPr>
            <p:ph idx="1"/>
          </p:nvPr>
        </p:nvSpPr>
        <p:spPr>
          <a:xfrm>
            <a:off x="353951" y="1197717"/>
            <a:ext cx="9266519" cy="4843647"/>
          </a:xfrm>
        </p:spPr>
        <p:txBody>
          <a:bodyPr>
            <a:normAutofit/>
          </a:bodyPr>
          <a:lstStyle/>
          <a:p>
            <a:r>
              <a:rPr lang="it-IT" dirty="0"/>
              <a:t>Start of CEDA Students Travel Grant</a:t>
            </a:r>
          </a:p>
          <a:p>
            <a:r>
              <a:rPr lang="it-IT" dirty="0"/>
              <a:t>Be attentive to evolution of DAC (key for CEDA still!)</a:t>
            </a:r>
          </a:p>
          <a:p>
            <a:r>
              <a:rPr lang="it-IT" dirty="0"/>
              <a:t>Observe evolution of OA trend: TCAD becoming Gold OA soon?</a:t>
            </a:r>
          </a:p>
          <a:p>
            <a:r>
              <a:rPr lang="it-IT" dirty="0"/>
              <a:t>Obeserve evolution of «threat» to Councils in IEEE Fellow Committee (become a Society if it materializes) </a:t>
            </a:r>
          </a:p>
          <a:p>
            <a:endParaRPr lang="it-IT" dirty="0"/>
          </a:p>
          <a:p>
            <a:endParaRPr lang="it-IT" dirty="0"/>
          </a:p>
          <a:p>
            <a:r>
              <a:rPr lang="it-IT" sz="3200" b="1" dirty="0"/>
              <a:t>THANKS TO ALL THE CEDA EC MEMBERS FOR THE GREAT WORK THIS TERM!</a:t>
            </a:r>
          </a:p>
        </p:txBody>
      </p:sp>
    </p:spTree>
    <p:extLst>
      <p:ext uri="{BB962C8B-B14F-4D97-AF65-F5344CB8AC3E}">
        <p14:creationId xmlns:p14="http://schemas.microsoft.com/office/powerpoint/2010/main" val="39813976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5457D6-3462-42FD-BEA7-EE0B060DB924}"/>
              </a:ext>
            </a:extLst>
          </p:cNvPr>
          <p:cNvSpPr>
            <a:spLocks noGrp="1"/>
          </p:cNvSpPr>
          <p:nvPr>
            <p:ph type="ctrTitle"/>
          </p:nvPr>
        </p:nvSpPr>
        <p:spPr/>
        <p:txBody>
          <a:bodyPr/>
          <a:lstStyle/>
          <a:p>
            <a:br>
              <a:rPr lang="es-ES" dirty="0"/>
            </a:br>
            <a:r>
              <a:rPr lang="es-ES" dirty="0"/>
              <a:t>BACKUP SLIDES</a:t>
            </a:r>
          </a:p>
        </p:txBody>
      </p:sp>
      <p:sp>
        <p:nvSpPr>
          <p:cNvPr id="7" name="Subtitle 6">
            <a:extLst>
              <a:ext uri="{FF2B5EF4-FFF2-40B4-BE49-F238E27FC236}">
                <a16:creationId xmlns:a16="http://schemas.microsoft.com/office/drawing/2014/main" id="{55EDCD5C-B3E5-4977-BBBB-641725EAFCB9}"/>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37302470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Shape 175"/>
          <p:cNvSpPr txBox="1">
            <a:spLocks noGrp="1"/>
          </p:cNvSpPr>
          <p:nvPr>
            <p:ph type="subTitle" idx="1"/>
          </p:nvPr>
        </p:nvSpPr>
        <p:spPr>
          <a:xfrm>
            <a:off x="914400" y="1955119"/>
            <a:ext cx="10363200" cy="1244283"/>
          </a:xfrm>
          <a:prstGeom prst="rect">
            <a:avLst/>
          </a:prstGeom>
          <a:noFill/>
          <a:ln>
            <a:noFill/>
          </a:ln>
        </p:spPr>
        <p:txBody>
          <a:bodyPr vert="horz" wrap="square" lIns="91433" tIns="45700" rIns="91433" bIns="45700" rtlCol="0" anchor="t" anchorCtr="0">
            <a:noAutofit/>
          </a:bodyPr>
          <a:lstStyle/>
          <a:p>
            <a:pPr marL="8466" algn="ctr">
              <a:spcBef>
                <a:spcPts val="0"/>
              </a:spcBef>
            </a:pPr>
            <a:r>
              <a:rPr lang="en-US" sz="8800" i="0" dirty="0">
                <a:solidFill>
                  <a:srgbClr val="0070C0"/>
                </a:solidFill>
              </a:rPr>
              <a:t>Back-Up Slides</a:t>
            </a:r>
          </a:p>
          <a:p>
            <a:pPr marL="8466">
              <a:lnSpc>
                <a:spcPct val="100000"/>
              </a:lnSpc>
              <a:spcBef>
                <a:spcPts val="800"/>
              </a:spcBef>
            </a:pPr>
            <a:r>
              <a:rPr lang="en-US" sz="2133" i="0" dirty="0">
                <a:solidFill>
                  <a:srgbClr val="0070C0"/>
                </a:solidFill>
              </a:rPr>
              <a:t>These slides were used by the IEEE Fellow Committee Chair to start discussion at the Fellow Committee meeting of 5 October 2019. They are reported here as they provide additional background information on the arguments in favor and against the motion.</a:t>
            </a:r>
          </a:p>
        </p:txBody>
      </p:sp>
    </p:spTree>
    <p:extLst>
      <p:ext uri="{BB962C8B-B14F-4D97-AF65-F5344CB8AC3E}">
        <p14:creationId xmlns:p14="http://schemas.microsoft.com/office/powerpoint/2010/main" val="10786367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CD4D-95EC-4F5D-8329-4F752649A593}"/>
              </a:ext>
            </a:extLst>
          </p:cNvPr>
          <p:cNvSpPr>
            <a:spLocks noGrp="1"/>
          </p:cNvSpPr>
          <p:nvPr>
            <p:ph type="ctrTitle"/>
          </p:nvPr>
        </p:nvSpPr>
        <p:spPr/>
        <p:txBody>
          <a:bodyPr>
            <a:normAutofit fontScale="90000"/>
          </a:bodyPr>
          <a:lstStyle/>
          <a:p>
            <a:r>
              <a:rPr lang="en-US" sz="3200" dirty="0"/>
              <a:t>Roster of the 2019 Ad Hoc (12 S/TC-FEC Chairs)</a:t>
            </a:r>
          </a:p>
        </p:txBody>
      </p:sp>
      <p:graphicFrame>
        <p:nvGraphicFramePr>
          <p:cNvPr id="5" name="Table 4">
            <a:extLst>
              <a:ext uri="{FF2B5EF4-FFF2-40B4-BE49-F238E27FC236}">
                <a16:creationId xmlns:a16="http://schemas.microsoft.com/office/drawing/2014/main" id="{26DED31E-2F59-4282-97F6-73C2BF228890}"/>
              </a:ext>
            </a:extLst>
          </p:cNvPr>
          <p:cNvGraphicFramePr>
            <a:graphicFrameLocks noGrp="1"/>
          </p:cNvGraphicFramePr>
          <p:nvPr/>
        </p:nvGraphicFramePr>
        <p:xfrm>
          <a:off x="1741804" y="1265457"/>
          <a:ext cx="4315491" cy="5217577"/>
        </p:xfrm>
        <a:graphic>
          <a:graphicData uri="http://schemas.openxmlformats.org/drawingml/2006/table">
            <a:tbl>
              <a:tblPr firstRow="1" firstCol="1" bandRow="1">
                <a:tableStyleId>{5C22544A-7EE6-4342-B048-85BDC9FD1C3A}</a:tableStyleId>
              </a:tblPr>
              <a:tblGrid>
                <a:gridCol w="821997">
                  <a:extLst>
                    <a:ext uri="{9D8B030D-6E8A-4147-A177-3AD203B41FA5}">
                      <a16:colId xmlns:a16="http://schemas.microsoft.com/office/drawing/2014/main" val="2060819013"/>
                    </a:ext>
                  </a:extLst>
                </a:gridCol>
                <a:gridCol w="1338752">
                  <a:extLst>
                    <a:ext uri="{9D8B030D-6E8A-4147-A177-3AD203B41FA5}">
                      <a16:colId xmlns:a16="http://schemas.microsoft.com/office/drawing/2014/main" val="3964864116"/>
                    </a:ext>
                  </a:extLst>
                </a:gridCol>
                <a:gridCol w="2154741">
                  <a:extLst>
                    <a:ext uri="{9D8B030D-6E8A-4147-A177-3AD203B41FA5}">
                      <a16:colId xmlns:a16="http://schemas.microsoft.com/office/drawing/2014/main" val="684928231"/>
                    </a:ext>
                  </a:extLst>
                </a:gridCol>
              </a:tblGrid>
              <a:tr h="371844">
                <a:tc>
                  <a:txBody>
                    <a:bodyPr/>
                    <a:lstStyle/>
                    <a:p>
                      <a:pPr marL="0" marR="0" algn="ctr">
                        <a:lnSpc>
                          <a:spcPct val="107000"/>
                        </a:lnSpc>
                        <a:spcBef>
                          <a:spcPts val="0"/>
                        </a:spcBef>
                        <a:spcAft>
                          <a:spcPts val="0"/>
                        </a:spcAft>
                      </a:pPr>
                      <a:r>
                        <a:rPr lang="en-US" sz="1100" b="1" dirty="0">
                          <a:effectLst/>
                        </a:rPr>
                        <a:t>S/TC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ctr"/>
                </a:tc>
                <a:tc>
                  <a:txBody>
                    <a:bodyPr/>
                    <a:lstStyle/>
                    <a:p>
                      <a:pPr marL="0" marR="0" algn="ctr">
                        <a:lnSpc>
                          <a:spcPct val="107000"/>
                        </a:lnSpc>
                        <a:spcBef>
                          <a:spcPts val="0"/>
                        </a:spcBef>
                        <a:spcAft>
                          <a:spcPts val="0"/>
                        </a:spcAft>
                      </a:pPr>
                      <a:r>
                        <a:rPr lang="en-US" sz="1100" b="1" dirty="0">
                          <a:effectLst/>
                        </a:rPr>
                        <a:t>Nominees</a:t>
                      </a:r>
                    </a:p>
                    <a:p>
                      <a:pPr marL="0" marR="0" algn="ctr">
                        <a:lnSpc>
                          <a:spcPct val="107000"/>
                        </a:lnSpc>
                        <a:spcBef>
                          <a:spcPts val="0"/>
                        </a:spcBef>
                        <a:spcAft>
                          <a:spcPts val="0"/>
                        </a:spcAft>
                      </a:pPr>
                      <a:r>
                        <a:rPr lang="en-US" sz="1100" b="1" dirty="0">
                          <a:effectLst/>
                        </a:rPr>
                        <a:t>(2012-2018 mean)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ctr"/>
                </a:tc>
                <a:tc>
                  <a:txBody>
                    <a:bodyPr/>
                    <a:lstStyle/>
                    <a:p>
                      <a:pPr marL="0" marR="0" algn="ctr">
                        <a:lnSpc>
                          <a:spcPct val="107000"/>
                        </a:lnSpc>
                        <a:spcBef>
                          <a:spcPts val="0"/>
                        </a:spcBef>
                        <a:spcAft>
                          <a:spcPts val="0"/>
                        </a:spcAft>
                      </a:pPr>
                      <a:r>
                        <a:rPr lang="en-US" sz="1100" b="1" dirty="0">
                          <a:effectLst/>
                        </a:rPr>
                        <a:t>Ad Hoc Representative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ctr"/>
                </a:tc>
                <a:extLst>
                  <a:ext uri="{0D108BD9-81ED-4DB2-BD59-A6C34878D82A}">
                    <a16:rowId xmlns:a16="http://schemas.microsoft.com/office/drawing/2014/main" val="4151002759"/>
                  </a:ext>
                </a:extLst>
              </a:tr>
              <a:tr h="193829">
                <a:tc>
                  <a:txBody>
                    <a:bodyPr/>
                    <a:lstStyle/>
                    <a:p>
                      <a:pPr marL="0" marR="0">
                        <a:lnSpc>
                          <a:spcPct val="107000"/>
                        </a:lnSpc>
                        <a:spcBef>
                          <a:spcPts val="0"/>
                        </a:spcBef>
                        <a:spcAft>
                          <a:spcPts val="0"/>
                        </a:spcAft>
                      </a:pPr>
                      <a:r>
                        <a:rPr lang="en-US" sz="900" b="1">
                          <a:effectLst/>
                        </a:rPr>
                        <a:t>C</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112.0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Ahmed </a:t>
                      </a:r>
                      <a:r>
                        <a:rPr lang="en-US" sz="900" b="1" dirty="0" err="1">
                          <a:effectLst/>
                        </a:rPr>
                        <a:t>Louri</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553044467"/>
                  </a:ext>
                </a:extLst>
              </a:tr>
              <a:tr h="193829">
                <a:tc>
                  <a:txBody>
                    <a:bodyPr/>
                    <a:lstStyle/>
                    <a:p>
                      <a:pPr marL="0" marR="0">
                        <a:lnSpc>
                          <a:spcPct val="107000"/>
                        </a:lnSpc>
                        <a:spcBef>
                          <a:spcPts val="0"/>
                        </a:spcBef>
                        <a:spcAft>
                          <a:spcPts val="0"/>
                        </a:spcAft>
                      </a:pPr>
                      <a:r>
                        <a:rPr lang="en-US" sz="900" b="1">
                          <a:effectLst/>
                        </a:rPr>
                        <a:t>COM</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95.2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Robert Schober</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4184808981"/>
                  </a:ext>
                </a:extLst>
              </a:tr>
              <a:tr h="193829">
                <a:tc>
                  <a:txBody>
                    <a:bodyPr/>
                    <a:lstStyle/>
                    <a:p>
                      <a:pPr marL="0" marR="0">
                        <a:lnSpc>
                          <a:spcPct val="107000"/>
                        </a:lnSpc>
                        <a:spcBef>
                          <a:spcPts val="0"/>
                        </a:spcBef>
                        <a:spcAft>
                          <a:spcPts val="0"/>
                        </a:spcAft>
                      </a:pPr>
                      <a:r>
                        <a:rPr lang="en-US" sz="900" b="1">
                          <a:effectLst/>
                        </a:rPr>
                        <a:t>SP</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62.0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solidFill>
                            <a:srgbClr val="00B050"/>
                          </a:solidFill>
                          <a:effectLst/>
                        </a:rPr>
                        <a:t>Isabel Trancoso, Chair</a:t>
                      </a:r>
                      <a:endParaRPr lang="en-US" sz="9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49684966"/>
                  </a:ext>
                </a:extLst>
              </a:tr>
              <a:tr h="193829">
                <a:tc>
                  <a:txBody>
                    <a:bodyPr/>
                    <a:lstStyle/>
                    <a:p>
                      <a:pPr marL="0" marR="0">
                        <a:lnSpc>
                          <a:spcPct val="107000"/>
                        </a:lnSpc>
                        <a:spcBef>
                          <a:spcPts val="0"/>
                        </a:spcBef>
                        <a:spcAft>
                          <a:spcPts val="0"/>
                        </a:spcAft>
                      </a:pPr>
                      <a:r>
                        <a:rPr lang="en-US" sz="900" b="1">
                          <a:effectLst/>
                        </a:rPr>
                        <a:t>PE</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60.6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Mladen Kezunovic</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601603043"/>
                  </a:ext>
                </a:extLst>
              </a:tr>
              <a:tr h="193829">
                <a:tc>
                  <a:txBody>
                    <a:bodyPr/>
                    <a:lstStyle/>
                    <a:p>
                      <a:pPr marL="0" marR="0">
                        <a:lnSpc>
                          <a:spcPct val="107000"/>
                        </a:lnSpc>
                        <a:spcBef>
                          <a:spcPts val="0"/>
                        </a:spcBef>
                        <a:spcAft>
                          <a:spcPts val="0"/>
                        </a:spcAft>
                      </a:pPr>
                      <a:r>
                        <a:rPr lang="en-US" sz="900">
                          <a:effectLst/>
                        </a:rPr>
                        <a:t>PHOT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46.0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875625154"/>
                  </a:ext>
                </a:extLst>
              </a:tr>
              <a:tr h="193829">
                <a:tc>
                  <a:txBody>
                    <a:bodyPr/>
                    <a:lstStyle/>
                    <a:p>
                      <a:pPr marL="0" marR="0">
                        <a:lnSpc>
                          <a:spcPct val="107000"/>
                        </a:lnSpc>
                        <a:spcBef>
                          <a:spcPts val="0"/>
                        </a:spcBef>
                        <a:spcAft>
                          <a:spcPts val="0"/>
                        </a:spcAft>
                      </a:pPr>
                      <a:r>
                        <a:rPr lang="en-US" sz="900">
                          <a:effectLst/>
                        </a:rPr>
                        <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45.0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4144643717"/>
                  </a:ext>
                </a:extLst>
              </a:tr>
              <a:tr h="193829">
                <a:tc>
                  <a:txBody>
                    <a:bodyPr/>
                    <a:lstStyle/>
                    <a:p>
                      <a:pPr marL="0" marR="0">
                        <a:lnSpc>
                          <a:spcPct val="107000"/>
                        </a:lnSpc>
                        <a:spcBef>
                          <a:spcPts val="0"/>
                        </a:spcBef>
                        <a:spcAft>
                          <a:spcPts val="0"/>
                        </a:spcAft>
                      </a:pPr>
                      <a:r>
                        <a:rPr lang="en-US" sz="900">
                          <a:effectLst/>
                        </a:rPr>
                        <a:t>CS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37.2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225684576"/>
                  </a:ext>
                </a:extLst>
              </a:tr>
              <a:tr h="193829">
                <a:tc>
                  <a:txBody>
                    <a:bodyPr/>
                    <a:lstStyle/>
                    <a:p>
                      <a:pPr marL="0" marR="0">
                        <a:lnSpc>
                          <a:spcPct val="107000"/>
                        </a:lnSpc>
                        <a:spcBef>
                          <a:spcPts val="0"/>
                        </a:spcBef>
                        <a:spcAft>
                          <a:spcPts val="0"/>
                        </a:spcAft>
                      </a:pPr>
                      <a:r>
                        <a:rPr lang="en-US" sz="900" b="1">
                          <a:effectLst/>
                        </a:rPr>
                        <a:t>AP</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36.2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Jaideva Goswami</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623448396"/>
                  </a:ext>
                </a:extLst>
              </a:tr>
              <a:tr h="193829">
                <a:tc>
                  <a:txBody>
                    <a:bodyPr/>
                    <a:lstStyle/>
                    <a:p>
                      <a:pPr marL="0" marR="0">
                        <a:lnSpc>
                          <a:spcPct val="107000"/>
                        </a:lnSpc>
                        <a:spcBef>
                          <a:spcPts val="0"/>
                        </a:spcBef>
                        <a:spcAft>
                          <a:spcPts val="0"/>
                        </a:spcAft>
                      </a:pPr>
                      <a:r>
                        <a:rPr lang="en-US" sz="900">
                          <a:effectLst/>
                        </a:rPr>
                        <a:t>CAS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35.4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023893885"/>
                  </a:ext>
                </a:extLst>
              </a:tr>
              <a:tr h="193829">
                <a:tc>
                  <a:txBody>
                    <a:bodyPr/>
                    <a:lstStyle/>
                    <a:p>
                      <a:pPr marL="0" marR="0">
                        <a:lnSpc>
                          <a:spcPct val="107000"/>
                        </a:lnSpc>
                        <a:spcBef>
                          <a:spcPts val="0"/>
                        </a:spcBef>
                        <a:spcAft>
                          <a:spcPts val="0"/>
                        </a:spcAft>
                      </a:pPr>
                      <a:r>
                        <a:rPr lang="en-US" sz="900">
                          <a:effectLst/>
                        </a:rPr>
                        <a:t>MTT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28.4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513490241"/>
                  </a:ext>
                </a:extLst>
              </a:tr>
              <a:tr h="193829">
                <a:tc>
                  <a:txBody>
                    <a:bodyPr/>
                    <a:lstStyle/>
                    <a:p>
                      <a:pPr marL="0" marR="0">
                        <a:lnSpc>
                          <a:spcPct val="107000"/>
                        </a:lnSpc>
                        <a:spcBef>
                          <a:spcPts val="0"/>
                        </a:spcBef>
                        <a:spcAft>
                          <a:spcPts val="0"/>
                        </a:spcAft>
                      </a:pPr>
                      <a:r>
                        <a:rPr lang="en-US" sz="900">
                          <a:effectLst/>
                        </a:rPr>
                        <a:t>CIS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27.6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774939510"/>
                  </a:ext>
                </a:extLst>
              </a:tr>
              <a:tr h="193829">
                <a:tc>
                  <a:txBody>
                    <a:bodyPr/>
                    <a:lstStyle/>
                    <a:p>
                      <a:pPr marL="0" marR="0">
                        <a:lnSpc>
                          <a:spcPct val="107000"/>
                        </a:lnSpc>
                        <a:spcBef>
                          <a:spcPts val="0"/>
                        </a:spcBef>
                        <a:spcAft>
                          <a:spcPts val="0"/>
                        </a:spcAft>
                      </a:pPr>
                      <a:r>
                        <a:rPr lang="en-US" sz="900">
                          <a:effectLst/>
                        </a:rPr>
                        <a:t>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22.4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948613208"/>
                  </a:ext>
                </a:extLst>
              </a:tr>
              <a:tr h="193829">
                <a:tc>
                  <a:txBody>
                    <a:bodyPr/>
                    <a:lstStyle/>
                    <a:p>
                      <a:pPr marL="0" marR="0">
                        <a:lnSpc>
                          <a:spcPct val="107000"/>
                        </a:lnSpc>
                        <a:spcBef>
                          <a:spcPts val="0"/>
                        </a:spcBef>
                        <a:spcAft>
                          <a:spcPts val="0"/>
                        </a:spcAft>
                      </a:pPr>
                      <a:r>
                        <a:rPr lang="en-US" sz="900">
                          <a:effectLst/>
                        </a:rPr>
                        <a:t>SSC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20.6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189137965"/>
                  </a:ext>
                </a:extLst>
              </a:tr>
              <a:tr h="193829">
                <a:tc>
                  <a:txBody>
                    <a:bodyPr/>
                    <a:lstStyle/>
                    <a:p>
                      <a:pPr marL="0" marR="0">
                        <a:lnSpc>
                          <a:spcPct val="107000"/>
                        </a:lnSpc>
                        <a:spcBef>
                          <a:spcPts val="0"/>
                        </a:spcBef>
                        <a:spcAft>
                          <a:spcPts val="0"/>
                        </a:spcAft>
                      </a:pPr>
                      <a:r>
                        <a:rPr lang="en-US" sz="900" b="1">
                          <a:effectLst/>
                        </a:rPr>
                        <a:t>AES</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20.2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Hugh Griffiths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845546755"/>
                  </a:ext>
                </a:extLst>
              </a:tr>
              <a:tr h="193829">
                <a:tc>
                  <a:txBody>
                    <a:bodyPr/>
                    <a:lstStyle/>
                    <a:p>
                      <a:pPr marL="0" marR="0">
                        <a:lnSpc>
                          <a:spcPct val="107000"/>
                        </a:lnSpc>
                        <a:spcBef>
                          <a:spcPts val="0"/>
                        </a:spcBef>
                        <a:spcAft>
                          <a:spcPts val="0"/>
                        </a:spcAft>
                      </a:pPr>
                      <a:r>
                        <a:rPr lang="en-US" sz="900">
                          <a:effectLst/>
                        </a:rPr>
                        <a:t>RA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19.4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445838047"/>
                  </a:ext>
                </a:extLst>
              </a:tr>
              <a:tr h="193829">
                <a:tc>
                  <a:txBody>
                    <a:bodyPr/>
                    <a:lstStyle/>
                    <a:p>
                      <a:pPr marL="0" marR="0">
                        <a:lnSpc>
                          <a:spcPct val="107000"/>
                        </a:lnSpc>
                        <a:spcBef>
                          <a:spcPts val="0"/>
                        </a:spcBef>
                        <a:spcAft>
                          <a:spcPts val="0"/>
                        </a:spcAft>
                      </a:pPr>
                      <a:r>
                        <a:rPr lang="en-US" sz="900">
                          <a:effectLst/>
                        </a:rPr>
                        <a:t>EMB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18.4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032749761"/>
                  </a:ext>
                </a:extLst>
              </a:tr>
              <a:tr h="193829">
                <a:tc>
                  <a:txBody>
                    <a:bodyPr/>
                    <a:lstStyle/>
                    <a:p>
                      <a:pPr marL="0" marR="0">
                        <a:lnSpc>
                          <a:spcPct val="107000"/>
                        </a:lnSpc>
                        <a:spcBef>
                          <a:spcPts val="0"/>
                        </a:spcBef>
                        <a:spcAft>
                          <a:spcPts val="0"/>
                        </a:spcAft>
                      </a:pPr>
                      <a:r>
                        <a:rPr lang="en-US" sz="900">
                          <a:effectLst/>
                        </a:rPr>
                        <a:t>SMC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17.0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5149459"/>
                  </a:ext>
                </a:extLst>
              </a:tr>
              <a:tr h="193829">
                <a:tc>
                  <a:txBody>
                    <a:bodyPr/>
                    <a:lstStyle/>
                    <a:p>
                      <a:pPr marL="0" marR="0">
                        <a:lnSpc>
                          <a:spcPct val="107000"/>
                        </a:lnSpc>
                        <a:spcBef>
                          <a:spcPts val="0"/>
                        </a:spcBef>
                        <a:spcAft>
                          <a:spcPts val="0"/>
                        </a:spcAft>
                      </a:pPr>
                      <a:r>
                        <a:rPr lang="en-US" sz="900">
                          <a:effectLst/>
                        </a:rPr>
                        <a:t>PEL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556736694"/>
                  </a:ext>
                </a:extLst>
              </a:tr>
              <a:tr h="193829">
                <a:tc>
                  <a:txBody>
                    <a:bodyPr/>
                    <a:lstStyle/>
                    <a:p>
                      <a:pPr marL="0" marR="0">
                        <a:lnSpc>
                          <a:spcPct val="107000"/>
                        </a:lnSpc>
                        <a:spcBef>
                          <a:spcPts val="0"/>
                        </a:spcBef>
                        <a:spcAft>
                          <a:spcPts val="0"/>
                        </a:spcAft>
                      </a:pPr>
                      <a:r>
                        <a:rPr lang="en-US" sz="900" dirty="0">
                          <a:effectLst/>
                        </a:rPr>
                        <a:t>GRS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15.8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818123889"/>
                  </a:ext>
                </a:extLst>
              </a:tr>
              <a:tr h="193829">
                <a:tc>
                  <a:txBody>
                    <a:bodyPr/>
                    <a:lstStyle/>
                    <a:p>
                      <a:pPr marL="0" marR="0">
                        <a:lnSpc>
                          <a:spcPct val="107000"/>
                        </a:lnSpc>
                        <a:spcBef>
                          <a:spcPts val="0"/>
                        </a:spcBef>
                        <a:spcAft>
                          <a:spcPts val="0"/>
                        </a:spcAft>
                      </a:pPr>
                      <a:r>
                        <a:rPr lang="en-US" sz="900" b="1" dirty="0">
                          <a:solidFill>
                            <a:srgbClr val="FF0000"/>
                          </a:solidFill>
                          <a:effectLst/>
                        </a:rPr>
                        <a:t>CEDA</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14.2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it-IT" sz="900" b="1" dirty="0">
                          <a:effectLst/>
                        </a:rPr>
                        <a:t>Giovanni De Micheli</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488163844"/>
                  </a:ext>
                </a:extLst>
              </a:tr>
              <a:tr h="193829">
                <a:tc>
                  <a:txBody>
                    <a:bodyPr/>
                    <a:lstStyle/>
                    <a:p>
                      <a:pPr marL="0" marR="0">
                        <a:lnSpc>
                          <a:spcPct val="107000"/>
                        </a:lnSpc>
                        <a:spcBef>
                          <a:spcPts val="0"/>
                        </a:spcBef>
                        <a:spcAft>
                          <a:spcPts val="0"/>
                        </a:spcAft>
                      </a:pPr>
                      <a:r>
                        <a:rPr lang="en-US" sz="900">
                          <a:effectLst/>
                        </a:rPr>
                        <a:t>IE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13.8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835435751"/>
                  </a:ext>
                </a:extLst>
              </a:tr>
              <a:tr h="193829">
                <a:tc>
                  <a:txBody>
                    <a:bodyPr/>
                    <a:lstStyle/>
                    <a:p>
                      <a:pPr marL="0" marR="0">
                        <a:lnSpc>
                          <a:spcPct val="107000"/>
                        </a:lnSpc>
                        <a:spcBef>
                          <a:spcPts val="0"/>
                        </a:spcBef>
                        <a:spcAft>
                          <a:spcPts val="0"/>
                        </a:spcAft>
                      </a:pPr>
                      <a:r>
                        <a:rPr lang="en-US" sz="900" b="1">
                          <a:effectLst/>
                        </a:rPr>
                        <a:t>NPS</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13.0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Ned Sauthoff</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823930540"/>
                  </a:ext>
                </a:extLst>
              </a:tr>
              <a:tr h="193829">
                <a:tc>
                  <a:txBody>
                    <a:bodyPr/>
                    <a:lstStyle/>
                    <a:p>
                      <a:pPr marL="0" marR="0">
                        <a:lnSpc>
                          <a:spcPct val="107000"/>
                        </a:lnSpc>
                        <a:spcBef>
                          <a:spcPts val="0"/>
                        </a:spcBef>
                        <a:spcAft>
                          <a:spcPts val="0"/>
                        </a:spcAft>
                      </a:pPr>
                      <a:r>
                        <a:rPr lang="en-US" sz="900" b="1">
                          <a:effectLst/>
                        </a:rPr>
                        <a:t>IT</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10.4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Antonia Tulino</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612427462"/>
                  </a:ext>
                </a:extLst>
              </a:tr>
              <a:tr h="193829">
                <a:tc>
                  <a:txBody>
                    <a:bodyPr/>
                    <a:lstStyle/>
                    <a:p>
                      <a:pPr marL="0" marR="0">
                        <a:lnSpc>
                          <a:spcPct val="107000"/>
                        </a:lnSpc>
                        <a:spcBef>
                          <a:spcPts val="0"/>
                        </a:spcBef>
                        <a:spcAft>
                          <a:spcPts val="0"/>
                        </a:spcAft>
                      </a:pPr>
                      <a:r>
                        <a:rPr lang="en-US" sz="900">
                          <a:effectLst/>
                        </a:rPr>
                        <a:t>VT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9.2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4044960934"/>
                  </a:ext>
                </a:extLst>
              </a:tr>
              <a:tr h="193829">
                <a:tc>
                  <a:txBody>
                    <a:bodyPr/>
                    <a:lstStyle/>
                    <a:p>
                      <a:pPr marL="0" marR="0">
                        <a:lnSpc>
                          <a:spcPct val="107000"/>
                        </a:lnSpc>
                        <a:spcBef>
                          <a:spcPts val="0"/>
                        </a:spcBef>
                        <a:spcAft>
                          <a:spcPts val="0"/>
                        </a:spcAft>
                      </a:pPr>
                      <a:r>
                        <a:rPr lang="en-US" sz="900">
                          <a:effectLst/>
                        </a:rPr>
                        <a:t>MAG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9.0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415562072"/>
                  </a:ext>
                </a:extLst>
              </a:tr>
            </a:tbl>
          </a:graphicData>
        </a:graphic>
      </p:graphicFrame>
      <p:graphicFrame>
        <p:nvGraphicFramePr>
          <p:cNvPr id="6" name="Table 5">
            <a:extLst>
              <a:ext uri="{FF2B5EF4-FFF2-40B4-BE49-F238E27FC236}">
                <a16:creationId xmlns:a16="http://schemas.microsoft.com/office/drawing/2014/main" id="{3D5434B4-32F7-4084-9B78-03DA7140C775}"/>
              </a:ext>
            </a:extLst>
          </p:cNvPr>
          <p:cNvGraphicFramePr>
            <a:graphicFrameLocks noGrp="1"/>
          </p:cNvGraphicFramePr>
          <p:nvPr/>
        </p:nvGraphicFramePr>
        <p:xfrm>
          <a:off x="6791495" y="1265456"/>
          <a:ext cx="4162700" cy="5217576"/>
        </p:xfrm>
        <a:graphic>
          <a:graphicData uri="http://schemas.openxmlformats.org/drawingml/2006/table">
            <a:tbl>
              <a:tblPr firstRow="1" firstCol="1" bandRow="1">
                <a:tableStyleId>{5C22544A-7EE6-4342-B048-85BDC9FD1C3A}</a:tableStyleId>
              </a:tblPr>
              <a:tblGrid>
                <a:gridCol w="495843">
                  <a:extLst>
                    <a:ext uri="{9D8B030D-6E8A-4147-A177-3AD203B41FA5}">
                      <a16:colId xmlns:a16="http://schemas.microsoft.com/office/drawing/2014/main" val="240116228"/>
                    </a:ext>
                  </a:extLst>
                </a:gridCol>
                <a:gridCol w="1159375">
                  <a:extLst>
                    <a:ext uri="{9D8B030D-6E8A-4147-A177-3AD203B41FA5}">
                      <a16:colId xmlns:a16="http://schemas.microsoft.com/office/drawing/2014/main" val="2243921967"/>
                    </a:ext>
                  </a:extLst>
                </a:gridCol>
                <a:gridCol w="2507483">
                  <a:extLst>
                    <a:ext uri="{9D8B030D-6E8A-4147-A177-3AD203B41FA5}">
                      <a16:colId xmlns:a16="http://schemas.microsoft.com/office/drawing/2014/main" val="1237190186"/>
                    </a:ext>
                  </a:extLst>
                </a:gridCol>
              </a:tblGrid>
              <a:tr h="371843">
                <a:tc>
                  <a:txBody>
                    <a:bodyPr/>
                    <a:lstStyle/>
                    <a:p>
                      <a:pPr marL="0" marR="0" algn="ctr">
                        <a:lnSpc>
                          <a:spcPct val="107000"/>
                        </a:lnSpc>
                        <a:spcBef>
                          <a:spcPts val="0"/>
                        </a:spcBef>
                        <a:spcAft>
                          <a:spcPts val="0"/>
                        </a:spcAft>
                      </a:pPr>
                      <a:r>
                        <a:rPr lang="en-US" sz="900">
                          <a:effectLst/>
                        </a:rPr>
                        <a:t>S/TC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ctr"/>
                </a:tc>
                <a:tc>
                  <a:txBody>
                    <a:bodyPr/>
                    <a:lstStyle/>
                    <a:p>
                      <a:pPr marL="0" marR="0" algn="ctr">
                        <a:lnSpc>
                          <a:spcPct val="107000"/>
                        </a:lnSpc>
                        <a:spcBef>
                          <a:spcPts val="0"/>
                        </a:spcBef>
                        <a:spcAft>
                          <a:spcPts val="0"/>
                        </a:spcAft>
                      </a:pPr>
                      <a:r>
                        <a:rPr lang="en-US" sz="900" dirty="0">
                          <a:effectLst/>
                        </a:rPr>
                        <a:t>Nominees</a:t>
                      </a:r>
                    </a:p>
                    <a:p>
                      <a:pPr marL="0" marR="0" algn="ctr">
                        <a:lnSpc>
                          <a:spcPct val="107000"/>
                        </a:lnSpc>
                        <a:spcBef>
                          <a:spcPts val="0"/>
                        </a:spcBef>
                        <a:spcAft>
                          <a:spcPts val="0"/>
                        </a:spcAft>
                      </a:pPr>
                      <a:r>
                        <a:rPr lang="en-US" sz="900" b="1" dirty="0">
                          <a:effectLst/>
                        </a:rPr>
                        <a:t>(2012-2018 mean)</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ctr"/>
                </a:tc>
                <a:tc>
                  <a:txBody>
                    <a:bodyPr/>
                    <a:lstStyle/>
                    <a:p>
                      <a:pPr marL="0" marR="0" algn="ctr">
                        <a:lnSpc>
                          <a:spcPct val="107000"/>
                        </a:lnSpc>
                        <a:spcBef>
                          <a:spcPts val="0"/>
                        </a:spcBef>
                        <a:spcAft>
                          <a:spcPts val="0"/>
                        </a:spcAft>
                      </a:pPr>
                      <a:r>
                        <a:rPr lang="en-US" sz="900">
                          <a:effectLst/>
                        </a:rPr>
                        <a:t>Ad Hoc Representative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ctr"/>
                </a:tc>
                <a:extLst>
                  <a:ext uri="{0D108BD9-81ED-4DB2-BD59-A6C34878D82A}">
                    <a16:rowId xmlns:a16="http://schemas.microsoft.com/office/drawing/2014/main" val="1830836259"/>
                  </a:ext>
                </a:extLst>
              </a:tr>
              <a:tr h="193829">
                <a:tc>
                  <a:txBody>
                    <a:bodyPr/>
                    <a:lstStyle/>
                    <a:p>
                      <a:pPr marL="0" marR="0">
                        <a:lnSpc>
                          <a:spcPct val="107000"/>
                        </a:lnSpc>
                        <a:spcBef>
                          <a:spcPts val="0"/>
                        </a:spcBef>
                        <a:spcAft>
                          <a:spcPts val="0"/>
                        </a:spcAft>
                      </a:pPr>
                      <a:r>
                        <a:rPr lang="en-US" sz="900">
                          <a:effectLst/>
                        </a:rPr>
                        <a:t>IM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8.8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027484559"/>
                  </a:ext>
                </a:extLst>
              </a:tr>
              <a:tr h="193829">
                <a:tc>
                  <a:txBody>
                    <a:bodyPr/>
                    <a:lstStyle/>
                    <a:p>
                      <a:pPr marL="0" marR="0">
                        <a:lnSpc>
                          <a:spcPct val="107000"/>
                        </a:lnSpc>
                        <a:spcBef>
                          <a:spcPts val="0"/>
                        </a:spcBef>
                        <a:spcAft>
                          <a:spcPts val="0"/>
                        </a:spcAft>
                      </a:pPr>
                      <a:r>
                        <a:rPr lang="en-US" sz="900" b="1">
                          <a:effectLst/>
                        </a:rPr>
                        <a:t>Educ</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7.4</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Susan Lord</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26616940"/>
                  </a:ext>
                </a:extLst>
              </a:tr>
              <a:tr h="193829">
                <a:tc>
                  <a:txBody>
                    <a:bodyPr/>
                    <a:lstStyle/>
                    <a:p>
                      <a:pPr marL="0" marR="0">
                        <a:lnSpc>
                          <a:spcPct val="107000"/>
                        </a:lnSpc>
                        <a:spcBef>
                          <a:spcPts val="0"/>
                        </a:spcBef>
                        <a:spcAft>
                          <a:spcPts val="0"/>
                        </a:spcAft>
                      </a:pPr>
                      <a:r>
                        <a:rPr lang="en-US" sz="900">
                          <a:effectLst/>
                        </a:rPr>
                        <a:t>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7.2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447317940"/>
                  </a:ext>
                </a:extLst>
              </a:tr>
              <a:tr h="193829">
                <a:tc>
                  <a:txBody>
                    <a:bodyPr/>
                    <a:lstStyle/>
                    <a:p>
                      <a:pPr marL="0" marR="0">
                        <a:lnSpc>
                          <a:spcPct val="107000"/>
                        </a:lnSpc>
                        <a:spcBef>
                          <a:spcPts val="0"/>
                        </a:spcBef>
                        <a:spcAft>
                          <a:spcPts val="0"/>
                        </a:spcAft>
                      </a:pPr>
                      <a:r>
                        <a:rPr lang="en-US" sz="900" dirty="0">
                          <a:solidFill>
                            <a:srgbClr val="FF0000"/>
                          </a:solidFill>
                          <a:effectLst/>
                        </a:rPr>
                        <a:t>NANO</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solidFill>
                            <a:srgbClr val="FF0000"/>
                          </a:solidFill>
                          <a:effectLst/>
                        </a:rPr>
                        <a:t>6.4</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904253039"/>
                  </a:ext>
                </a:extLst>
              </a:tr>
              <a:tr h="193829">
                <a:tc>
                  <a:txBody>
                    <a:bodyPr/>
                    <a:lstStyle/>
                    <a:p>
                      <a:pPr marL="0" marR="0">
                        <a:lnSpc>
                          <a:spcPct val="107000"/>
                        </a:lnSpc>
                        <a:spcBef>
                          <a:spcPts val="0"/>
                        </a:spcBef>
                        <a:spcAft>
                          <a:spcPts val="0"/>
                        </a:spcAft>
                      </a:pPr>
                      <a:r>
                        <a:rPr lang="en-US" sz="900">
                          <a:effectLst/>
                        </a:rPr>
                        <a:t>EMC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6.2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608276630"/>
                  </a:ext>
                </a:extLst>
              </a:tr>
              <a:tr h="193829">
                <a:tc>
                  <a:txBody>
                    <a:bodyPr/>
                    <a:lstStyle/>
                    <a:p>
                      <a:pPr marL="0" marR="0">
                        <a:lnSpc>
                          <a:spcPct val="107000"/>
                        </a:lnSpc>
                        <a:spcBef>
                          <a:spcPts val="0"/>
                        </a:spcBef>
                        <a:spcAft>
                          <a:spcPts val="0"/>
                        </a:spcAft>
                      </a:pPr>
                      <a:r>
                        <a:rPr lang="en-US" sz="900" b="1">
                          <a:effectLst/>
                        </a:rPr>
                        <a:t>UFFC</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6.2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Lute maleki</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794547734"/>
                  </a:ext>
                </a:extLst>
              </a:tr>
              <a:tr h="193829">
                <a:tc>
                  <a:txBody>
                    <a:bodyPr/>
                    <a:lstStyle/>
                    <a:p>
                      <a:pPr marL="0" marR="0">
                        <a:lnSpc>
                          <a:spcPct val="107000"/>
                        </a:lnSpc>
                        <a:spcBef>
                          <a:spcPts val="0"/>
                        </a:spcBef>
                        <a:spcAft>
                          <a:spcPts val="0"/>
                        </a:spcAft>
                      </a:pPr>
                      <a:r>
                        <a:rPr lang="en-US" sz="900">
                          <a:effectLst/>
                        </a:rPr>
                        <a:t>CPMT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5.6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329308820"/>
                  </a:ext>
                </a:extLst>
              </a:tr>
              <a:tr h="193829">
                <a:tc>
                  <a:txBody>
                    <a:bodyPr/>
                    <a:lstStyle/>
                    <a:p>
                      <a:pPr marL="0" marR="0">
                        <a:lnSpc>
                          <a:spcPct val="107000"/>
                        </a:lnSpc>
                        <a:spcBef>
                          <a:spcPts val="0"/>
                        </a:spcBef>
                        <a:spcAft>
                          <a:spcPts val="0"/>
                        </a:spcAft>
                      </a:pPr>
                      <a:r>
                        <a:rPr lang="en-US" sz="900" dirty="0">
                          <a:solidFill>
                            <a:srgbClr val="FF0000"/>
                          </a:solidFill>
                          <a:effectLst/>
                        </a:rPr>
                        <a:t>SEN</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solidFill>
                            <a:srgbClr val="FF0000"/>
                          </a:solidFill>
                          <a:effectLst/>
                        </a:rPr>
                        <a:t>4.4</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765103775"/>
                  </a:ext>
                </a:extLst>
              </a:tr>
              <a:tr h="193829">
                <a:tc>
                  <a:txBody>
                    <a:bodyPr/>
                    <a:lstStyle/>
                    <a:p>
                      <a:pPr marL="0" marR="0">
                        <a:lnSpc>
                          <a:spcPct val="107000"/>
                        </a:lnSpc>
                        <a:spcBef>
                          <a:spcPts val="0"/>
                        </a:spcBef>
                        <a:spcAft>
                          <a:spcPts val="0"/>
                        </a:spcAft>
                      </a:pPr>
                      <a:r>
                        <a:rPr lang="en-US" sz="900">
                          <a:effectLst/>
                        </a:rPr>
                        <a:t>DEI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3.6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585038449"/>
                  </a:ext>
                </a:extLst>
              </a:tr>
              <a:tr h="193829">
                <a:tc>
                  <a:txBody>
                    <a:bodyPr/>
                    <a:lstStyle/>
                    <a:p>
                      <a:pPr marL="0" marR="0">
                        <a:lnSpc>
                          <a:spcPct val="107000"/>
                        </a:lnSpc>
                        <a:spcBef>
                          <a:spcPts val="0"/>
                        </a:spcBef>
                        <a:spcAft>
                          <a:spcPts val="0"/>
                        </a:spcAft>
                      </a:pPr>
                      <a:r>
                        <a:rPr lang="en-US" sz="900">
                          <a:effectLst/>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453699392"/>
                  </a:ext>
                </a:extLst>
              </a:tr>
              <a:tr h="193829">
                <a:tc>
                  <a:txBody>
                    <a:bodyPr/>
                    <a:lstStyle/>
                    <a:p>
                      <a:pPr marL="0" marR="0">
                        <a:lnSpc>
                          <a:spcPct val="107000"/>
                        </a:lnSpc>
                        <a:spcBef>
                          <a:spcPts val="0"/>
                        </a:spcBef>
                        <a:spcAft>
                          <a:spcPts val="0"/>
                        </a:spcAft>
                      </a:pPr>
                      <a:r>
                        <a:rPr lang="en-US" sz="900" b="1" dirty="0" err="1">
                          <a:solidFill>
                            <a:srgbClr val="FF0000"/>
                          </a:solidFill>
                          <a:effectLst/>
                        </a:rPr>
                        <a:t>SysC</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solidFill>
                            <a:srgbClr val="FF0000"/>
                          </a:solidFill>
                          <a:effectLst/>
                        </a:rPr>
                        <a:t>3.0</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b="1" dirty="0">
                          <a:effectLst/>
                        </a:rPr>
                        <a:t>Marco Parvis</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466116083"/>
                  </a:ext>
                </a:extLst>
              </a:tr>
              <a:tr h="193829">
                <a:tc>
                  <a:txBody>
                    <a:bodyPr/>
                    <a:lstStyle/>
                    <a:p>
                      <a:pPr marL="0" marR="0">
                        <a:lnSpc>
                          <a:spcPct val="107000"/>
                        </a:lnSpc>
                        <a:spcBef>
                          <a:spcPts val="0"/>
                        </a:spcBef>
                        <a:spcAft>
                          <a:spcPts val="0"/>
                        </a:spcAft>
                      </a:pPr>
                      <a:r>
                        <a:rPr lang="en-US" sz="900" dirty="0">
                          <a:solidFill>
                            <a:srgbClr val="FF0000"/>
                          </a:solidFill>
                          <a:effectLst/>
                        </a:rPr>
                        <a:t>BIO</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solidFill>
                            <a:srgbClr val="FF0000"/>
                          </a:solidFill>
                          <a:effectLst/>
                        </a:rPr>
                        <a:t>2.6</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104964547"/>
                  </a:ext>
                </a:extLst>
              </a:tr>
              <a:tr h="193829">
                <a:tc>
                  <a:txBody>
                    <a:bodyPr/>
                    <a:lstStyle/>
                    <a:p>
                      <a:pPr marL="0" marR="0">
                        <a:lnSpc>
                          <a:spcPct val="107000"/>
                        </a:lnSpc>
                        <a:spcBef>
                          <a:spcPts val="0"/>
                        </a:spcBef>
                        <a:spcAft>
                          <a:spcPts val="0"/>
                        </a:spcAft>
                      </a:pPr>
                      <a:r>
                        <a:rPr lang="en-US" sz="900">
                          <a:effectLst/>
                        </a:rPr>
                        <a:t>BT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132928090"/>
                  </a:ext>
                </a:extLst>
              </a:tr>
              <a:tr h="193829">
                <a:tc>
                  <a:txBody>
                    <a:bodyPr/>
                    <a:lstStyle/>
                    <a:p>
                      <a:pPr marL="0" marR="0">
                        <a:lnSpc>
                          <a:spcPct val="107000"/>
                        </a:lnSpc>
                        <a:spcBef>
                          <a:spcPts val="0"/>
                        </a:spcBef>
                        <a:spcAft>
                          <a:spcPts val="0"/>
                        </a:spcAft>
                      </a:pPr>
                      <a:r>
                        <a:rPr lang="en-US" sz="900">
                          <a:effectLst/>
                        </a:rPr>
                        <a:t>EP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2.2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283637189"/>
                  </a:ext>
                </a:extLst>
              </a:tr>
              <a:tr h="193829">
                <a:tc>
                  <a:txBody>
                    <a:bodyPr/>
                    <a:lstStyle/>
                    <a:p>
                      <a:pPr marL="0" marR="0">
                        <a:lnSpc>
                          <a:spcPct val="107000"/>
                        </a:lnSpc>
                        <a:spcBef>
                          <a:spcPts val="0"/>
                        </a:spcBef>
                        <a:spcAft>
                          <a:spcPts val="0"/>
                        </a:spcAft>
                      </a:pPr>
                      <a:r>
                        <a:rPr lang="en-US" sz="900">
                          <a:effectLst/>
                        </a:rPr>
                        <a:t>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565867015"/>
                  </a:ext>
                </a:extLst>
              </a:tr>
              <a:tr h="193829">
                <a:tc>
                  <a:txBody>
                    <a:bodyPr/>
                    <a:lstStyle/>
                    <a:p>
                      <a:pPr marL="0" marR="0">
                        <a:lnSpc>
                          <a:spcPct val="107000"/>
                        </a:lnSpc>
                        <a:spcBef>
                          <a:spcPts val="0"/>
                        </a:spcBef>
                        <a:spcAft>
                          <a:spcPts val="0"/>
                        </a:spcAft>
                      </a:pPr>
                      <a:r>
                        <a:rPr lang="en-US" sz="900" dirty="0">
                          <a:solidFill>
                            <a:srgbClr val="FF0000"/>
                          </a:solidFill>
                          <a:effectLst/>
                        </a:rPr>
                        <a:t>CSC</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solidFill>
                            <a:srgbClr val="FF0000"/>
                          </a:solidFill>
                          <a:effectLst/>
                        </a:rPr>
                        <a:t>1.6</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dirty="0">
                        <a:solidFill>
                          <a:srgbClr val="FF0000"/>
                        </a:solidFill>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157033417"/>
                  </a:ext>
                </a:extLst>
              </a:tr>
              <a:tr h="193829">
                <a:tc>
                  <a:txBody>
                    <a:bodyPr/>
                    <a:lstStyle/>
                    <a:p>
                      <a:pPr marL="0" marR="0">
                        <a:lnSpc>
                          <a:spcPct val="107000"/>
                        </a:lnSpc>
                        <a:spcBef>
                          <a:spcPts val="0"/>
                        </a:spcBef>
                        <a:spcAft>
                          <a:spcPts val="0"/>
                        </a:spcAft>
                      </a:pPr>
                      <a:r>
                        <a:rPr lang="en-US" sz="900">
                          <a:effectLst/>
                        </a:rPr>
                        <a:t>PSE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504883641"/>
                  </a:ext>
                </a:extLst>
              </a:tr>
              <a:tr h="193829">
                <a:tc>
                  <a:txBody>
                    <a:bodyPr/>
                    <a:lstStyle/>
                    <a:p>
                      <a:pPr marL="0" marR="0">
                        <a:lnSpc>
                          <a:spcPct val="107000"/>
                        </a:lnSpc>
                        <a:spcBef>
                          <a:spcPts val="0"/>
                        </a:spcBef>
                        <a:spcAft>
                          <a:spcPts val="0"/>
                        </a:spcAft>
                      </a:pPr>
                      <a:r>
                        <a:rPr lang="en-US" sz="900">
                          <a:effectLst/>
                        </a:rPr>
                        <a:t>OE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120461985"/>
                  </a:ext>
                </a:extLst>
              </a:tr>
              <a:tr h="193829">
                <a:tc>
                  <a:txBody>
                    <a:bodyPr/>
                    <a:lstStyle/>
                    <a:p>
                      <a:pPr marL="0" marR="0">
                        <a:lnSpc>
                          <a:spcPct val="107000"/>
                        </a:lnSpc>
                        <a:spcBef>
                          <a:spcPts val="0"/>
                        </a:spcBef>
                        <a:spcAft>
                          <a:spcPts val="0"/>
                        </a:spcAft>
                      </a:pPr>
                      <a:r>
                        <a:rPr lang="en-US" sz="900">
                          <a:effectLst/>
                        </a:rPr>
                        <a:t>SIT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394497625"/>
                  </a:ext>
                </a:extLst>
              </a:tr>
              <a:tr h="193829">
                <a:tc>
                  <a:txBody>
                    <a:bodyPr/>
                    <a:lstStyle/>
                    <a:p>
                      <a:pPr marL="0" marR="0">
                        <a:lnSpc>
                          <a:spcPct val="107000"/>
                        </a:lnSpc>
                        <a:spcBef>
                          <a:spcPts val="0"/>
                        </a:spcBef>
                        <a:spcAft>
                          <a:spcPts val="0"/>
                        </a:spcAft>
                      </a:pPr>
                      <a:r>
                        <a:rPr lang="en-US" sz="900">
                          <a:effectLst/>
                        </a:rPr>
                        <a:t>TEM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543627614"/>
                  </a:ext>
                </a:extLst>
              </a:tr>
              <a:tr h="193829">
                <a:tc>
                  <a:txBody>
                    <a:bodyPr/>
                    <a:lstStyle/>
                    <a:p>
                      <a:pPr marL="0" marR="0">
                        <a:lnSpc>
                          <a:spcPct val="107000"/>
                        </a:lnSpc>
                        <a:spcBef>
                          <a:spcPts val="0"/>
                        </a:spcBef>
                        <a:spcAft>
                          <a:spcPts val="0"/>
                        </a:spcAft>
                      </a:pPr>
                      <a:r>
                        <a:rPr lang="en-US" sz="900">
                          <a:effectLst/>
                        </a:rPr>
                        <a:t>RL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0.8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1129783025"/>
                  </a:ext>
                </a:extLst>
              </a:tr>
              <a:tr h="193829">
                <a:tc>
                  <a:txBody>
                    <a:bodyPr/>
                    <a:lstStyle/>
                    <a:p>
                      <a:pPr marL="0" marR="0">
                        <a:lnSpc>
                          <a:spcPct val="107000"/>
                        </a:lnSpc>
                        <a:spcBef>
                          <a:spcPts val="0"/>
                        </a:spcBef>
                        <a:spcAft>
                          <a:spcPts val="0"/>
                        </a:spcAft>
                      </a:pPr>
                      <a:r>
                        <a:rPr lang="en-US" sz="900">
                          <a:effectLst/>
                        </a:rPr>
                        <a:t>PC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0.4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81480347"/>
                  </a:ext>
                </a:extLst>
              </a:tr>
              <a:tr h="193829">
                <a:tc>
                  <a:txBody>
                    <a:bodyPr/>
                    <a:lstStyle/>
                    <a:p>
                      <a:pPr marL="0" marR="0">
                        <a:lnSpc>
                          <a:spcPct val="107000"/>
                        </a:lnSpc>
                        <a:spcBef>
                          <a:spcPts val="0"/>
                        </a:spcBef>
                        <a:spcAft>
                          <a:spcPts val="0"/>
                        </a:spcAft>
                      </a:pPr>
                      <a:r>
                        <a:rPr lang="en-US" sz="900" dirty="0">
                          <a:solidFill>
                            <a:srgbClr val="FF0000"/>
                          </a:solidFill>
                          <a:effectLst/>
                        </a:rPr>
                        <a:t>RFID</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solidFill>
                            <a:srgbClr val="FF0000"/>
                          </a:solidFill>
                          <a:effectLst/>
                        </a:rPr>
                        <a:t>0.4</a:t>
                      </a:r>
                      <a:endParaRPr lang="en-U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809466421"/>
                  </a:ext>
                </a:extLst>
              </a:tr>
              <a:tr h="193829">
                <a:tc>
                  <a:txBody>
                    <a:bodyPr/>
                    <a:lstStyle/>
                    <a:p>
                      <a:pPr marL="0" marR="0">
                        <a:lnSpc>
                          <a:spcPct val="107000"/>
                        </a:lnSpc>
                        <a:spcBef>
                          <a:spcPts val="0"/>
                        </a:spcBef>
                        <a:spcAft>
                          <a:spcPts val="0"/>
                        </a:spcAft>
                      </a:pPr>
                      <a:r>
                        <a:rPr lang="en-US" sz="900">
                          <a:effectLst/>
                        </a:rPr>
                        <a:t>TMC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0.2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2790342837"/>
                  </a:ext>
                </a:extLst>
              </a:tr>
              <a:tr h="193829">
                <a:tc>
                  <a:txBody>
                    <a:bodyPr/>
                    <a:lstStyle/>
                    <a:p>
                      <a:pPr marL="0" marR="0">
                        <a:lnSpc>
                          <a:spcPct val="107000"/>
                        </a:lnSpc>
                        <a:spcBef>
                          <a:spcPts val="0"/>
                        </a:spcBef>
                        <a:spcAft>
                          <a:spcPts val="0"/>
                        </a:spcAft>
                      </a:pPr>
                      <a:r>
                        <a:rPr lang="en-US" sz="900">
                          <a:effectLst/>
                        </a:rPr>
                        <a:t>NTC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marL="0" marR="0" algn="ctr">
                        <a:lnSpc>
                          <a:spcPct val="107000"/>
                        </a:lnSpc>
                        <a:spcBef>
                          <a:spcPts val="0"/>
                        </a:spcBef>
                        <a:spcAft>
                          <a:spcPts val="0"/>
                        </a:spcAft>
                      </a:pPr>
                      <a:r>
                        <a:rPr lang="en-US" sz="900" dirty="0">
                          <a:effectLst/>
                        </a:rPr>
                        <a:t>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96" marR="60596" marT="0" marB="0" anchor="b"/>
                </a:tc>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60596" marR="60596" marT="0" marB="0" anchor="b"/>
                </a:tc>
                <a:extLst>
                  <a:ext uri="{0D108BD9-81ED-4DB2-BD59-A6C34878D82A}">
                    <a16:rowId xmlns:a16="http://schemas.microsoft.com/office/drawing/2014/main" val="3713431115"/>
                  </a:ext>
                </a:extLst>
              </a:tr>
            </a:tbl>
          </a:graphicData>
        </a:graphic>
      </p:graphicFrame>
    </p:spTree>
    <p:extLst>
      <p:ext uri="{BB962C8B-B14F-4D97-AF65-F5344CB8AC3E}">
        <p14:creationId xmlns:p14="http://schemas.microsoft.com/office/powerpoint/2010/main" val="32730590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3157836"/>
            <a:ext cx="9144000" cy="765053"/>
          </a:xfrm>
        </p:spPr>
        <p:txBody>
          <a:bodyPr>
            <a:normAutofit fontScale="90000"/>
          </a:bodyPr>
          <a:lstStyle/>
          <a:p>
            <a:pPr algn="ctr"/>
            <a:r>
              <a:rPr lang="en-US" dirty="0">
                <a:latin typeface="Verdana" pitchFamily="34" charset="0"/>
              </a:rPr>
              <a:t>IEEE Fellow Committee </a:t>
            </a:r>
            <a:br>
              <a:rPr lang="en-US" dirty="0">
                <a:latin typeface="Verdana" pitchFamily="34" charset="0"/>
              </a:rPr>
            </a:br>
            <a:r>
              <a:rPr lang="en-US" dirty="0">
                <a:latin typeface="Verdana" pitchFamily="34" charset="0"/>
              </a:rPr>
              <a:t>Should Councils Evaluate Nominees?</a:t>
            </a:r>
          </a:p>
        </p:txBody>
      </p:sp>
      <p:sp>
        <p:nvSpPr>
          <p:cNvPr id="6" name="Subtitle 5"/>
          <p:cNvSpPr>
            <a:spLocks noGrp="1"/>
          </p:cNvSpPr>
          <p:nvPr>
            <p:ph type="subTitle" idx="1"/>
          </p:nvPr>
        </p:nvSpPr>
        <p:spPr/>
        <p:txBody>
          <a:bodyPr/>
          <a:lstStyle/>
          <a:p>
            <a:r>
              <a:rPr lang="en-US" dirty="0"/>
              <a:t>5 October 2019 – Phoenix, AZ</a:t>
            </a:r>
          </a:p>
        </p:txBody>
      </p:sp>
      <p:sp>
        <p:nvSpPr>
          <p:cNvPr id="7" name="Text Placeholder 6"/>
          <p:cNvSpPr>
            <a:spLocks noGrp="1"/>
          </p:cNvSpPr>
          <p:nvPr>
            <p:ph type="body" sz="quarter" idx="13"/>
          </p:nvPr>
        </p:nvSpPr>
        <p:spPr/>
        <p:txBody>
          <a:bodyPr>
            <a:normAutofit fontScale="40000" lnSpcReduction="20000"/>
          </a:bodyPr>
          <a:lstStyle/>
          <a:p>
            <a:pPr>
              <a:tabLst>
                <a:tab pos="2062111" algn="l"/>
              </a:tabLst>
            </a:pPr>
            <a:r>
              <a:rPr lang="en-US" dirty="0"/>
              <a:t>Stefano Galli	</a:t>
            </a:r>
          </a:p>
          <a:p>
            <a:pPr>
              <a:tabLst>
                <a:tab pos="2062111" algn="l"/>
              </a:tabLst>
            </a:pPr>
            <a:r>
              <a:rPr lang="en-US" dirty="0"/>
              <a:t>2019 IEEE Fellow Committee Chair</a:t>
            </a:r>
          </a:p>
          <a:p>
            <a:endParaRPr lang="en-US" dirty="0"/>
          </a:p>
        </p:txBody>
      </p:sp>
    </p:spTree>
    <p:extLst>
      <p:ext uri="{BB962C8B-B14F-4D97-AF65-F5344CB8AC3E}">
        <p14:creationId xmlns:p14="http://schemas.microsoft.com/office/powerpoint/2010/main" val="15217756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D6A57D-B548-44F7-97DD-2DF851AC5AA3}"/>
              </a:ext>
            </a:extLst>
          </p:cNvPr>
          <p:cNvSpPr>
            <a:spLocks noGrp="1"/>
          </p:cNvSpPr>
          <p:nvPr>
            <p:ph type="title"/>
          </p:nvPr>
        </p:nvSpPr>
        <p:spPr/>
        <p:txBody>
          <a:bodyPr/>
          <a:lstStyle/>
          <a:p>
            <a:r>
              <a:rPr lang="en-US" dirty="0"/>
              <a:t>Data on Technical Councils</a:t>
            </a:r>
          </a:p>
        </p:txBody>
      </p:sp>
      <p:sp>
        <p:nvSpPr>
          <p:cNvPr id="7" name="Subtitle 6">
            <a:extLst>
              <a:ext uri="{FF2B5EF4-FFF2-40B4-BE49-F238E27FC236}">
                <a16:creationId xmlns:a16="http://schemas.microsoft.com/office/drawing/2014/main" id="{5547F78D-210A-4CE0-BBC7-10F11B9A34D7}"/>
              </a:ext>
            </a:extLst>
          </p:cNvPr>
          <p:cNvSpPr>
            <a:spLocks noGrp="1"/>
          </p:cNvSpPr>
          <p:nvPr>
            <p:ph sz="half" idx="13"/>
          </p:nvPr>
        </p:nvSpPr>
        <p:spPr/>
        <p:txBody>
          <a:bodyPr/>
          <a:lstStyle/>
          <a:p>
            <a:r>
              <a:rPr lang="en-US" dirty="0"/>
              <a:t>Elevation Probability (%) in Councils vs all Societies together</a:t>
            </a:r>
          </a:p>
        </p:txBody>
      </p:sp>
      <p:graphicFrame>
        <p:nvGraphicFramePr>
          <p:cNvPr id="4" name="Table 3">
            <a:extLst>
              <a:ext uri="{FF2B5EF4-FFF2-40B4-BE49-F238E27FC236}">
                <a16:creationId xmlns:a16="http://schemas.microsoft.com/office/drawing/2014/main" id="{D73FD5CD-F26C-46F6-A899-E73A3A4CF219}"/>
              </a:ext>
            </a:extLst>
          </p:cNvPr>
          <p:cNvGraphicFramePr>
            <a:graphicFrameLocks noGrp="1"/>
          </p:cNvGraphicFramePr>
          <p:nvPr/>
        </p:nvGraphicFramePr>
        <p:xfrm>
          <a:off x="1363409" y="2099719"/>
          <a:ext cx="9028472" cy="3883908"/>
        </p:xfrm>
        <a:graphic>
          <a:graphicData uri="http://schemas.openxmlformats.org/drawingml/2006/table">
            <a:tbl>
              <a:tblPr firstRow="1" firstCol="1" bandRow="1">
                <a:tableStyleId>{5C22544A-7EE6-4342-B048-85BDC9FD1C3A}</a:tableStyleId>
              </a:tblPr>
              <a:tblGrid>
                <a:gridCol w="1125028">
                  <a:extLst>
                    <a:ext uri="{9D8B030D-6E8A-4147-A177-3AD203B41FA5}">
                      <a16:colId xmlns:a16="http://schemas.microsoft.com/office/drawing/2014/main" val="2841276874"/>
                    </a:ext>
                  </a:extLst>
                </a:gridCol>
                <a:gridCol w="757371">
                  <a:extLst>
                    <a:ext uri="{9D8B030D-6E8A-4147-A177-3AD203B41FA5}">
                      <a16:colId xmlns:a16="http://schemas.microsoft.com/office/drawing/2014/main" val="828167132"/>
                    </a:ext>
                  </a:extLst>
                </a:gridCol>
                <a:gridCol w="842745">
                  <a:extLst>
                    <a:ext uri="{9D8B030D-6E8A-4147-A177-3AD203B41FA5}">
                      <a16:colId xmlns:a16="http://schemas.microsoft.com/office/drawing/2014/main" val="1844270815"/>
                    </a:ext>
                  </a:extLst>
                </a:gridCol>
                <a:gridCol w="758813">
                  <a:extLst>
                    <a:ext uri="{9D8B030D-6E8A-4147-A177-3AD203B41FA5}">
                      <a16:colId xmlns:a16="http://schemas.microsoft.com/office/drawing/2014/main" val="3229161850"/>
                    </a:ext>
                  </a:extLst>
                </a:gridCol>
                <a:gridCol w="870989">
                  <a:extLst>
                    <a:ext uri="{9D8B030D-6E8A-4147-A177-3AD203B41FA5}">
                      <a16:colId xmlns:a16="http://schemas.microsoft.com/office/drawing/2014/main" val="4215077232"/>
                    </a:ext>
                  </a:extLst>
                </a:gridCol>
                <a:gridCol w="870989">
                  <a:extLst>
                    <a:ext uri="{9D8B030D-6E8A-4147-A177-3AD203B41FA5}">
                      <a16:colId xmlns:a16="http://schemas.microsoft.com/office/drawing/2014/main" val="1149694437"/>
                    </a:ext>
                  </a:extLst>
                </a:gridCol>
                <a:gridCol w="870989">
                  <a:extLst>
                    <a:ext uri="{9D8B030D-6E8A-4147-A177-3AD203B41FA5}">
                      <a16:colId xmlns:a16="http://schemas.microsoft.com/office/drawing/2014/main" val="3220535234"/>
                    </a:ext>
                  </a:extLst>
                </a:gridCol>
                <a:gridCol w="870989">
                  <a:extLst>
                    <a:ext uri="{9D8B030D-6E8A-4147-A177-3AD203B41FA5}">
                      <a16:colId xmlns:a16="http://schemas.microsoft.com/office/drawing/2014/main" val="3315154948"/>
                    </a:ext>
                  </a:extLst>
                </a:gridCol>
                <a:gridCol w="870989">
                  <a:extLst>
                    <a:ext uri="{9D8B030D-6E8A-4147-A177-3AD203B41FA5}">
                      <a16:colId xmlns:a16="http://schemas.microsoft.com/office/drawing/2014/main" val="3605934546"/>
                    </a:ext>
                  </a:extLst>
                </a:gridCol>
                <a:gridCol w="1189568">
                  <a:extLst>
                    <a:ext uri="{9D8B030D-6E8A-4147-A177-3AD203B41FA5}">
                      <a16:colId xmlns:a16="http://schemas.microsoft.com/office/drawing/2014/main" val="3287550870"/>
                    </a:ext>
                  </a:extLst>
                </a:gridCol>
              </a:tblGrid>
              <a:tr h="637761">
                <a:tc>
                  <a:txBody>
                    <a:bodyPr/>
                    <a:lstStyle/>
                    <a:p>
                      <a:endParaRPr lang="en-US" sz="1100" dirty="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dirty="0">
                          <a:effectLst/>
                        </a:rPr>
                        <a:t>BIO</a:t>
                      </a:r>
                      <a:endParaRPr lang="en-US" sz="15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500" dirty="0">
                          <a:effectLst/>
                        </a:rPr>
                        <a:t>CEDA</a:t>
                      </a:r>
                      <a:endParaRPr lang="en-US" sz="15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500">
                          <a:effectLst/>
                        </a:rPr>
                        <a:t>RFID</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500">
                          <a:effectLst/>
                        </a:rPr>
                        <a:t>CSC</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500">
                          <a:effectLst/>
                        </a:rPr>
                        <a:t>NANO</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500">
                          <a:effectLst/>
                        </a:rPr>
                        <a:t>SEN</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500">
                          <a:effectLst/>
                        </a:rPr>
                        <a:t>SysC</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dirty="0">
                          <a:effectLst/>
                        </a:rPr>
                        <a:t>IEEE Societies</a:t>
                      </a:r>
                      <a:endParaRPr lang="en-US" sz="15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248725404"/>
                  </a:ext>
                </a:extLst>
              </a:tr>
              <a:tr h="324615">
                <a:tc>
                  <a:txBody>
                    <a:bodyPr/>
                    <a:lstStyle/>
                    <a:p>
                      <a:pPr marL="0" marR="0" algn="r">
                        <a:lnSpc>
                          <a:spcPct val="115000"/>
                        </a:lnSpc>
                        <a:spcBef>
                          <a:spcPts val="0"/>
                        </a:spcBef>
                        <a:spcAft>
                          <a:spcPts val="0"/>
                        </a:spcAft>
                      </a:pPr>
                      <a:r>
                        <a:rPr lang="en-US" sz="1500">
                          <a:effectLst/>
                        </a:rPr>
                        <a:t>2012</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500" b="0" i="0" u="none" strike="noStrike" dirty="0">
                          <a:solidFill>
                            <a:schemeClr val="tx1"/>
                          </a:solidFill>
                          <a:effectLst/>
                          <a:latin typeface="Calibri" panose="020F0502020204030204" pitchFamily="34" charset="0"/>
                        </a:rPr>
                        <a:t>66.7</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54.6</a:t>
                      </a:r>
                    </a:p>
                  </a:txBody>
                  <a:tcPr marL="9525" marR="9525" marT="9525" marB="0" anchor="b"/>
                </a:tc>
                <a:tc>
                  <a:txBody>
                    <a:bodyPr/>
                    <a:lstStyle/>
                    <a:p>
                      <a:pPr algn="ctr" fontAlgn="b"/>
                      <a:endParaRPr lang="en-US" sz="15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100.0</a:t>
                      </a:r>
                    </a:p>
                  </a:txBody>
                  <a:tcPr marL="9525" marR="9525" marT="9525" marB="0" anchor="b"/>
                </a:tc>
                <a:tc>
                  <a:txBody>
                    <a:bodyPr/>
                    <a:lstStyle/>
                    <a:p>
                      <a:pPr algn="ctr" fontAlgn="b"/>
                      <a:endParaRPr lang="en-US" sz="15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0.0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100.0</a:t>
                      </a:r>
                    </a:p>
                  </a:txBody>
                  <a:tcPr marL="9525" marR="9525" marT="9525"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dirty="0">
                          <a:effectLst/>
                        </a:rPr>
                        <a:t>40.8</a:t>
                      </a:r>
                      <a:endParaRPr lang="en-US" sz="15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438319291"/>
                  </a:ext>
                </a:extLst>
              </a:tr>
              <a:tr h="324615">
                <a:tc>
                  <a:txBody>
                    <a:bodyPr/>
                    <a:lstStyle/>
                    <a:p>
                      <a:pPr marL="0" marR="0" algn="r">
                        <a:lnSpc>
                          <a:spcPct val="115000"/>
                        </a:lnSpc>
                        <a:spcBef>
                          <a:spcPts val="0"/>
                        </a:spcBef>
                        <a:spcAft>
                          <a:spcPts val="0"/>
                        </a:spcAft>
                      </a:pPr>
                      <a:r>
                        <a:rPr lang="en-US" sz="1500">
                          <a:effectLst/>
                        </a:rPr>
                        <a:t>2013</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500" b="0" i="0" u="none" strike="noStrike" dirty="0">
                          <a:solidFill>
                            <a:schemeClr val="tx1"/>
                          </a:solidFill>
                          <a:effectLst/>
                          <a:latin typeface="Calibri" panose="020F0502020204030204" pitchFamily="34" charset="0"/>
                        </a:rPr>
                        <a:t>33.3</a:t>
                      </a:r>
                    </a:p>
                  </a:txBody>
                  <a:tcPr marL="9525" marR="9525" marT="9525" marB="0" anchor="b"/>
                </a:tc>
                <a:tc>
                  <a:txBody>
                    <a:bodyPr/>
                    <a:lstStyle/>
                    <a:p>
                      <a:pPr algn="ctr" fontAlgn="b"/>
                      <a:r>
                        <a:rPr lang="en-US" sz="1500" b="0" i="0" u="none" strike="noStrike" dirty="0">
                          <a:solidFill>
                            <a:schemeClr val="tx1"/>
                          </a:solidFill>
                          <a:effectLst/>
                          <a:latin typeface="Calibri" panose="020F0502020204030204" pitchFamily="34" charset="0"/>
                        </a:rPr>
                        <a:t>50.0</a:t>
                      </a:r>
                    </a:p>
                  </a:txBody>
                  <a:tcPr marL="9525" marR="9525" marT="9525" marB="0" anchor="b"/>
                </a:tc>
                <a:tc>
                  <a:txBody>
                    <a:bodyPr/>
                    <a:lstStyle/>
                    <a:p>
                      <a:pPr algn="ctr" fontAlgn="b"/>
                      <a:endParaRPr lang="en-US" sz="15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50.0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33.3</a:t>
                      </a:r>
                    </a:p>
                  </a:txBody>
                  <a:tcPr marL="9525" marR="9525" marT="9525" marB="0" anchor="b"/>
                </a:tc>
                <a:tc>
                  <a:txBody>
                    <a:bodyPr/>
                    <a:lstStyle/>
                    <a:p>
                      <a:pPr algn="ctr" fontAlgn="b"/>
                      <a:endParaRPr lang="en-US" sz="15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75.0</a:t>
                      </a:r>
                    </a:p>
                  </a:txBody>
                  <a:tcPr marL="9525" marR="9525" marT="9525"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dirty="0">
                          <a:effectLst/>
                        </a:rPr>
                        <a:t>35.6</a:t>
                      </a:r>
                      <a:endParaRPr lang="en-US" sz="15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86386420"/>
                  </a:ext>
                </a:extLst>
              </a:tr>
              <a:tr h="324615">
                <a:tc>
                  <a:txBody>
                    <a:bodyPr/>
                    <a:lstStyle/>
                    <a:p>
                      <a:pPr marL="0" marR="0" algn="r">
                        <a:lnSpc>
                          <a:spcPct val="115000"/>
                        </a:lnSpc>
                        <a:spcBef>
                          <a:spcPts val="0"/>
                        </a:spcBef>
                        <a:spcAft>
                          <a:spcPts val="0"/>
                        </a:spcAft>
                      </a:pPr>
                      <a:r>
                        <a:rPr lang="en-US" sz="1500">
                          <a:effectLst/>
                        </a:rPr>
                        <a:t>2014</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500" b="0" i="0" u="none" strike="noStrike">
                          <a:solidFill>
                            <a:schemeClr val="tx1"/>
                          </a:solidFill>
                          <a:effectLst/>
                          <a:latin typeface="Calibri" panose="020F0502020204030204" pitchFamily="34" charset="0"/>
                        </a:rPr>
                        <a:t>25.0</a:t>
                      </a:r>
                    </a:p>
                  </a:txBody>
                  <a:tcPr marL="9525" marR="9525" marT="9525" marB="0" anchor="b"/>
                </a:tc>
                <a:tc>
                  <a:txBody>
                    <a:bodyPr/>
                    <a:lstStyle/>
                    <a:p>
                      <a:pPr algn="ctr" fontAlgn="b"/>
                      <a:r>
                        <a:rPr lang="en-US" sz="1500" b="0" i="0" u="none" strike="noStrike" dirty="0">
                          <a:solidFill>
                            <a:schemeClr val="tx1"/>
                          </a:solidFill>
                          <a:effectLst/>
                          <a:latin typeface="Calibri" panose="020F0502020204030204" pitchFamily="34" charset="0"/>
                        </a:rPr>
                        <a:t>36.4</a:t>
                      </a:r>
                    </a:p>
                  </a:txBody>
                  <a:tcPr marL="9525" marR="9525" marT="9525" marB="0" anchor="b"/>
                </a:tc>
                <a:tc>
                  <a:txBody>
                    <a:bodyPr/>
                    <a:lstStyle/>
                    <a:p>
                      <a:pPr algn="ctr" fontAlgn="b"/>
                      <a:endParaRPr lang="en-US" sz="15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66.7</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50.0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44.4</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100.0</a:t>
                      </a:r>
                    </a:p>
                  </a:txBody>
                  <a:tcPr marL="9525" marR="9525" marT="9525"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a:effectLst/>
                        </a:rPr>
                        <a:t>33.9</a:t>
                      </a:r>
                      <a:endParaRPr lang="en-US" sz="15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816583751"/>
                  </a:ext>
                </a:extLst>
              </a:tr>
              <a:tr h="324615">
                <a:tc>
                  <a:txBody>
                    <a:bodyPr/>
                    <a:lstStyle/>
                    <a:p>
                      <a:pPr marL="0" marR="0" algn="r">
                        <a:lnSpc>
                          <a:spcPct val="115000"/>
                        </a:lnSpc>
                        <a:spcBef>
                          <a:spcPts val="0"/>
                        </a:spcBef>
                        <a:spcAft>
                          <a:spcPts val="0"/>
                        </a:spcAft>
                      </a:pPr>
                      <a:r>
                        <a:rPr lang="en-US" sz="1500">
                          <a:effectLst/>
                        </a:rPr>
                        <a:t>2015</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endParaRPr lang="en-US" sz="15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45.5</a:t>
                      </a:r>
                    </a:p>
                  </a:txBody>
                  <a:tcPr marL="9525" marR="9525" marT="9525" marB="0" anchor="b"/>
                </a:tc>
                <a:tc>
                  <a:txBody>
                    <a:bodyPr/>
                    <a:lstStyle/>
                    <a:p>
                      <a:pPr algn="ctr" fontAlgn="b"/>
                      <a:endParaRPr lang="en-US" sz="15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500" b="0" i="0" u="none" strike="noStrike" dirty="0">
                          <a:solidFill>
                            <a:schemeClr val="tx1"/>
                          </a:solidFill>
                          <a:effectLst/>
                          <a:latin typeface="Calibri" panose="020F0502020204030204" pitchFamily="34" charset="0"/>
                        </a:rPr>
                        <a:t>100.0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20.0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33.3</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0.0</a:t>
                      </a:r>
                    </a:p>
                  </a:txBody>
                  <a:tcPr marL="9525" marR="9525" marT="9525"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a:effectLst/>
                        </a:rPr>
                        <a:t>34.2</a:t>
                      </a:r>
                      <a:endParaRPr lang="en-US" sz="15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47366987"/>
                  </a:ext>
                </a:extLst>
              </a:tr>
              <a:tr h="324615">
                <a:tc>
                  <a:txBody>
                    <a:bodyPr/>
                    <a:lstStyle/>
                    <a:p>
                      <a:pPr marL="0" marR="0" algn="r">
                        <a:lnSpc>
                          <a:spcPct val="115000"/>
                        </a:lnSpc>
                        <a:spcBef>
                          <a:spcPts val="0"/>
                        </a:spcBef>
                        <a:spcAft>
                          <a:spcPts val="0"/>
                        </a:spcAft>
                      </a:pPr>
                      <a:r>
                        <a:rPr lang="en-US" sz="1500">
                          <a:effectLst/>
                        </a:rPr>
                        <a:t>2016</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500" b="0" i="0" u="none" strike="noStrike">
                          <a:solidFill>
                            <a:schemeClr val="tx1"/>
                          </a:solidFill>
                          <a:effectLst/>
                          <a:latin typeface="Calibri" panose="020F0502020204030204" pitchFamily="34" charset="0"/>
                        </a:rPr>
                        <a:t>0.0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40.0</a:t>
                      </a:r>
                    </a:p>
                  </a:txBody>
                  <a:tcPr marL="9525" marR="9525" marT="9525" marB="0" anchor="b"/>
                </a:tc>
                <a:tc>
                  <a:txBody>
                    <a:bodyPr/>
                    <a:lstStyle/>
                    <a:p>
                      <a:pPr algn="ctr" fontAlgn="b"/>
                      <a:endParaRPr lang="en-US" sz="15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endParaRPr lang="en-US" sz="15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500" b="0" i="0" u="none" strike="noStrike" dirty="0">
                          <a:solidFill>
                            <a:schemeClr val="tx1"/>
                          </a:solidFill>
                          <a:effectLst/>
                          <a:latin typeface="Calibri" panose="020F0502020204030204" pitchFamily="34" charset="0"/>
                        </a:rPr>
                        <a:t>28.6</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25.0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0.0</a:t>
                      </a:r>
                    </a:p>
                  </a:txBody>
                  <a:tcPr marL="9525" marR="9525" marT="9525"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a:effectLst/>
                        </a:rPr>
                        <a:t>35.9</a:t>
                      </a:r>
                      <a:endParaRPr lang="en-US" sz="15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112923006"/>
                  </a:ext>
                </a:extLst>
              </a:tr>
              <a:tr h="324615">
                <a:tc>
                  <a:txBody>
                    <a:bodyPr/>
                    <a:lstStyle/>
                    <a:p>
                      <a:pPr marL="0" marR="0" algn="r">
                        <a:lnSpc>
                          <a:spcPct val="115000"/>
                        </a:lnSpc>
                        <a:spcBef>
                          <a:spcPts val="0"/>
                        </a:spcBef>
                        <a:spcAft>
                          <a:spcPts val="0"/>
                        </a:spcAft>
                      </a:pPr>
                      <a:r>
                        <a:rPr lang="en-US" sz="1500">
                          <a:effectLst/>
                        </a:rPr>
                        <a:t>2017</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500" b="0" i="0" u="none" strike="noStrike">
                          <a:solidFill>
                            <a:schemeClr val="tx1"/>
                          </a:solidFill>
                          <a:effectLst/>
                          <a:latin typeface="Calibri" panose="020F0502020204030204" pitchFamily="34" charset="0"/>
                        </a:rPr>
                        <a:t>33.3</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42.9</a:t>
                      </a:r>
                    </a:p>
                  </a:txBody>
                  <a:tcPr marL="9525" marR="9525" marT="9525" marB="0" anchor="b"/>
                </a:tc>
                <a:tc>
                  <a:txBody>
                    <a:bodyPr/>
                    <a:lstStyle/>
                    <a:p>
                      <a:pPr algn="ctr" fontAlgn="b"/>
                      <a:endParaRPr lang="en-US" sz="15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33.3</a:t>
                      </a:r>
                    </a:p>
                  </a:txBody>
                  <a:tcPr marL="9525" marR="9525" marT="9525" marB="0" anchor="b"/>
                </a:tc>
                <a:tc>
                  <a:txBody>
                    <a:bodyPr/>
                    <a:lstStyle/>
                    <a:p>
                      <a:pPr algn="ctr" fontAlgn="b"/>
                      <a:r>
                        <a:rPr lang="en-US" sz="1500" b="0" i="0" u="none" strike="noStrike" dirty="0">
                          <a:solidFill>
                            <a:schemeClr val="tx1"/>
                          </a:solidFill>
                          <a:effectLst/>
                          <a:latin typeface="Calibri" panose="020F0502020204030204" pitchFamily="34" charset="0"/>
                        </a:rPr>
                        <a:t>16.7</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40.0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50.0</a:t>
                      </a:r>
                    </a:p>
                  </a:txBody>
                  <a:tcPr marL="9525" marR="9525" marT="9525"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a:effectLst/>
                        </a:rPr>
                        <a:t>31.4</a:t>
                      </a:r>
                      <a:endParaRPr lang="en-US" sz="15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579834394"/>
                  </a:ext>
                </a:extLst>
              </a:tr>
              <a:tr h="324615">
                <a:tc>
                  <a:txBody>
                    <a:bodyPr/>
                    <a:lstStyle/>
                    <a:p>
                      <a:pPr marL="0" marR="0" algn="r">
                        <a:lnSpc>
                          <a:spcPct val="115000"/>
                        </a:lnSpc>
                        <a:spcBef>
                          <a:spcPts val="0"/>
                        </a:spcBef>
                        <a:spcAft>
                          <a:spcPts val="0"/>
                        </a:spcAft>
                      </a:pPr>
                      <a:r>
                        <a:rPr lang="en-US" sz="1500">
                          <a:effectLst/>
                        </a:rPr>
                        <a:t>2018</a:t>
                      </a:r>
                      <a:endParaRPr lang="en-US" sz="15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500" b="0" i="0" u="none" strike="noStrike">
                          <a:solidFill>
                            <a:schemeClr val="tx1"/>
                          </a:solidFill>
                          <a:effectLst/>
                          <a:latin typeface="Calibri" panose="020F0502020204030204" pitchFamily="34" charset="0"/>
                        </a:rPr>
                        <a:t>50.0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33.3</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0.0</a:t>
                      </a:r>
                    </a:p>
                  </a:txBody>
                  <a:tcPr marL="9525" marR="9525" marT="9525" marB="0" anchor="b"/>
                </a:tc>
                <a:tc>
                  <a:txBody>
                    <a:bodyPr/>
                    <a:lstStyle/>
                    <a:p>
                      <a:pPr algn="ctr" fontAlgn="b"/>
                      <a:r>
                        <a:rPr lang="en-US" sz="1500" b="0" i="0" u="none" strike="noStrike">
                          <a:solidFill>
                            <a:schemeClr val="tx1"/>
                          </a:solidFill>
                          <a:effectLst/>
                          <a:latin typeface="Calibri" panose="020F0502020204030204" pitchFamily="34" charset="0"/>
                        </a:rPr>
                        <a:t>0.0</a:t>
                      </a:r>
                    </a:p>
                  </a:txBody>
                  <a:tcPr marL="9525" marR="9525" marT="9525" marB="0" anchor="b"/>
                </a:tc>
                <a:tc>
                  <a:txBody>
                    <a:bodyPr/>
                    <a:lstStyle/>
                    <a:p>
                      <a:pPr algn="ctr" fontAlgn="b"/>
                      <a:r>
                        <a:rPr lang="en-US" sz="1500" b="0" i="0" u="none" strike="noStrike" dirty="0">
                          <a:solidFill>
                            <a:schemeClr val="tx1"/>
                          </a:solidFill>
                          <a:effectLst/>
                          <a:latin typeface="Calibri" panose="020F0502020204030204" pitchFamily="34" charset="0"/>
                        </a:rPr>
                        <a:t>20.0</a:t>
                      </a:r>
                    </a:p>
                  </a:txBody>
                  <a:tcPr marL="9525" marR="9525" marT="9525" marB="0" anchor="b"/>
                </a:tc>
                <a:tc>
                  <a:txBody>
                    <a:bodyPr/>
                    <a:lstStyle/>
                    <a:p>
                      <a:pPr algn="ctr" fontAlgn="b"/>
                      <a:r>
                        <a:rPr lang="en-US" sz="1500" b="0" i="0" u="none" strike="noStrike" dirty="0">
                          <a:solidFill>
                            <a:schemeClr val="tx1"/>
                          </a:solidFill>
                          <a:effectLst/>
                          <a:latin typeface="Calibri" panose="020F0502020204030204" pitchFamily="34" charset="0"/>
                        </a:rPr>
                        <a:t>0.0</a:t>
                      </a:r>
                    </a:p>
                  </a:txBody>
                  <a:tcPr marL="9525" marR="9525" marT="9525" marB="0" anchor="b"/>
                </a:tc>
                <a:tc>
                  <a:txBody>
                    <a:bodyPr/>
                    <a:lstStyle/>
                    <a:p>
                      <a:pPr algn="ctr" fontAlgn="b"/>
                      <a:r>
                        <a:rPr lang="en-US" sz="1500" b="0" i="0" u="none" strike="noStrike" dirty="0">
                          <a:solidFill>
                            <a:schemeClr val="tx1"/>
                          </a:solidFill>
                          <a:effectLst/>
                          <a:latin typeface="Calibri" panose="020F0502020204030204" pitchFamily="34" charset="0"/>
                        </a:rPr>
                        <a:t>50.0</a:t>
                      </a:r>
                    </a:p>
                  </a:txBody>
                  <a:tcPr marL="9525" marR="9525" marT="9525"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500">
                          <a:effectLst/>
                        </a:rPr>
                        <a:t>32.3</a:t>
                      </a:r>
                      <a:endParaRPr lang="en-US" sz="15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387937642"/>
                  </a:ext>
                </a:extLst>
              </a:tr>
              <a:tr h="324615">
                <a:tc>
                  <a:txBody>
                    <a:bodyPr/>
                    <a:lstStyle/>
                    <a:p>
                      <a:endParaRPr lang="en-US" sz="1100" b="0" i="0" u="none" strike="noStrike" cap="none" dirty="0">
                        <a:solidFill>
                          <a:schemeClr val="dk1"/>
                        </a:solidFill>
                        <a:effectLst/>
                        <a:latin typeface="Times New Roman" panose="02020603050405020304" pitchFamily="18" charset="0"/>
                        <a:ea typeface="+mn-ea"/>
                        <a:cs typeface="+mn-cs"/>
                        <a:sym typeface="Arial"/>
                      </a:endParaRPr>
                    </a:p>
                  </a:txBody>
                  <a:tcPr marL="68580" marR="68580" marT="0" marB="0" anchor="b">
                    <a:solidFill>
                      <a:schemeClr val="accent1">
                        <a:lumMod val="20000"/>
                        <a:lumOff val="80000"/>
                      </a:schemeClr>
                    </a:solidFill>
                  </a:tcPr>
                </a:tc>
                <a:tc>
                  <a:txBody>
                    <a:bodyPr/>
                    <a:lstStyle/>
                    <a:p>
                      <a:pPr algn="ctr"/>
                      <a:endParaRPr lang="en-US" sz="1100" dirty="0">
                        <a:effectLst/>
                        <a:latin typeface="Times New Roman" panose="02020603050405020304" pitchFamily="18" charset="0"/>
                      </a:endParaRPr>
                    </a:p>
                  </a:txBody>
                  <a:tcPr marL="68580" marR="68580" marT="0"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algn="ctr"/>
                      <a:endParaRPr lang="en-US" sz="1100">
                        <a:effectLst/>
                        <a:latin typeface="Times New Roman" panose="02020603050405020304" pitchFamily="18" charset="0"/>
                      </a:endParaRPr>
                    </a:p>
                  </a:txBody>
                  <a:tcPr marL="68580" marR="68580" marT="0" marB="0" anchor="b"/>
                </a:tc>
                <a:tc>
                  <a:txBody>
                    <a:bodyPr/>
                    <a:lstStyle/>
                    <a:p>
                      <a:pPr algn="ctr"/>
                      <a:endParaRPr lang="en-US" sz="1100" dirty="0">
                        <a:effectLst/>
                        <a:latin typeface="Times New Roman" panose="02020603050405020304" pitchFamily="18" charset="0"/>
                      </a:endParaRPr>
                    </a:p>
                  </a:txBody>
                  <a:tcPr marL="68580" marR="68580" marT="0" marB="0" anchor="b"/>
                </a:tc>
                <a:tc>
                  <a:txBody>
                    <a:bodyPr/>
                    <a:lstStyle/>
                    <a:p>
                      <a:pPr algn="ctr"/>
                      <a:endParaRPr lang="en-US" sz="1100" dirty="0">
                        <a:effectLst/>
                        <a:latin typeface="Times New Roman" panose="02020603050405020304" pitchFamily="18" charset="0"/>
                      </a:endParaRPr>
                    </a:p>
                  </a:txBody>
                  <a:tcPr marL="68580" marR="68580" marT="0" marB="0" anchor="b"/>
                </a:tc>
                <a:tc>
                  <a:txBody>
                    <a:bodyPr/>
                    <a:lstStyle/>
                    <a:p>
                      <a:pPr algn="ctr"/>
                      <a:endParaRPr lang="en-US" sz="1100"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31393317"/>
                  </a:ext>
                </a:extLst>
              </a:tr>
              <a:tr h="324615">
                <a:tc>
                  <a:txBody>
                    <a:bodyPr/>
                    <a:lstStyle/>
                    <a:p>
                      <a:pPr marL="0" marR="0">
                        <a:lnSpc>
                          <a:spcPct val="115000"/>
                        </a:lnSpc>
                        <a:spcBef>
                          <a:spcPts val="0"/>
                        </a:spcBef>
                        <a:spcAft>
                          <a:spcPts val="0"/>
                        </a:spcAft>
                      </a:pPr>
                      <a:r>
                        <a:rPr lang="en-US" sz="1500" b="1" dirty="0">
                          <a:solidFill>
                            <a:srgbClr val="FF0000"/>
                          </a:solidFill>
                          <a:effectLst/>
                          <a:latin typeface="Calibri" panose="020F0502020204030204" pitchFamily="34" charset="0"/>
                          <a:cs typeface="Calibri" panose="020F0502020204030204" pitchFamily="34" charset="0"/>
                        </a:rPr>
                        <a:t>Mean:</a:t>
                      </a:r>
                      <a:endParaRPr lang="en-US" sz="15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34.7</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43.2</a:t>
                      </a:r>
                    </a:p>
                  </a:txBody>
                  <a:tcPr marL="9525" marR="9525" marT="9525" marB="0" anchor="b">
                    <a:solidFill>
                      <a:schemeClr val="bg1">
                        <a:lumMod val="75000"/>
                      </a:schemeClr>
                    </a:solidFill>
                  </a:tcPr>
                </a:tc>
                <a:tc>
                  <a:txBody>
                    <a:bodyPr/>
                    <a:lstStyle/>
                    <a:p>
                      <a:pPr algn="ctr" fontAlgn="b"/>
                      <a:r>
                        <a:rPr lang="en-US" sz="1500" b="1" i="0" u="none" strike="noStrike">
                          <a:solidFill>
                            <a:srgbClr val="FF0000"/>
                          </a:solidFill>
                          <a:effectLst/>
                          <a:latin typeface="Calibri" panose="020F0502020204030204" pitchFamily="34" charset="0"/>
                          <a:cs typeface="Calibri" panose="020F0502020204030204" pitchFamily="34" charset="0"/>
                        </a:rPr>
                        <a:t>0.0</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58.3</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28.1</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23.8</a:t>
                      </a:r>
                    </a:p>
                  </a:txBody>
                  <a:tcPr marL="9525" marR="9525" marT="9525" marB="0" anchor="b">
                    <a:solidFill>
                      <a:schemeClr val="bg1">
                        <a:lumMod val="75000"/>
                      </a:schemeClr>
                    </a:solidFill>
                  </a:tcPr>
                </a:tc>
                <a:tc>
                  <a:txBody>
                    <a:bodyPr/>
                    <a:lstStyle/>
                    <a:p>
                      <a:pPr algn="ctr" fontAlgn="b"/>
                      <a:r>
                        <a:rPr lang="en-US" sz="1500" b="1" i="0" u="none" strike="noStrike">
                          <a:solidFill>
                            <a:srgbClr val="FF0000"/>
                          </a:solidFill>
                          <a:effectLst/>
                          <a:latin typeface="Calibri" panose="020F0502020204030204" pitchFamily="34" charset="0"/>
                          <a:cs typeface="Calibri" panose="020F0502020204030204" pitchFamily="34" charset="0"/>
                        </a:rPr>
                        <a:t>53.6</a:t>
                      </a:r>
                    </a:p>
                  </a:txBody>
                  <a:tcPr marL="9525" marR="9525" marT="9525" marB="0" anchor="b">
                    <a:solidFill>
                      <a:schemeClr val="bg1">
                        <a:lumMod val="75000"/>
                      </a:schemeClr>
                    </a:solidFill>
                  </a:tcPr>
                </a:tc>
                <a:tc>
                  <a:txBody>
                    <a:bodyPr/>
                    <a:lstStyle/>
                    <a:p>
                      <a:pPr algn="ctr"/>
                      <a:endParaRPr lang="en-US" sz="1100" b="1" dirty="0">
                        <a:solidFill>
                          <a:srgbClr val="FF0000"/>
                        </a:solidFill>
                        <a:effectLst/>
                        <a:latin typeface="Calibri" panose="020F0502020204030204" pitchFamily="34" charset="0"/>
                        <a:cs typeface="Calibri" panose="020F0502020204030204" pitchFamily="34" charset="0"/>
                      </a:endParaRPr>
                    </a:p>
                  </a:txBody>
                  <a:tcPr marL="68580" marR="68580" marT="0" marB="0" anchor="b">
                    <a:solidFill>
                      <a:schemeClr val="bg1">
                        <a:lumMod val="75000"/>
                      </a:schemeClr>
                    </a:solidFill>
                  </a:tcPr>
                </a:tc>
                <a:tc>
                  <a:txBody>
                    <a:bodyPr/>
                    <a:lstStyle/>
                    <a:p>
                      <a:pPr marL="0" marR="0" algn="ctr">
                        <a:lnSpc>
                          <a:spcPct val="115000"/>
                        </a:lnSpc>
                        <a:spcBef>
                          <a:spcPts val="0"/>
                        </a:spcBef>
                        <a:spcAft>
                          <a:spcPts val="0"/>
                        </a:spcAft>
                      </a:pPr>
                      <a:r>
                        <a:rPr lang="en-US" sz="1500" b="1" dirty="0">
                          <a:solidFill>
                            <a:srgbClr val="FF0000"/>
                          </a:solidFill>
                          <a:effectLst/>
                          <a:latin typeface="Calibri" panose="020F0502020204030204" pitchFamily="34" charset="0"/>
                          <a:cs typeface="Calibri" panose="020F0502020204030204" pitchFamily="34" charset="0"/>
                        </a:rPr>
                        <a:t>34.9</a:t>
                      </a:r>
                      <a:endParaRPr lang="en-US" sz="15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1">
                        <a:lumMod val="75000"/>
                      </a:schemeClr>
                    </a:solidFill>
                  </a:tcPr>
                </a:tc>
                <a:extLst>
                  <a:ext uri="{0D108BD9-81ED-4DB2-BD59-A6C34878D82A}">
                    <a16:rowId xmlns:a16="http://schemas.microsoft.com/office/drawing/2014/main" val="2140704751"/>
                  </a:ext>
                </a:extLst>
              </a:tr>
              <a:tr h="324615">
                <a:tc>
                  <a:txBody>
                    <a:bodyPr/>
                    <a:lstStyle/>
                    <a:p>
                      <a:pPr marL="0" marR="0">
                        <a:lnSpc>
                          <a:spcPct val="115000"/>
                        </a:lnSpc>
                        <a:spcBef>
                          <a:spcPts val="0"/>
                        </a:spcBef>
                        <a:spcAft>
                          <a:spcPts val="0"/>
                        </a:spcAft>
                      </a:pPr>
                      <a:r>
                        <a:rPr lang="en-US" sz="1500" b="1" dirty="0">
                          <a:solidFill>
                            <a:srgbClr val="FF0000"/>
                          </a:solidFill>
                          <a:effectLst/>
                          <a:latin typeface="Calibri" panose="020F0502020204030204" pitchFamily="34" charset="0"/>
                          <a:cs typeface="Calibri" panose="020F0502020204030204" pitchFamily="34" charset="0"/>
                        </a:rPr>
                        <a:t>CI-95%:</a:t>
                      </a:r>
                      <a:endParaRPr lang="en-US" sz="15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±23.7</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±6.9</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0.0</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±41.0</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±13.0</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±20.5</a:t>
                      </a:r>
                    </a:p>
                  </a:txBody>
                  <a:tcPr marL="9525" marR="9525" marT="9525" marB="0" anchor="b">
                    <a:solidFill>
                      <a:schemeClr val="bg1">
                        <a:lumMod val="75000"/>
                      </a:schemeClr>
                    </a:solidFill>
                  </a:tcPr>
                </a:tc>
                <a:tc>
                  <a:txBody>
                    <a:bodyPr/>
                    <a:lstStyle/>
                    <a:p>
                      <a:pPr algn="ctr" fontAlgn="b"/>
                      <a:r>
                        <a:rPr lang="en-US" sz="1500" b="1" i="0" u="none" strike="noStrike" dirty="0">
                          <a:solidFill>
                            <a:srgbClr val="FF0000"/>
                          </a:solidFill>
                          <a:effectLst/>
                          <a:latin typeface="Calibri" panose="020F0502020204030204" pitchFamily="34" charset="0"/>
                          <a:cs typeface="Calibri" panose="020F0502020204030204" pitchFamily="34" charset="0"/>
                        </a:rPr>
                        <a:t>±38.8</a:t>
                      </a:r>
                    </a:p>
                  </a:txBody>
                  <a:tcPr marL="9525" marR="9525" marT="9525" marB="0" anchor="b">
                    <a:solidFill>
                      <a:schemeClr val="bg1">
                        <a:lumMod val="75000"/>
                      </a:schemeClr>
                    </a:solidFill>
                  </a:tcPr>
                </a:tc>
                <a:tc>
                  <a:txBody>
                    <a:bodyPr/>
                    <a:lstStyle/>
                    <a:p>
                      <a:pPr algn="ctr"/>
                      <a:endParaRPr lang="en-US" sz="1100" b="0" dirty="0">
                        <a:solidFill>
                          <a:srgbClr val="FF0000"/>
                        </a:solidFill>
                        <a:effectLst/>
                        <a:latin typeface="Calibri" panose="020F0502020204030204" pitchFamily="34" charset="0"/>
                        <a:cs typeface="Calibri" panose="020F0502020204030204" pitchFamily="34" charset="0"/>
                      </a:endParaRPr>
                    </a:p>
                  </a:txBody>
                  <a:tcPr marL="68580" marR="68580" marT="0" marB="0" anchor="b">
                    <a:solidFill>
                      <a:schemeClr val="bg1">
                        <a:lumMod val="75000"/>
                      </a:schemeClr>
                    </a:solidFill>
                  </a:tcPr>
                </a:tc>
                <a:tc>
                  <a:txBody>
                    <a:bodyPr/>
                    <a:lstStyle/>
                    <a:p>
                      <a:pPr marL="0" marR="0" algn="ctr">
                        <a:lnSpc>
                          <a:spcPct val="115000"/>
                        </a:lnSpc>
                        <a:spcBef>
                          <a:spcPts val="0"/>
                        </a:spcBef>
                        <a:spcAft>
                          <a:spcPts val="0"/>
                        </a:spcAft>
                      </a:pPr>
                      <a:r>
                        <a:rPr lang="en-US" sz="1500" b="1" dirty="0">
                          <a:solidFill>
                            <a:srgbClr val="FF0000"/>
                          </a:solidFill>
                          <a:effectLst/>
                          <a:latin typeface="Calibri" panose="020F0502020204030204" pitchFamily="34" charset="0"/>
                          <a:cs typeface="Calibri" panose="020F0502020204030204" pitchFamily="34" charset="0"/>
                        </a:rPr>
                        <a:t>±</a:t>
                      </a:r>
                      <a:r>
                        <a:rPr lang="en-US" sz="1500" b="1" i="0" u="none" strike="noStrike" cap="none" dirty="0">
                          <a:solidFill>
                            <a:srgbClr val="FF0000"/>
                          </a:solidFill>
                          <a:effectLst/>
                          <a:latin typeface="Calibri" panose="020F0502020204030204" pitchFamily="34" charset="0"/>
                          <a:ea typeface="+mn-ea"/>
                          <a:cs typeface="Calibri" panose="020F0502020204030204" pitchFamily="34" charset="0"/>
                          <a:sym typeface="Arial"/>
                        </a:rPr>
                        <a:t>2.9</a:t>
                      </a:r>
                    </a:p>
                  </a:txBody>
                  <a:tcPr marL="68580" marR="68580" marT="0" marB="0" anchor="b">
                    <a:solidFill>
                      <a:schemeClr val="bg1">
                        <a:lumMod val="75000"/>
                      </a:schemeClr>
                    </a:solidFill>
                  </a:tcPr>
                </a:tc>
                <a:extLst>
                  <a:ext uri="{0D108BD9-81ED-4DB2-BD59-A6C34878D82A}">
                    <a16:rowId xmlns:a16="http://schemas.microsoft.com/office/drawing/2014/main" val="219052347"/>
                  </a:ext>
                </a:extLst>
              </a:tr>
            </a:tbl>
          </a:graphicData>
        </a:graphic>
      </p:graphicFrame>
      <p:sp>
        <p:nvSpPr>
          <p:cNvPr id="2" name="Footer Placeholder 1">
            <a:extLst>
              <a:ext uri="{FF2B5EF4-FFF2-40B4-BE49-F238E27FC236}">
                <a16:creationId xmlns:a16="http://schemas.microsoft.com/office/drawing/2014/main" id="{3FCF78B9-9279-4C83-8E63-9FE278EC3B0E}"/>
              </a:ext>
            </a:extLst>
          </p:cNvPr>
          <p:cNvSpPr>
            <a:spLocks noGrp="1"/>
          </p:cNvSpPr>
          <p:nvPr>
            <p:ph type="ftr" sz="quarter" idx="11"/>
          </p:nvPr>
        </p:nvSpPr>
        <p:spPr/>
        <p:txBody>
          <a:bodyPr/>
          <a:lstStyle/>
          <a:p>
            <a:pPr defTabSz="457189"/>
            <a:r>
              <a:rPr lang="en-US" kern="1200" dirty="0">
                <a:solidFill>
                  <a:prstClr val="black">
                    <a:tint val="75000"/>
                  </a:prstClr>
                </a:solidFill>
                <a:latin typeface="Calibri"/>
                <a:ea typeface="+mn-ea"/>
                <a:cs typeface="+mn-cs"/>
              </a:rPr>
              <a:t>2019 Fellow Committee Meeting</a:t>
            </a:r>
          </a:p>
        </p:txBody>
      </p:sp>
      <p:sp>
        <p:nvSpPr>
          <p:cNvPr id="3" name="Slide Number Placeholder 2">
            <a:extLst>
              <a:ext uri="{FF2B5EF4-FFF2-40B4-BE49-F238E27FC236}">
                <a16:creationId xmlns:a16="http://schemas.microsoft.com/office/drawing/2014/main" id="{9129BDC7-B439-45DB-A958-0FF808B12877}"/>
              </a:ext>
            </a:extLst>
          </p:cNvPr>
          <p:cNvSpPr>
            <a:spLocks noGrp="1"/>
          </p:cNvSpPr>
          <p:nvPr>
            <p:ph type="sldNum" sz="quarter" idx="12"/>
          </p:nvPr>
        </p:nvSpPr>
        <p:spPr/>
        <p:txBody>
          <a:bodyPr/>
          <a:lstStyle/>
          <a:p>
            <a:pPr defTabSz="457189"/>
            <a:fld id="{BCC0A6F6-FFBE-433A-A133-5DDBD4157FEA}" type="slidenum">
              <a:rPr lang="en-US" kern="1200">
                <a:solidFill>
                  <a:prstClr val="black">
                    <a:tint val="75000"/>
                  </a:prstClr>
                </a:solidFill>
                <a:latin typeface="Calibri"/>
                <a:ea typeface="+mn-ea"/>
                <a:cs typeface="+mn-cs"/>
              </a:rPr>
              <a:pPr defTabSz="457189"/>
              <a:t>119</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5487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54DE65-326C-BB49-A6DF-9151C9ACD98B}"/>
              </a:ext>
            </a:extLst>
          </p:cNvPr>
          <p:cNvSpPr>
            <a:spLocks noGrp="1"/>
          </p:cNvSpPr>
          <p:nvPr>
            <p:ph type="title"/>
          </p:nvPr>
        </p:nvSpPr>
        <p:spPr/>
        <p:txBody>
          <a:bodyPr/>
          <a:lstStyle/>
          <a:p>
            <a:r>
              <a:rPr lang="it-IT" dirty="0" err="1"/>
              <a:t>Looking</a:t>
            </a:r>
            <a:r>
              <a:rPr lang="it-IT" dirty="0"/>
              <a:t> to 2020</a:t>
            </a:r>
          </a:p>
        </p:txBody>
      </p:sp>
      <p:sp>
        <p:nvSpPr>
          <p:cNvPr id="6" name="Content Placeholder 5">
            <a:extLst>
              <a:ext uri="{FF2B5EF4-FFF2-40B4-BE49-F238E27FC236}">
                <a16:creationId xmlns:a16="http://schemas.microsoft.com/office/drawing/2014/main" id="{C79DD572-81FA-FD47-BD91-5F43FAC81AB7}"/>
              </a:ext>
            </a:extLst>
          </p:cNvPr>
          <p:cNvSpPr>
            <a:spLocks noGrp="1"/>
          </p:cNvSpPr>
          <p:nvPr>
            <p:ph idx="1"/>
          </p:nvPr>
        </p:nvSpPr>
        <p:spPr/>
        <p:txBody>
          <a:bodyPr/>
          <a:lstStyle/>
          <a:p>
            <a:r>
              <a:rPr lang="it-IT" dirty="0"/>
              <a:t>Students’ </a:t>
            </a:r>
            <a:r>
              <a:rPr lang="it-IT" dirty="0" err="1"/>
              <a:t>sponsorship</a:t>
            </a:r>
            <a:r>
              <a:rPr lang="it-IT" dirty="0"/>
              <a:t> </a:t>
            </a:r>
            <a:r>
              <a:rPr lang="it-IT" dirty="0" err="1"/>
              <a:t>as</a:t>
            </a:r>
            <a:r>
              <a:rPr lang="it-IT" dirty="0"/>
              <a:t> a </a:t>
            </a:r>
            <a:r>
              <a:rPr lang="it-IT" dirty="0" err="1"/>
              <a:t>project</a:t>
            </a:r>
            <a:r>
              <a:rPr lang="it-IT"/>
              <a:t> </a:t>
            </a:r>
            <a:br>
              <a:rPr lang="it-IT"/>
            </a:br>
            <a:r>
              <a:rPr lang="it-IT"/>
              <a:t>(</a:t>
            </a:r>
            <a:r>
              <a:rPr lang="it-IT" dirty="0"/>
              <a:t>on 50% net surplus from 2019)</a:t>
            </a:r>
          </a:p>
          <a:p>
            <a:r>
              <a:rPr lang="it-IT" dirty="0"/>
              <a:t>DL </a:t>
            </a:r>
            <a:r>
              <a:rPr lang="it-IT" dirty="0" err="1"/>
              <a:t>program</a:t>
            </a:r>
            <a:r>
              <a:rPr lang="it-IT" dirty="0"/>
              <a:t> </a:t>
            </a:r>
            <a:r>
              <a:rPr lang="it-IT" dirty="0" err="1"/>
              <a:t>adjustments</a:t>
            </a:r>
            <a:r>
              <a:rPr lang="it-IT" dirty="0"/>
              <a:t> – </a:t>
            </a:r>
            <a:r>
              <a:rPr lang="it-IT" dirty="0" err="1"/>
              <a:t>several</a:t>
            </a:r>
            <a:r>
              <a:rPr lang="it-IT" dirty="0"/>
              <a:t> </a:t>
            </a:r>
            <a:r>
              <a:rPr lang="it-IT" dirty="0" err="1"/>
              <a:t>opportunities</a:t>
            </a:r>
            <a:r>
              <a:rPr lang="it-IT" dirty="0"/>
              <a:t> for </a:t>
            </a:r>
            <a:r>
              <a:rPr lang="it-IT" dirty="0" err="1"/>
              <a:t>DLs</a:t>
            </a:r>
            <a:r>
              <a:rPr lang="it-IT" dirty="0"/>
              <a:t> </a:t>
            </a:r>
            <a:r>
              <a:rPr lang="it-IT" dirty="0" err="1"/>
              <a:t>but</a:t>
            </a:r>
            <a:r>
              <a:rPr lang="it-IT" dirty="0"/>
              <a:t> </a:t>
            </a:r>
            <a:r>
              <a:rPr lang="it-IT" dirty="0" err="1"/>
              <a:t>limited</a:t>
            </a:r>
            <a:r>
              <a:rPr lang="it-IT" dirty="0"/>
              <a:t> funds</a:t>
            </a:r>
          </a:p>
          <a:p>
            <a:r>
              <a:rPr lang="it-IT" dirty="0" err="1"/>
              <a:t>Activities</a:t>
            </a:r>
            <a:r>
              <a:rPr lang="it-IT" dirty="0"/>
              <a:t> </a:t>
            </a:r>
            <a:r>
              <a:rPr lang="it-IT" dirty="0" err="1"/>
              <a:t>that</a:t>
            </a:r>
            <a:r>
              <a:rPr lang="it-IT" dirty="0"/>
              <a:t> </a:t>
            </a:r>
            <a:r>
              <a:rPr lang="it-IT" dirty="0" err="1"/>
              <a:t>cannot</a:t>
            </a:r>
            <a:r>
              <a:rPr lang="it-IT" dirty="0"/>
              <a:t> be «</a:t>
            </a:r>
            <a:r>
              <a:rPr lang="it-IT" dirty="0" err="1"/>
              <a:t>projects</a:t>
            </a:r>
            <a:r>
              <a:rPr lang="it-IT" dirty="0"/>
              <a:t>» </a:t>
            </a:r>
            <a:r>
              <a:rPr lang="it-IT" dirty="0" err="1"/>
              <a:t>anymore</a:t>
            </a:r>
            <a:r>
              <a:rPr lang="it-IT" dirty="0"/>
              <a:t> </a:t>
            </a:r>
            <a:r>
              <a:rPr lang="it-IT" dirty="0" err="1"/>
              <a:t>need</a:t>
            </a:r>
            <a:r>
              <a:rPr lang="it-IT" dirty="0"/>
              <a:t> a new </a:t>
            </a:r>
            <a:r>
              <a:rPr lang="it-IT" dirty="0" err="1"/>
              <a:t>context</a:t>
            </a:r>
            <a:endParaRPr lang="it-IT" dirty="0"/>
          </a:p>
          <a:p>
            <a:endParaRPr lang="it-IT" dirty="0"/>
          </a:p>
        </p:txBody>
      </p:sp>
    </p:spTree>
    <p:extLst>
      <p:ext uri="{BB962C8B-B14F-4D97-AF65-F5344CB8AC3E}">
        <p14:creationId xmlns:p14="http://schemas.microsoft.com/office/powerpoint/2010/main" val="33858797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D6A57D-B548-44F7-97DD-2DF851AC5AA3}"/>
              </a:ext>
            </a:extLst>
          </p:cNvPr>
          <p:cNvSpPr>
            <a:spLocks noGrp="1"/>
          </p:cNvSpPr>
          <p:nvPr>
            <p:ph type="title"/>
          </p:nvPr>
        </p:nvSpPr>
        <p:spPr/>
        <p:txBody>
          <a:bodyPr/>
          <a:lstStyle/>
          <a:p>
            <a:r>
              <a:rPr lang="en-US" dirty="0"/>
              <a:t>Data on Technical Councils</a:t>
            </a:r>
          </a:p>
        </p:txBody>
      </p:sp>
      <p:sp>
        <p:nvSpPr>
          <p:cNvPr id="7" name="Subtitle 6">
            <a:extLst>
              <a:ext uri="{FF2B5EF4-FFF2-40B4-BE49-F238E27FC236}">
                <a16:creationId xmlns:a16="http://schemas.microsoft.com/office/drawing/2014/main" id="{5547F78D-210A-4CE0-BBC7-10F11B9A34D7}"/>
              </a:ext>
            </a:extLst>
          </p:cNvPr>
          <p:cNvSpPr>
            <a:spLocks noGrp="1"/>
          </p:cNvSpPr>
          <p:nvPr>
            <p:ph sz="half" idx="13"/>
          </p:nvPr>
        </p:nvSpPr>
        <p:spPr/>
        <p:txBody>
          <a:bodyPr/>
          <a:lstStyle/>
          <a:p>
            <a:r>
              <a:rPr lang="en-US" dirty="0"/>
              <a:t>Nominations and Elevations per Fellow Class Year</a:t>
            </a:r>
          </a:p>
        </p:txBody>
      </p:sp>
      <p:sp>
        <p:nvSpPr>
          <p:cNvPr id="8" name="Text Placeholder 7">
            <a:extLst>
              <a:ext uri="{FF2B5EF4-FFF2-40B4-BE49-F238E27FC236}">
                <a16:creationId xmlns:a16="http://schemas.microsoft.com/office/drawing/2014/main" id="{2466512C-03F2-451D-B5E6-FF44979F15AE}"/>
              </a:ext>
            </a:extLst>
          </p:cNvPr>
          <p:cNvSpPr>
            <a:spLocks noGrp="1"/>
          </p:cNvSpPr>
          <p:nvPr>
            <p:ph type="body" idx="4294967295"/>
          </p:nvPr>
        </p:nvSpPr>
        <p:spPr>
          <a:xfrm>
            <a:off x="1524000" y="3119367"/>
            <a:ext cx="1558925" cy="317500"/>
          </a:xfrm>
          <a:prstGeom prst="rect">
            <a:avLst/>
          </a:prstGeom>
        </p:spPr>
        <p:txBody>
          <a:bodyPr>
            <a:normAutofit lnSpcReduction="10000"/>
          </a:bodyPr>
          <a:lstStyle/>
          <a:p>
            <a:pPr marL="63498"/>
            <a:r>
              <a:rPr lang="en-US" sz="1600" b="1" dirty="0">
                <a:highlight>
                  <a:srgbClr val="FFFF00"/>
                </a:highlight>
              </a:rPr>
              <a:t>Nominations</a:t>
            </a:r>
          </a:p>
        </p:txBody>
      </p:sp>
      <p:graphicFrame>
        <p:nvGraphicFramePr>
          <p:cNvPr id="9" name="Table 8">
            <a:extLst>
              <a:ext uri="{FF2B5EF4-FFF2-40B4-BE49-F238E27FC236}">
                <a16:creationId xmlns:a16="http://schemas.microsoft.com/office/drawing/2014/main" id="{37CCFA1A-21D7-4CDF-9490-1F6CCD7E9A32}"/>
              </a:ext>
            </a:extLst>
          </p:cNvPr>
          <p:cNvGraphicFramePr>
            <a:graphicFrameLocks noGrp="1"/>
          </p:cNvGraphicFramePr>
          <p:nvPr/>
        </p:nvGraphicFramePr>
        <p:xfrm>
          <a:off x="2862943" y="2209455"/>
          <a:ext cx="4549243" cy="1964128"/>
        </p:xfrm>
        <a:graphic>
          <a:graphicData uri="http://schemas.openxmlformats.org/drawingml/2006/table">
            <a:tbl>
              <a:tblPr firstRow="1" firstCol="1" bandRow="1">
                <a:tableStyleId>{5C22544A-7EE6-4342-B048-85BDC9FD1C3A}</a:tableStyleId>
              </a:tblPr>
              <a:tblGrid>
                <a:gridCol w="535956">
                  <a:extLst>
                    <a:ext uri="{9D8B030D-6E8A-4147-A177-3AD203B41FA5}">
                      <a16:colId xmlns:a16="http://schemas.microsoft.com/office/drawing/2014/main" val="1541239491"/>
                    </a:ext>
                  </a:extLst>
                </a:gridCol>
                <a:gridCol w="465063">
                  <a:extLst>
                    <a:ext uri="{9D8B030D-6E8A-4147-A177-3AD203B41FA5}">
                      <a16:colId xmlns:a16="http://schemas.microsoft.com/office/drawing/2014/main" val="3372371408"/>
                    </a:ext>
                  </a:extLst>
                </a:gridCol>
                <a:gridCol w="633435">
                  <a:extLst>
                    <a:ext uri="{9D8B030D-6E8A-4147-A177-3AD203B41FA5}">
                      <a16:colId xmlns:a16="http://schemas.microsoft.com/office/drawing/2014/main" val="2328353863"/>
                    </a:ext>
                  </a:extLst>
                </a:gridCol>
                <a:gridCol w="553679">
                  <a:extLst>
                    <a:ext uri="{9D8B030D-6E8A-4147-A177-3AD203B41FA5}">
                      <a16:colId xmlns:a16="http://schemas.microsoft.com/office/drawing/2014/main" val="4138972751"/>
                    </a:ext>
                  </a:extLst>
                </a:gridCol>
                <a:gridCol w="520004">
                  <a:extLst>
                    <a:ext uri="{9D8B030D-6E8A-4147-A177-3AD203B41FA5}">
                      <a16:colId xmlns:a16="http://schemas.microsoft.com/office/drawing/2014/main" val="2450107658"/>
                    </a:ext>
                  </a:extLst>
                </a:gridCol>
                <a:gridCol w="649385">
                  <a:extLst>
                    <a:ext uri="{9D8B030D-6E8A-4147-A177-3AD203B41FA5}">
                      <a16:colId xmlns:a16="http://schemas.microsoft.com/office/drawing/2014/main" val="2291474786"/>
                    </a:ext>
                  </a:extLst>
                </a:gridCol>
                <a:gridCol w="511143">
                  <a:extLst>
                    <a:ext uri="{9D8B030D-6E8A-4147-A177-3AD203B41FA5}">
                      <a16:colId xmlns:a16="http://schemas.microsoft.com/office/drawing/2014/main" val="339773076"/>
                    </a:ext>
                  </a:extLst>
                </a:gridCol>
                <a:gridCol w="680579">
                  <a:extLst>
                    <a:ext uri="{9D8B030D-6E8A-4147-A177-3AD203B41FA5}">
                      <a16:colId xmlns:a16="http://schemas.microsoft.com/office/drawing/2014/main" val="1056625895"/>
                    </a:ext>
                  </a:extLst>
                </a:gridCol>
              </a:tblGrid>
              <a:tr h="245516">
                <a:tc>
                  <a:txBody>
                    <a:bodyPr/>
                    <a:lstStyle/>
                    <a:p>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100" dirty="0">
                          <a:effectLst/>
                        </a:rPr>
                        <a:t>BIO</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dirty="0">
                          <a:effectLst/>
                        </a:rPr>
                        <a:t>CEDA</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RFID</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CSC</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NANO</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SEN</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dirty="0" err="1">
                          <a:effectLst/>
                        </a:rPr>
                        <a:t>SysC</a:t>
                      </a:r>
                      <a:endParaRPr lang="en-US"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334204062"/>
                  </a:ext>
                </a:extLst>
              </a:tr>
              <a:tr h="245516">
                <a:tc>
                  <a:txBody>
                    <a:bodyPr/>
                    <a:lstStyle/>
                    <a:p>
                      <a:pPr marL="0" marR="0" algn="r">
                        <a:lnSpc>
                          <a:spcPct val="115000"/>
                        </a:lnSpc>
                        <a:spcBef>
                          <a:spcPts val="0"/>
                        </a:spcBef>
                        <a:spcAft>
                          <a:spcPts val="0"/>
                        </a:spcAft>
                      </a:pPr>
                      <a:r>
                        <a:rPr lang="en-US" sz="1100">
                          <a:effectLst/>
                        </a:rPr>
                        <a:t>2012</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dirty="0">
                          <a:solidFill>
                            <a:schemeClr val="tx1"/>
                          </a:solidFill>
                          <a:effectLst/>
                          <a:latin typeface="Calibri" panose="020F0502020204030204" pitchFamily="34" charset="0"/>
                        </a:rPr>
                        <a:t>3</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137618156"/>
                  </a:ext>
                </a:extLst>
              </a:tr>
              <a:tr h="245516">
                <a:tc>
                  <a:txBody>
                    <a:bodyPr/>
                    <a:lstStyle/>
                    <a:p>
                      <a:pPr marL="0" marR="0" algn="r">
                        <a:lnSpc>
                          <a:spcPct val="115000"/>
                        </a:lnSpc>
                        <a:spcBef>
                          <a:spcPts val="0"/>
                        </a:spcBef>
                        <a:spcAft>
                          <a:spcPts val="0"/>
                        </a:spcAft>
                      </a:pPr>
                      <a:r>
                        <a:rPr lang="en-US" sz="1100">
                          <a:effectLst/>
                        </a:rPr>
                        <a:t>2013</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dirty="0">
                          <a:solidFill>
                            <a:schemeClr val="tx1"/>
                          </a:solidFill>
                          <a:effectLst/>
                          <a:latin typeface="Calibri" panose="020F0502020204030204" pitchFamily="34" charset="0"/>
                        </a:rPr>
                        <a:t>6</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6</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6</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4158849672"/>
                  </a:ext>
                </a:extLst>
              </a:tr>
              <a:tr h="245516">
                <a:tc>
                  <a:txBody>
                    <a:bodyPr/>
                    <a:lstStyle/>
                    <a:p>
                      <a:pPr marL="0" marR="0" algn="r">
                        <a:lnSpc>
                          <a:spcPct val="115000"/>
                        </a:lnSpc>
                        <a:spcBef>
                          <a:spcPts val="0"/>
                        </a:spcBef>
                        <a:spcAft>
                          <a:spcPts val="0"/>
                        </a:spcAft>
                      </a:pPr>
                      <a:r>
                        <a:rPr lang="en-US" sz="1100">
                          <a:effectLst/>
                        </a:rPr>
                        <a:t>2014</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dirty="0">
                          <a:solidFill>
                            <a:schemeClr val="tx1"/>
                          </a:solidFill>
                          <a:effectLst/>
                          <a:latin typeface="Calibri" panose="020F0502020204030204" pitchFamily="34" charset="0"/>
                        </a:rPr>
                        <a:t>4</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3</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4</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9</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171900280"/>
                  </a:ext>
                </a:extLst>
              </a:tr>
              <a:tr h="245516">
                <a:tc>
                  <a:txBody>
                    <a:bodyPr/>
                    <a:lstStyle/>
                    <a:p>
                      <a:pPr marL="0" marR="0" algn="r">
                        <a:lnSpc>
                          <a:spcPct val="115000"/>
                        </a:lnSpc>
                        <a:spcBef>
                          <a:spcPts val="0"/>
                        </a:spcBef>
                        <a:spcAft>
                          <a:spcPts val="0"/>
                        </a:spcAft>
                      </a:pPr>
                      <a:r>
                        <a:rPr lang="en-US" sz="1100">
                          <a:effectLst/>
                        </a:rPr>
                        <a:t>2015</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5</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3</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3175561224"/>
                  </a:ext>
                </a:extLst>
              </a:tr>
              <a:tr h="245516">
                <a:tc>
                  <a:txBody>
                    <a:bodyPr/>
                    <a:lstStyle/>
                    <a:p>
                      <a:pPr marL="0" marR="0" algn="r">
                        <a:lnSpc>
                          <a:spcPct val="115000"/>
                        </a:lnSpc>
                        <a:spcBef>
                          <a:spcPts val="0"/>
                        </a:spcBef>
                        <a:spcAft>
                          <a:spcPts val="0"/>
                        </a:spcAft>
                      </a:pPr>
                      <a:r>
                        <a:rPr lang="en-US" sz="1100">
                          <a:effectLst/>
                        </a:rPr>
                        <a:t>2016</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7</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4</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4198310010"/>
                  </a:ext>
                </a:extLst>
              </a:tr>
              <a:tr h="245516">
                <a:tc>
                  <a:txBody>
                    <a:bodyPr/>
                    <a:lstStyle/>
                    <a:p>
                      <a:pPr marL="0" marR="0" algn="r">
                        <a:lnSpc>
                          <a:spcPct val="115000"/>
                        </a:lnSpc>
                        <a:spcBef>
                          <a:spcPts val="0"/>
                        </a:spcBef>
                        <a:spcAft>
                          <a:spcPts val="0"/>
                        </a:spcAft>
                      </a:pPr>
                      <a:r>
                        <a:rPr lang="en-US" sz="1100">
                          <a:effectLst/>
                        </a:rPr>
                        <a:t>2017</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3</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3</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6</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5</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345777124"/>
                  </a:ext>
                </a:extLst>
              </a:tr>
              <a:tr h="245516">
                <a:tc>
                  <a:txBody>
                    <a:bodyPr/>
                    <a:lstStyle/>
                    <a:p>
                      <a:pPr marL="0" marR="0" algn="r">
                        <a:lnSpc>
                          <a:spcPct val="115000"/>
                        </a:lnSpc>
                        <a:spcBef>
                          <a:spcPts val="0"/>
                        </a:spcBef>
                        <a:spcAft>
                          <a:spcPts val="0"/>
                        </a:spcAft>
                      </a:pPr>
                      <a:r>
                        <a:rPr lang="en-US" sz="1100" dirty="0">
                          <a:effectLst/>
                        </a:rPr>
                        <a:t>2018</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4</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18</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10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2004518420"/>
                  </a:ext>
                </a:extLst>
              </a:tr>
            </a:tbl>
          </a:graphicData>
        </a:graphic>
      </p:graphicFrame>
      <p:graphicFrame>
        <p:nvGraphicFramePr>
          <p:cNvPr id="10" name="Table 9">
            <a:extLst>
              <a:ext uri="{FF2B5EF4-FFF2-40B4-BE49-F238E27FC236}">
                <a16:creationId xmlns:a16="http://schemas.microsoft.com/office/drawing/2014/main" id="{12B74C73-3BEF-43BA-BDD6-53BAF29602C5}"/>
              </a:ext>
            </a:extLst>
          </p:cNvPr>
          <p:cNvGraphicFramePr>
            <a:graphicFrameLocks noGrp="1"/>
          </p:cNvGraphicFramePr>
          <p:nvPr/>
        </p:nvGraphicFramePr>
        <p:xfrm>
          <a:off x="2862942" y="4369799"/>
          <a:ext cx="4549239" cy="1720213"/>
        </p:xfrm>
        <a:graphic>
          <a:graphicData uri="http://schemas.openxmlformats.org/drawingml/2006/table">
            <a:tbl>
              <a:tblPr firstRow="1" firstCol="1" bandRow="1">
                <a:tableStyleId>{5C22544A-7EE6-4342-B048-85BDC9FD1C3A}</a:tableStyleId>
              </a:tblPr>
              <a:tblGrid>
                <a:gridCol w="535709">
                  <a:extLst>
                    <a:ext uri="{9D8B030D-6E8A-4147-A177-3AD203B41FA5}">
                      <a16:colId xmlns:a16="http://schemas.microsoft.com/office/drawing/2014/main" val="3014659123"/>
                    </a:ext>
                  </a:extLst>
                </a:gridCol>
                <a:gridCol w="464848">
                  <a:extLst>
                    <a:ext uri="{9D8B030D-6E8A-4147-A177-3AD203B41FA5}">
                      <a16:colId xmlns:a16="http://schemas.microsoft.com/office/drawing/2014/main" val="2610145744"/>
                    </a:ext>
                  </a:extLst>
                </a:gridCol>
                <a:gridCol w="633143">
                  <a:extLst>
                    <a:ext uri="{9D8B030D-6E8A-4147-A177-3AD203B41FA5}">
                      <a16:colId xmlns:a16="http://schemas.microsoft.com/office/drawing/2014/main" val="3850719729"/>
                    </a:ext>
                  </a:extLst>
                </a:gridCol>
                <a:gridCol w="553425">
                  <a:extLst>
                    <a:ext uri="{9D8B030D-6E8A-4147-A177-3AD203B41FA5}">
                      <a16:colId xmlns:a16="http://schemas.microsoft.com/office/drawing/2014/main" val="4082256151"/>
                    </a:ext>
                  </a:extLst>
                </a:gridCol>
                <a:gridCol w="519765">
                  <a:extLst>
                    <a:ext uri="{9D8B030D-6E8A-4147-A177-3AD203B41FA5}">
                      <a16:colId xmlns:a16="http://schemas.microsoft.com/office/drawing/2014/main" val="2392832820"/>
                    </a:ext>
                  </a:extLst>
                </a:gridCol>
                <a:gridCol w="649087">
                  <a:extLst>
                    <a:ext uri="{9D8B030D-6E8A-4147-A177-3AD203B41FA5}">
                      <a16:colId xmlns:a16="http://schemas.microsoft.com/office/drawing/2014/main" val="1123246631"/>
                    </a:ext>
                  </a:extLst>
                </a:gridCol>
                <a:gridCol w="510908">
                  <a:extLst>
                    <a:ext uri="{9D8B030D-6E8A-4147-A177-3AD203B41FA5}">
                      <a16:colId xmlns:a16="http://schemas.microsoft.com/office/drawing/2014/main" val="2854987784"/>
                    </a:ext>
                  </a:extLst>
                </a:gridCol>
                <a:gridCol w="682353">
                  <a:extLst>
                    <a:ext uri="{9D8B030D-6E8A-4147-A177-3AD203B41FA5}">
                      <a16:colId xmlns:a16="http://schemas.microsoft.com/office/drawing/2014/main" val="3566170934"/>
                    </a:ext>
                  </a:extLst>
                </a:gridCol>
              </a:tblGrid>
              <a:tr h="215027">
                <a:tc>
                  <a:txBody>
                    <a:bodyPr/>
                    <a:lstStyle/>
                    <a:p>
                      <a:endParaRPr lang="en-US" sz="1100">
                        <a:effectLst/>
                        <a:latin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100" dirty="0">
                          <a:effectLst/>
                        </a:rPr>
                        <a:t>BIO</a:t>
                      </a:r>
                      <a:endParaRPr lang="en-US"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CEDA</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RFID</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CSC</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NANO</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SEN</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1100">
                          <a:effectLst/>
                        </a:rPr>
                        <a:t>SysC</a:t>
                      </a:r>
                      <a:endParaRPr lang="en-US"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128645643"/>
                  </a:ext>
                </a:extLst>
              </a:tr>
              <a:tr h="215027">
                <a:tc>
                  <a:txBody>
                    <a:bodyPr/>
                    <a:lstStyle/>
                    <a:p>
                      <a:pPr marL="0" marR="0" algn="r">
                        <a:lnSpc>
                          <a:spcPct val="115000"/>
                        </a:lnSpc>
                        <a:spcBef>
                          <a:spcPts val="0"/>
                        </a:spcBef>
                        <a:spcAft>
                          <a:spcPts val="0"/>
                        </a:spcAft>
                      </a:pPr>
                      <a:r>
                        <a:rPr lang="en-US" sz="1100">
                          <a:effectLst/>
                        </a:rPr>
                        <a:t>2012</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6</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627026030"/>
                  </a:ext>
                </a:extLst>
              </a:tr>
              <a:tr h="215027">
                <a:tc>
                  <a:txBody>
                    <a:bodyPr/>
                    <a:lstStyle/>
                    <a:p>
                      <a:pPr marL="0" marR="0" algn="r">
                        <a:lnSpc>
                          <a:spcPct val="115000"/>
                        </a:lnSpc>
                        <a:spcBef>
                          <a:spcPts val="0"/>
                        </a:spcBef>
                        <a:spcAft>
                          <a:spcPts val="0"/>
                        </a:spcAft>
                      </a:pPr>
                      <a:r>
                        <a:rPr lang="en-US" sz="1100">
                          <a:effectLst/>
                        </a:rPr>
                        <a:t>2013</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3</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422585557"/>
                  </a:ext>
                </a:extLst>
              </a:tr>
              <a:tr h="215027">
                <a:tc>
                  <a:txBody>
                    <a:bodyPr/>
                    <a:lstStyle/>
                    <a:p>
                      <a:pPr marL="0" marR="0" algn="r">
                        <a:lnSpc>
                          <a:spcPct val="115000"/>
                        </a:lnSpc>
                        <a:spcBef>
                          <a:spcPts val="0"/>
                        </a:spcBef>
                        <a:spcAft>
                          <a:spcPts val="0"/>
                        </a:spcAft>
                      </a:pPr>
                      <a:r>
                        <a:rPr lang="en-US" sz="1100">
                          <a:effectLst/>
                        </a:rPr>
                        <a:t>2014</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4</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4</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4267155219"/>
                  </a:ext>
                </a:extLst>
              </a:tr>
              <a:tr h="215027">
                <a:tc>
                  <a:txBody>
                    <a:bodyPr/>
                    <a:lstStyle/>
                    <a:p>
                      <a:pPr marL="0" marR="0" algn="r">
                        <a:lnSpc>
                          <a:spcPct val="115000"/>
                        </a:lnSpc>
                        <a:spcBef>
                          <a:spcPts val="0"/>
                        </a:spcBef>
                        <a:spcAft>
                          <a:spcPts val="0"/>
                        </a:spcAft>
                      </a:pPr>
                      <a:r>
                        <a:rPr lang="en-US" sz="1100">
                          <a:effectLst/>
                        </a:rPr>
                        <a:t>2015</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5</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641335540"/>
                  </a:ext>
                </a:extLst>
              </a:tr>
              <a:tr h="215027">
                <a:tc>
                  <a:txBody>
                    <a:bodyPr/>
                    <a:lstStyle/>
                    <a:p>
                      <a:pPr marL="0" marR="0" algn="r">
                        <a:lnSpc>
                          <a:spcPct val="115000"/>
                        </a:lnSpc>
                        <a:spcBef>
                          <a:spcPts val="0"/>
                        </a:spcBef>
                        <a:spcAft>
                          <a:spcPts val="0"/>
                        </a:spcAft>
                      </a:pPr>
                      <a:r>
                        <a:rPr lang="en-US" sz="1100">
                          <a:effectLst/>
                        </a:rPr>
                        <a:t>2016</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4</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613499864"/>
                  </a:ext>
                </a:extLst>
              </a:tr>
              <a:tr h="215027">
                <a:tc>
                  <a:txBody>
                    <a:bodyPr/>
                    <a:lstStyle/>
                    <a:p>
                      <a:pPr marL="0" marR="0" algn="r">
                        <a:lnSpc>
                          <a:spcPct val="115000"/>
                        </a:lnSpc>
                        <a:spcBef>
                          <a:spcPts val="0"/>
                        </a:spcBef>
                        <a:spcAft>
                          <a:spcPts val="0"/>
                        </a:spcAft>
                      </a:pPr>
                      <a:r>
                        <a:rPr lang="en-US" sz="1100">
                          <a:effectLst/>
                        </a:rPr>
                        <a:t>2017</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9</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1</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65887308"/>
                  </a:ext>
                </a:extLst>
              </a:tr>
              <a:tr h="215027">
                <a:tc>
                  <a:txBody>
                    <a:bodyPr/>
                    <a:lstStyle/>
                    <a:p>
                      <a:pPr marL="0" marR="0" algn="r">
                        <a:lnSpc>
                          <a:spcPct val="115000"/>
                        </a:lnSpc>
                        <a:spcBef>
                          <a:spcPts val="0"/>
                        </a:spcBef>
                        <a:spcAft>
                          <a:spcPts val="0"/>
                        </a:spcAft>
                      </a:pPr>
                      <a:r>
                        <a:rPr lang="en-US" sz="1100">
                          <a:effectLst/>
                        </a:rPr>
                        <a:t>2018</a:t>
                      </a:r>
                      <a:endParaRPr lang="en-US"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6</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tc>
                <a:tc>
                  <a:txBody>
                    <a:bodyPr/>
                    <a:lstStyle/>
                    <a:p>
                      <a:pPr algn="ctr" fontAlgn="b"/>
                      <a:r>
                        <a:rPr lang="en-US" sz="1100" b="0" i="0" u="none" strike="noStrike">
                          <a:solidFill>
                            <a:schemeClr val="tx1"/>
                          </a:solidFill>
                          <a:effectLst/>
                          <a:latin typeface="Calibri" panose="020F0502020204030204" pitchFamily="34" charset="0"/>
                        </a:rPr>
                        <a:t>0</a:t>
                      </a:r>
                    </a:p>
                  </a:txBody>
                  <a:tcPr marL="9525" marR="9525" marT="9525" marB="0" anchor="b"/>
                </a:tc>
                <a:tc>
                  <a:txBody>
                    <a:bodyPr/>
                    <a:lstStyle/>
                    <a:p>
                      <a:pPr algn="ctr" fontAlgn="b"/>
                      <a:r>
                        <a:rPr lang="en-US" sz="1100" b="0" i="0" u="none" strike="noStrike" dirty="0">
                          <a:solidFill>
                            <a:schemeClr val="tx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4062315823"/>
                  </a:ext>
                </a:extLst>
              </a:tr>
            </a:tbl>
          </a:graphicData>
        </a:graphic>
      </p:graphicFrame>
      <p:sp>
        <p:nvSpPr>
          <p:cNvPr id="11" name="Text Placeholder 7">
            <a:extLst>
              <a:ext uri="{FF2B5EF4-FFF2-40B4-BE49-F238E27FC236}">
                <a16:creationId xmlns:a16="http://schemas.microsoft.com/office/drawing/2014/main" id="{99759DAC-22F7-4D59-9DD6-8A46A262393D}"/>
              </a:ext>
            </a:extLst>
          </p:cNvPr>
          <p:cNvSpPr txBox="1">
            <a:spLocks/>
          </p:cNvSpPr>
          <p:nvPr/>
        </p:nvSpPr>
        <p:spPr>
          <a:xfrm>
            <a:off x="1632793" y="4912678"/>
            <a:ext cx="1558899" cy="316993"/>
          </a:xfrm>
          <a:prstGeom prst="rect">
            <a:avLst/>
          </a:prstGeom>
          <a:noFill/>
          <a:ln>
            <a:noFill/>
          </a:ln>
        </p:spPr>
        <p:txBody>
          <a:bodyPr wrap="square" lIns="68575" tIns="68575" rIns="68575" bIns="68575" anchor="t" anchorCtr="0"/>
          <a:lstStyle>
            <a:defPPr marR="0" lvl="0" algn="l" rtl="0">
              <a:lnSpc>
                <a:spcPct val="100000"/>
              </a:lnSpc>
              <a:spcBef>
                <a:spcPts val="0"/>
              </a:spcBef>
              <a:spcAft>
                <a:spcPts val="0"/>
              </a:spcAft>
            </a:defPPr>
            <a:lvl1pPr marL="342900" marR="0" lvl="0" indent="-279400" algn="l" rtl="0">
              <a:lnSpc>
                <a:spcPct val="90000"/>
              </a:lnSpc>
              <a:spcBef>
                <a:spcPts val="800"/>
              </a:spcBef>
              <a:spcAft>
                <a:spcPts val="0"/>
              </a:spcAft>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spcAft>
                <a:spcPts val="0"/>
              </a:spcAft>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spcAft>
                <a:spcPts val="0"/>
              </a:spcAft>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spcAft>
                <a:spcPts val="0"/>
              </a:spcAft>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spcAft>
                <a:spcPts val="0"/>
              </a:spcAft>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pPr marL="63498" indent="0" defTabSz="457189">
              <a:buNone/>
            </a:pPr>
            <a:r>
              <a:rPr lang="en-US" sz="1600" b="1" dirty="0">
                <a:solidFill>
                  <a:prstClr val="black"/>
                </a:solidFill>
                <a:highlight>
                  <a:srgbClr val="FFFF00"/>
                </a:highlight>
              </a:rPr>
              <a:t>Elevations</a:t>
            </a:r>
          </a:p>
        </p:txBody>
      </p:sp>
      <p:sp>
        <p:nvSpPr>
          <p:cNvPr id="12" name="TextBox 11">
            <a:extLst>
              <a:ext uri="{FF2B5EF4-FFF2-40B4-BE49-F238E27FC236}">
                <a16:creationId xmlns:a16="http://schemas.microsoft.com/office/drawing/2014/main" id="{9128E65A-3DDC-4EF1-B013-DF336D4743F0}"/>
              </a:ext>
            </a:extLst>
          </p:cNvPr>
          <p:cNvSpPr txBox="1"/>
          <p:nvPr/>
        </p:nvSpPr>
        <p:spPr>
          <a:xfrm>
            <a:off x="7412183" y="3278116"/>
            <a:ext cx="3189117" cy="1200329"/>
          </a:xfrm>
          <a:prstGeom prst="rect">
            <a:avLst/>
          </a:prstGeom>
          <a:noFill/>
        </p:spPr>
        <p:txBody>
          <a:bodyPr wrap="square" rtlCol="0">
            <a:spAutoFit/>
          </a:bodyPr>
          <a:lstStyle/>
          <a:p>
            <a:pPr algn="ctr" defTabSz="457189"/>
            <a:r>
              <a:rPr lang="en-US" b="1" dirty="0">
                <a:solidFill>
                  <a:prstClr val="black"/>
                </a:solidFill>
                <a:latin typeface="Calibri"/>
              </a:rPr>
              <a:t>Elevation Probability</a:t>
            </a:r>
          </a:p>
          <a:p>
            <a:pPr defTabSz="457189">
              <a:tabLst>
                <a:tab pos="2174820" algn="l"/>
              </a:tabLst>
            </a:pPr>
            <a:r>
              <a:rPr lang="en-US" dirty="0">
                <a:solidFill>
                  <a:prstClr val="black"/>
                </a:solidFill>
                <a:latin typeface="Calibri"/>
              </a:rPr>
              <a:t>Councils: 79/205	= 38.5%</a:t>
            </a:r>
          </a:p>
          <a:p>
            <a:pPr defTabSz="457189">
              <a:tabLst>
                <a:tab pos="2174820" algn="l"/>
              </a:tabLst>
            </a:pPr>
            <a:r>
              <a:rPr lang="en-US" dirty="0">
                <a:solidFill>
                  <a:prstClr val="black"/>
                </a:solidFill>
                <a:latin typeface="Calibri"/>
              </a:rPr>
              <a:t>Societies: 2,032/5,847	= 34.8% </a:t>
            </a:r>
          </a:p>
          <a:p>
            <a:pPr defTabSz="457189">
              <a:tabLst>
                <a:tab pos="2174820" algn="l"/>
              </a:tabLst>
            </a:pPr>
            <a:r>
              <a:rPr lang="en-US" dirty="0">
                <a:solidFill>
                  <a:prstClr val="black"/>
                </a:solidFill>
                <a:latin typeface="Calibri"/>
              </a:rPr>
              <a:t>ALL: 2,111/6,052	= 34.9%</a:t>
            </a:r>
          </a:p>
        </p:txBody>
      </p:sp>
      <p:sp>
        <p:nvSpPr>
          <p:cNvPr id="2" name="Footer Placeholder 1">
            <a:extLst>
              <a:ext uri="{FF2B5EF4-FFF2-40B4-BE49-F238E27FC236}">
                <a16:creationId xmlns:a16="http://schemas.microsoft.com/office/drawing/2014/main" id="{FFF52F64-167F-475C-BE65-1CC939CCB69F}"/>
              </a:ext>
            </a:extLst>
          </p:cNvPr>
          <p:cNvSpPr>
            <a:spLocks noGrp="1"/>
          </p:cNvSpPr>
          <p:nvPr>
            <p:ph type="ftr" sz="quarter" idx="11"/>
          </p:nvPr>
        </p:nvSpPr>
        <p:spPr/>
        <p:txBody>
          <a:bodyPr/>
          <a:lstStyle/>
          <a:p>
            <a:pPr defTabSz="457189"/>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3" name="Slide Number Placeholder 2">
            <a:extLst>
              <a:ext uri="{FF2B5EF4-FFF2-40B4-BE49-F238E27FC236}">
                <a16:creationId xmlns:a16="http://schemas.microsoft.com/office/drawing/2014/main" id="{6D6C356E-E747-4013-8B1E-9B933E4C12CB}"/>
              </a:ext>
            </a:extLst>
          </p:cNvPr>
          <p:cNvSpPr>
            <a:spLocks noGrp="1"/>
          </p:cNvSpPr>
          <p:nvPr>
            <p:ph type="sldNum" sz="quarter" idx="12"/>
          </p:nvPr>
        </p:nvSpPr>
        <p:spPr/>
        <p:txBody>
          <a:bodyPr/>
          <a:lstStyle/>
          <a:p>
            <a:pPr defTabSz="457189"/>
            <a:fld id="{BCC0A6F6-FFBE-433A-A133-5DDBD4157FEA}" type="slidenum">
              <a:rPr lang="en-US" kern="1200">
                <a:solidFill>
                  <a:prstClr val="black">
                    <a:tint val="75000"/>
                  </a:prstClr>
                </a:solidFill>
                <a:latin typeface="Calibri"/>
                <a:ea typeface="+mn-ea"/>
                <a:cs typeface="+mn-cs"/>
              </a:rPr>
              <a:pPr defTabSz="457189"/>
              <a:t>120</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548638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451F-2CFC-4994-8AB2-39CD9EAC3A9E}"/>
              </a:ext>
            </a:extLst>
          </p:cNvPr>
          <p:cNvSpPr>
            <a:spLocks noGrp="1"/>
          </p:cNvSpPr>
          <p:nvPr>
            <p:ph type="title"/>
          </p:nvPr>
        </p:nvSpPr>
        <p:spPr/>
        <p:txBody>
          <a:bodyPr/>
          <a:lstStyle/>
          <a:p>
            <a:r>
              <a:rPr lang="en-US" dirty="0"/>
              <a:t>Elevation Probability vs Mean Number of Nominations</a:t>
            </a:r>
          </a:p>
        </p:txBody>
      </p:sp>
      <p:pic>
        <p:nvPicPr>
          <p:cNvPr id="10" name="Picture 9">
            <a:extLst>
              <a:ext uri="{FF2B5EF4-FFF2-40B4-BE49-F238E27FC236}">
                <a16:creationId xmlns:a16="http://schemas.microsoft.com/office/drawing/2014/main" id="{77C54E7D-B9AD-4DFE-84C4-D73CB9466137}"/>
              </a:ext>
            </a:extLst>
          </p:cNvPr>
          <p:cNvPicPr>
            <a:picLocks noChangeAspect="1"/>
          </p:cNvPicPr>
          <p:nvPr/>
        </p:nvPicPr>
        <p:blipFill rotWithShape="1">
          <a:blip r:embed="rId2"/>
          <a:srcRect l="5066" t="2593" r="7466"/>
          <a:stretch/>
        </p:blipFill>
        <p:spPr>
          <a:xfrm>
            <a:off x="6112253" y="1512221"/>
            <a:ext cx="5650683" cy="4724489"/>
          </a:xfrm>
          <a:prstGeom prst="rect">
            <a:avLst/>
          </a:prstGeom>
        </p:spPr>
      </p:pic>
      <p:pic>
        <p:nvPicPr>
          <p:cNvPr id="11" name="Picture 10">
            <a:extLst>
              <a:ext uri="{FF2B5EF4-FFF2-40B4-BE49-F238E27FC236}">
                <a16:creationId xmlns:a16="http://schemas.microsoft.com/office/drawing/2014/main" id="{4D1F8997-B451-4039-A169-E06CFD46FA61}"/>
              </a:ext>
            </a:extLst>
          </p:cNvPr>
          <p:cNvPicPr>
            <a:picLocks noChangeAspect="1"/>
          </p:cNvPicPr>
          <p:nvPr/>
        </p:nvPicPr>
        <p:blipFill rotWithShape="1">
          <a:blip r:embed="rId3"/>
          <a:srcRect l="3792" t="2779" r="7046" b="1"/>
          <a:stretch/>
        </p:blipFill>
        <p:spPr>
          <a:xfrm>
            <a:off x="348343" y="1512222"/>
            <a:ext cx="5826199" cy="4769661"/>
          </a:xfrm>
          <a:prstGeom prst="rect">
            <a:avLst/>
          </a:prstGeom>
        </p:spPr>
      </p:pic>
      <p:sp>
        <p:nvSpPr>
          <p:cNvPr id="3" name="Footer Placeholder 2">
            <a:extLst>
              <a:ext uri="{FF2B5EF4-FFF2-40B4-BE49-F238E27FC236}">
                <a16:creationId xmlns:a16="http://schemas.microsoft.com/office/drawing/2014/main" id="{331C9ED9-CD95-43A6-B493-B56BA9487B25}"/>
              </a:ext>
            </a:extLst>
          </p:cNvPr>
          <p:cNvSpPr>
            <a:spLocks noGrp="1"/>
          </p:cNvSpPr>
          <p:nvPr>
            <p:ph type="ftr" sz="quarter" idx="11"/>
          </p:nvPr>
        </p:nvSpPr>
        <p:spPr/>
        <p:txBody>
          <a:bodyPr/>
          <a:lstStyle/>
          <a:p>
            <a:pPr defTabSz="457189"/>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4" name="Slide Number Placeholder 3">
            <a:extLst>
              <a:ext uri="{FF2B5EF4-FFF2-40B4-BE49-F238E27FC236}">
                <a16:creationId xmlns:a16="http://schemas.microsoft.com/office/drawing/2014/main" id="{529BE96D-5FBD-4B51-9476-9C12B8F2EA70}"/>
              </a:ext>
            </a:extLst>
          </p:cNvPr>
          <p:cNvSpPr>
            <a:spLocks noGrp="1"/>
          </p:cNvSpPr>
          <p:nvPr>
            <p:ph type="sldNum" sz="quarter" idx="12"/>
          </p:nvPr>
        </p:nvSpPr>
        <p:spPr/>
        <p:txBody>
          <a:bodyPr/>
          <a:lstStyle/>
          <a:p>
            <a:pPr defTabSz="457189"/>
            <a:fld id="{BCC0A6F6-FFBE-433A-A133-5DDBD4157FEA}" type="slidenum">
              <a:rPr lang="en-US" kern="1200">
                <a:solidFill>
                  <a:prstClr val="black">
                    <a:tint val="75000"/>
                  </a:prstClr>
                </a:solidFill>
                <a:latin typeface="Calibri"/>
                <a:ea typeface="+mn-ea"/>
                <a:cs typeface="+mn-cs"/>
              </a:rPr>
              <a:pPr defTabSz="457189"/>
              <a:t>121</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857257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4700-8551-4D7F-BBC5-F5D55572FEC5}"/>
              </a:ext>
            </a:extLst>
          </p:cNvPr>
          <p:cNvSpPr>
            <a:spLocks noGrp="1"/>
          </p:cNvSpPr>
          <p:nvPr>
            <p:ph type="title"/>
          </p:nvPr>
        </p:nvSpPr>
        <p:spPr/>
        <p:txBody>
          <a:bodyPr/>
          <a:lstStyle/>
          <a:p>
            <a:r>
              <a:rPr lang="en-US" dirty="0"/>
              <a:t>New findings on Societies and Councils</a:t>
            </a:r>
          </a:p>
        </p:txBody>
      </p:sp>
      <p:sp>
        <p:nvSpPr>
          <p:cNvPr id="7" name="Subtitle 6">
            <a:extLst>
              <a:ext uri="{FF2B5EF4-FFF2-40B4-BE49-F238E27FC236}">
                <a16:creationId xmlns:a16="http://schemas.microsoft.com/office/drawing/2014/main" id="{A9EFB463-9928-4D59-868F-C9C2ACF6811E}"/>
              </a:ext>
            </a:extLst>
          </p:cNvPr>
          <p:cNvSpPr>
            <a:spLocks noGrp="1"/>
          </p:cNvSpPr>
          <p:nvPr>
            <p:ph sz="half" idx="13"/>
          </p:nvPr>
        </p:nvSpPr>
        <p:spPr/>
        <p:txBody>
          <a:bodyPr>
            <a:normAutofit/>
          </a:bodyPr>
          <a:lstStyle/>
          <a:p>
            <a:r>
              <a:rPr lang="en-US" sz="2133" dirty="0"/>
              <a:t>Small Societies and Councils have large variations in Elevation Probability (EP) over time due to small number effects and also often have higher than average EP. Furthermore, Councils generally have higher EP than Societies.</a:t>
            </a:r>
          </a:p>
          <a:p>
            <a:pPr>
              <a:spcBef>
                <a:spcPts val="1600"/>
              </a:spcBef>
            </a:pPr>
            <a:r>
              <a:rPr lang="en-US" sz="2133" dirty="0"/>
              <a:t>Possible explanation: IEEE Judges “over-weigh” the rankings in small Societies and Councils</a:t>
            </a:r>
          </a:p>
          <a:p>
            <a:pPr lvl="1"/>
            <a:r>
              <a:rPr lang="en-US" dirty="0"/>
              <a:t>Top ranking nominees in small Societies and Councils tend to be elevated with higher probability than middle ranked nominees in larger Societies, e.g., a nominee ranked #15 among 40 has an EP AROUND 25%, much smaller than the EP of top-ranking nominees in small Societies/councils. </a:t>
            </a:r>
          </a:p>
          <a:p>
            <a:pPr>
              <a:spcBef>
                <a:spcPts val="1600"/>
              </a:spcBef>
            </a:pPr>
            <a:r>
              <a:rPr lang="en-US" sz="2133" dirty="0"/>
              <a:t>A solution less controversial than forbidding Councils to evaluate nominees, would be to require that s</a:t>
            </a:r>
            <a:r>
              <a:rPr lang="en-US" sz="2133" dirty="0">
                <a:sym typeface="Wingdings" panose="05000000000000000000" pitchFamily="2" charset="2"/>
              </a:rPr>
              <a:t>mall Societies and Councils provided the narrative on Nominee’s contributions but not rank and score. </a:t>
            </a:r>
          </a:p>
          <a:p>
            <a:pPr lvl="1"/>
            <a:r>
              <a:rPr lang="en-US" dirty="0">
                <a:sym typeface="Wingdings" panose="05000000000000000000" pitchFamily="2" charset="2"/>
              </a:rPr>
              <a:t>This will force IEEE Judges to do more due diligence.</a:t>
            </a:r>
          </a:p>
        </p:txBody>
      </p:sp>
      <p:sp>
        <p:nvSpPr>
          <p:cNvPr id="3" name="Footer Placeholder 2">
            <a:extLst>
              <a:ext uri="{FF2B5EF4-FFF2-40B4-BE49-F238E27FC236}">
                <a16:creationId xmlns:a16="http://schemas.microsoft.com/office/drawing/2014/main" id="{23BFFDD0-B136-493F-930C-ABD1AC7B5A61}"/>
              </a:ext>
            </a:extLst>
          </p:cNvPr>
          <p:cNvSpPr>
            <a:spLocks noGrp="1"/>
          </p:cNvSpPr>
          <p:nvPr>
            <p:ph type="ftr" sz="quarter" idx="11"/>
          </p:nvPr>
        </p:nvSpPr>
        <p:spPr/>
        <p:txBody>
          <a:bodyPr/>
          <a:lstStyle/>
          <a:p>
            <a:pPr defTabSz="457189"/>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4" name="Slide Number Placeholder 3">
            <a:extLst>
              <a:ext uri="{FF2B5EF4-FFF2-40B4-BE49-F238E27FC236}">
                <a16:creationId xmlns:a16="http://schemas.microsoft.com/office/drawing/2014/main" id="{9038122A-1F58-4379-A6AA-2FCEDA69846E}"/>
              </a:ext>
            </a:extLst>
          </p:cNvPr>
          <p:cNvSpPr>
            <a:spLocks noGrp="1"/>
          </p:cNvSpPr>
          <p:nvPr>
            <p:ph type="sldNum" sz="quarter" idx="12"/>
          </p:nvPr>
        </p:nvSpPr>
        <p:spPr/>
        <p:txBody>
          <a:bodyPr/>
          <a:lstStyle/>
          <a:p>
            <a:pPr defTabSz="457189"/>
            <a:fld id="{BCC0A6F6-FFBE-433A-A133-5DDBD4157FEA}" type="slidenum">
              <a:rPr lang="en-US" kern="1200">
                <a:solidFill>
                  <a:prstClr val="black">
                    <a:tint val="75000"/>
                  </a:prstClr>
                </a:solidFill>
                <a:latin typeface="Calibri"/>
                <a:ea typeface="+mn-ea"/>
                <a:cs typeface="+mn-cs"/>
              </a:rPr>
              <a:pPr defTabSz="457189"/>
              <a:t>122</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63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4700-8551-4D7F-BBC5-F5D55572FEC5}"/>
              </a:ext>
            </a:extLst>
          </p:cNvPr>
          <p:cNvSpPr>
            <a:spLocks noGrp="1"/>
          </p:cNvSpPr>
          <p:nvPr>
            <p:ph type="title"/>
          </p:nvPr>
        </p:nvSpPr>
        <p:spPr/>
        <p:txBody>
          <a:bodyPr/>
          <a:lstStyle/>
          <a:p>
            <a:r>
              <a:rPr lang="en-US" dirty="0"/>
              <a:t>The Problem Exists Beyond Stats</a:t>
            </a:r>
          </a:p>
        </p:txBody>
      </p:sp>
      <p:sp>
        <p:nvSpPr>
          <p:cNvPr id="7" name="Subtitle 6">
            <a:extLst>
              <a:ext uri="{FF2B5EF4-FFF2-40B4-BE49-F238E27FC236}">
                <a16:creationId xmlns:a16="http://schemas.microsoft.com/office/drawing/2014/main" id="{A9EFB463-9928-4D59-868F-C9C2ACF6811E}"/>
              </a:ext>
            </a:extLst>
          </p:cNvPr>
          <p:cNvSpPr>
            <a:spLocks noGrp="1"/>
          </p:cNvSpPr>
          <p:nvPr>
            <p:ph sz="half" idx="13"/>
          </p:nvPr>
        </p:nvSpPr>
        <p:spPr/>
        <p:txBody>
          <a:bodyPr>
            <a:normAutofit lnSpcReduction="10000"/>
          </a:bodyPr>
          <a:lstStyle/>
          <a:p>
            <a:r>
              <a:rPr lang="en-US" sz="2133" dirty="0"/>
              <a:t>There is a strong belief that nominees evaluated by TCs get a “pass” because they need to compete with a smaller pool of candidates. </a:t>
            </a:r>
          </a:p>
          <a:p>
            <a:pPr lvl="1"/>
            <a:r>
              <a:rPr lang="en-US" dirty="0"/>
              <a:t>This is confirmed by the higher than usual elevation probability of some TCs, but the problem extends to small Societies as well. Stats alone are not enough to justify taking away evaluations form Councils.</a:t>
            </a:r>
          </a:p>
          <a:p>
            <a:pPr>
              <a:spcBef>
                <a:spcPts val="800"/>
              </a:spcBef>
            </a:pPr>
            <a:r>
              <a:rPr lang="en-US" sz="2133" dirty="0"/>
              <a:t>Nominees that contribute to computer, signal processing, power, or comms, compete with 50-120 nominees if they go through a Society but would compete with 3-15 nominees if evaluated by a TC. </a:t>
            </a:r>
          </a:p>
          <a:p>
            <a:pPr>
              <a:spcBef>
                <a:spcPts val="800"/>
              </a:spcBef>
            </a:pPr>
            <a:r>
              <a:rPr lang="en-US" sz="2133" dirty="0"/>
              <a:t>Fellow “worthiness” is not a binary state, there is a continuum in the qualification and the process is competitive because of the finite number of elevations available.</a:t>
            </a:r>
          </a:p>
          <a:p>
            <a:pPr>
              <a:spcBef>
                <a:spcPts val="800"/>
              </a:spcBef>
            </a:pPr>
            <a:r>
              <a:rPr lang="en-US" sz="2133" dirty="0"/>
              <a:t>Due to the competitive nature of the process, it is very important that ALL nominees contributing to the same field be evaluated by the same committee so that we have a single ranking. </a:t>
            </a:r>
          </a:p>
        </p:txBody>
      </p:sp>
      <p:sp>
        <p:nvSpPr>
          <p:cNvPr id="3" name="Footer Placeholder 2">
            <a:extLst>
              <a:ext uri="{FF2B5EF4-FFF2-40B4-BE49-F238E27FC236}">
                <a16:creationId xmlns:a16="http://schemas.microsoft.com/office/drawing/2014/main" id="{23BFFDD0-B136-493F-930C-ABD1AC7B5A61}"/>
              </a:ext>
            </a:extLst>
          </p:cNvPr>
          <p:cNvSpPr>
            <a:spLocks noGrp="1"/>
          </p:cNvSpPr>
          <p:nvPr>
            <p:ph type="ftr" sz="quarter" idx="11"/>
          </p:nvPr>
        </p:nvSpPr>
        <p:spPr/>
        <p:txBody>
          <a:bodyPr/>
          <a:lstStyle/>
          <a:p>
            <a:pPr defTabSz="457189"/>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4" name="Slide Number Placeholder 3">
            <a:extLst>
              <a:ext uri="{FF2B5EF4-FFF2-40B4-BE49-F238E27FC236}">
                <a16:creationId xmlns:a16="http://schemas.microsoft.com/office/drawing/2014/main" id="{9038122A-1F58-4379-A6AA-2FCEDA69846E}"/>
              </a:ext>
            </a:extLst>
          </p:cNvPr>
          <p:cNvSpPr>
            <a:spLocks noGrp="1"/>
          </p:cNvSpPr>
          <p:nvPr>
            <p:ph type="sldNum" sz="quarter" idx="12"/>
          </p:nvPr>
        </p:nvSpPr>
        <p:spPr/>
        <p:txBody>
          <a:bodyPr/>
          <a:lstStyle/>
          <a:p>
            <a:pPr defTabSz="457189"/>
            <a:fld id="{BCC0A6F6-FFBE-433A-A133-5DDBD4157FEA}" type="slidenum">
              <a:rPr lang="en-US" kern="1200">
                <a:solidFill>
                  <a:prstClr val="black">
                    <a:tint val="75000"/>
                  </a:prstClr>
                </a:solidFill>
                <a:latin typeface="Calibri"/>
                <a:ea typeface="+mn-ea"/>
                <a:cs typeface="+mn-cs"/>
              </a:rPr>
              <a:pPr defTabSz="457189"/>
              <a:t>123</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174483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A034D-1B9C-453F-8622-521FC9222D7F}"/>
              </a:ext>
            </a:extLst>
          </p:cNvPr>
          <p:cNvSpPr>
            <a:spLocks noGrp="1"/>
          </p:cNvSpPr>
          <p:nvPr>
            <p:ph type="ftr" sz="quarter" idx="11"/>
          </p:nvPr>
        </p:nvSpPr>
        <p:spPr/>
        <p:txBody>
          <a:bodyPr/>
          <a:lstStyle/>
          <a:p>
            <a:pPr defTabSz="457189"/>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3" name="Slide Number Placeholder 2">
            <a:extLst>
              <a:ext uri="{FF2B5EF4-FFF2-40B4-BE49-F238E27FC236}">
                <a16:creationId xmlns:a16="http://schemas.microsoft.com/office/drawing/2014/main" id="{7E17B7BE-C003-497D-A8F1-9C2B46B25D78}"/>
              </a:ext>
            </a:extLst>
          </p:cNvPr>
          <p:cNvSpPr>
            <a:spLocks noGrp="1"/>
          </p:cNvSpPr>
          <p:nvPr>
            <p:ph type="sldNum" sz="quarter" idx="12"/>
          </p:nvPr>
        </p:nvSpPr>
        <p:spPr/>
        <p:txBody>
          <a:bodyPr/>
          <a:lstStyle/>
          <a:p>
            <a:pPr defTabSz="457189"/>
            <a:fld id="{BCC0A6F6-FFBE-433A-A133-5DDBD4157FEA}" type="slidenum">
              <a:rPr lang="en-US" kern="1200">
                <a:solidFill>
                  <a:prstClr val="black">
                    <a:tint val="75000"/>
                  </a:prstClr>
                </a:solidFill>
                <a:latin typeface="Calibri"/>
                <a:ea typeface="+mn-ea"/>
                <a:cs typeface="+mn-cs"/>
              </a:rPr>
              <a:pPr defTabSz="457189"/>
              <a:t>124</a:t>
            </a:fld>
            <a:endParaRPr lang="en-US" kern="1200">
              <a:solidFill>
                <a:prstClr val="black">
                  <a:tint val="75000"/>
                </a:prstClr>
              </a:solidFill>
              <a:latin typeface="Calibri"/>
              <a:ea typeface="+mn-ea"/>
              <a:cs typeface="+mn-cs"/>
            </a:endParaRPr>
          </a:p>
        </p:txBody>
      </p:sp>
      <p:sp>
        <p:nvSpPr>
          <p:cNvPr id="4" name="Title 3">
            <a:extLst>
              <a:ext uri="{FF2B5EF4-FFF2-40B4-BE49-F238E27FC236}">
                <a16:creationId xmlns:a16="http://schemas.microsoft.com/office/drawing/2014/main" id="{1FB9A66F-06B4-4EAB-9D66-CAA4F4352F45}"/>
              </a:ext>
            </a:extLst>
          </p:cNvPr>
          <p:cNvSpPr>
            <a:spLocks noGrp="1"/>
          </p:cNvSpPr>
          <p:nvPr>
            <p:ph type="title"/>
          </p:nvPr>
        </p:nvSpPr>
        <p:spPr/>
        <p:txBody>
          <a:bodyPr/>
          <a:lstStyle/>
          <a:p>
            <a:r>
              <a:rPr lang="en-US" dirty="0"/>
              <a:t>Does the FC Reaffirm the 2018 Decision?</a:t>
            </a:r>
          </a:p>
        </p:txBody>
      </p:sp>
      <p:sp>
        <p:nvSpPr>
          <p:cNvPr id="5" name="Content Placeholder 4">
            <a:extLst>
              <a:ext uri="{FF2B5EF4-FFF2-40B4-BE49-F238E27FC236}">
                <a16:creationId xmlns:a16="http://schemas.microsoft.com/office/drawing/2014/main" id="{D56C975D-59C1-469F-BF03-FE455FC624FC}"/>
              </a:ext>
            </a:extLst>
          </p:cNvPr>
          <p:cNvSpPr>
            <a:spLocks noGrp="1"/>
          </p:cNvSpPr>
          <p:nvPr>
            <p:ph sz="half" idx="13"/>
          </p:nvPr>
        </p:nvSpPr>
        <p:spPr/>
        <p:txBody>
          <a:bodyPr/>
          <a:lstStyle/>
          <a:p>
            <a:r>
              <a:rPr lang="en-US" sz="2400" dirty="0">
                <a:solidFill>
                  <a:srgbClr val="FF0000"/>
                </a:solidFill>
              </a:rPr>
              <a:t>If yes, </a:t>
            </a:r>
            <a:r>
              <a:rPr lang="en-US" sz="2400" dirty="0"/>
              <a:t>should we also consider additional provisions? </a:t>
            </a:r>
          </a:p>
          <a:p>
            <a:pPr lvl="1">
              <a:spcBef>
                <a:spcPts val="600"/>
              </a:spcBef>
            </a:pPr>
            <a:r>
              <a:rPr lang="en-US" sz="2400" dirty="0"/>
              <a:t>Allow nominators to specify secondary/tertiary S/TCs so that a wider pool of Fellows can be chosen as evaluators (address inter-disciplinary cases)?</a:t>
            </a:r>
          </a:p>
          <a:p>
            <a:pPr lvl="1">
              <a:spcBef>
                <a:spcPts val="600"/>
              </a:spcBef>
            </a:pPr>
            <a:r>
              <a:rPr lang="en-US" sz="2400" dirty="0"/>
              <a:t>Resolve the issue of small Societies as in one or more of the following:</a:t>
            </a:r>
          </a:p>
          <a:p>
            <a:pPr lvl="2"/>
            <a:r>
              <a:rPr lang="en-US" sz="2133" dirty="0"/>
              <a:t>Group small Societies per Division? Basically we make them as Councils but larger, so we get a single ranking of affine fields.</a:t>
            </a:r>
          </a:p>
          <a:p>
            <a:pPr lvl="2"/>
            <a:r>
              <a:rPr lang="en-US" sz="2133" dirty="0"/>
              <a:t>Not allow expedited evaluation of small Societies (&lt;15 nominees)?</a:t>
            </a:r>
          </a:p>
          <a:p>
            <a:pPr lvl="2"/>
            <a:r>
              <a:rPr lang="en-US" sz="2133" dirty="0"/>
              <a:t>Flag all nominees from small Societies and with a preliminary Pass recommendation for discussion at the f2f meeting? Also mentioned on slide #3 of the new Process Approval slides (Agenda Item 28)</a:t>
            </a:r>
          </a:p>
          <a:p>
            <a:pPr lvl="2"/>
            <a:endParaRPr lang="en-US" sz="2133" dirty="0"/>
          </a:p>
          <a:p>
            <a:pPr lvl="2"/>
            <a:endParaRPr lang="en-US" sz="2133" dirty="0"/>
          </a:p>
          <a:p>
            <a:pPr lvl="1"/>
            <a:endParaRPr lang="en-US" sz="2400" dirty="0"/>
          </a:p>
          <a:p>
            <a:endParaRPr lang="en-US" sz="2400" dirty="0"/>
          </a:p>
          <a:p>
            <a:endParaRPr lang="en-US" sz="2400" dirty="0"/>
          </a:p>
        </p:txBody>
      </p:sp>
    </p:spTree>
    <p:extLst>
      <p:ext uri="{BB962C8B-B14F-4D97-AF65-F5344CB8AC3E}">
        <p14:creationId xmlns:p14="http://schemas.microsoft.com/office/powerpoint/2010/main" val="6932819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A034D-1B9C-453F-8622-521FC9222D7F}"/>
              </a:ext>
            </a:extLst>
          </p:cNvPr>
          <p:cNvSpPr>
            <a:spLocks noGrp="1"/>
          </p:cNvSpPr>
          <p:nvPr>
            <p:ph type="ftr" sz="quarter" idx="11"/>
          </p:nvPr>
        </p:nvSpPr>
        <p:spPr/>
        <p:txBody>
          <a:bodyPr/>
          <a:lstStyle/>
          <a:p>
            <a:pPr defTabSz="457189"/>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3" name="Slide Number Placeholder 2">
            <a:extLst>
              <a:ext uri="{FF2B5EF4-FFF2-40B4-BE49-F238E27FC236}">
                <a16:creationId xmlns:a16="http://schemas.microsoft.com/office/drawing/2014/main" id="{7E17B7BE-C003-497D-A8F1-9C2B46B25D78}"/>
              </a:ext>
            </a:extLst>
          </p:cNvPr>
          <p:cNvSpPr>
            <a:spLocks noGrp="1"/>
          </p:cNvSpPr>
          <p:nvPr>
            <p:ph type="sldNum" sz="quarter" idx="12"/>
          </p:nvPr>
        </p:nvSpPr>
        <p:spPr/>
        <p:txBody>
          <a:bodyPr/>
          <a:lstStyle/>
          <a:p>
            <a:pPr defTabSz="457189"/>
            <a:fld id="{BCC0A6F6-FFBE-433A-A133-5DDBD4157FEA}" type="slidenum">
              <a:rPr lang="en-US" kern="1200">
                <a:solidFill>
                  <a:prstClr val="black">
                    <a:tint val="75000"/>
                  </a:prstClr>
                </a:solidFill>
                <a:latin typeface="Calibri"/>
                <a:ea typeface="+mn-ea"/>
                <a:cs typeface="+mn-cs"/>
              </a:rPr>
              <a:pPr defTabSz="457189"/>
              <a:t>125</a:t>
            </a:fld>
            <a:endParaRPr lang="en-US" kern="1200">
              <a:solidFill>
                <a:prstClr val="black">
                  <a:tint val="75000"/>
                </a:prstClr>
              </a:solidFill>
              <a:latin typeface="Calibri"/>
              <a:ea typeface="+mn-ea"/>
              <a:cs typeface="+mn-cs"/>
            </a:endParaRPr>
          </a:p>
        </p:txBody>
      </p:sp>
      <p:sp>
        <p:nvSpPr>
          <p:cNvPr id="4" name="Title 3">
            <a:extLst>
              <a:ext uri="{FF2B5EF4-FFF2-40B4-BE49-F238E27FC236}">
                <a16:creationId xmlns:a16="http://schemas.microsoft.com/office/drawing/2014/main" id="{1FB9A66F-06B4-4EAB-9D66-CAA4F4352F45}"/>
              </a:ext>
            </a:extLst>
          </p:cNvPr>
          <p:cNvSpPr>
            <a:spLocks noGrp="1"/>
          </p:cNvSpPr>
          <p:nvPr>
            <p:ph type="title"/>
          </p:nvPr>
        </p:nvSpPr>
        <p:spPr/>
        <p:txBody>
          <a:bodyPr/>
          <a:lstStyle/>
          <a:p>
            <a:r>
              <a:rPr lang="en-US" dirty="0"/>
              <a:t>Does the FC Reaffirm the 2018 Decision?</a:t>
            </a:r>
          </a:p>
        </p:txBody>
      </p:sp>
      <p:sp>
        <p:nvSpPr>
          <p:cNvPr id="5" name="Content Placeholder 4">
            <a:extLst>
              <a:ext uri="{FF2B5EF4-FFF2-40B4-BE49-F238E27FC236}">
                <a16:creationId xmlns:a16="http://schemas.microsoft.com/office/drawing/2014/main" id="{D56C975D-59C1-469F-BF03-FE455FC624FC}"/>
              </a:ext>
            </a:extLst>
          </p:cNvPr>
          <p:cNvSpPr>
            <a:spLocks noGrp="1"/>
          </p:cNvSpPr>
          <p:nvPr>
            <p:ph sz="half" idx="13"/>
          </p:nvPr>
        </p:nvSpPr>
        <p:spPr/>
        <p:txBody>
          <a:bodyPr>
            <a:normAutofit lnSpcReduction="10000"/>
          </a:bodyPr>
          <a:lstStyle/>
          <a:p>
            <a:r>
              <a:rPr lang="en-US" sz="2400" dirty="0">
                <a:solidFill>
                  <a:srgbClr val="FF0000"/>
                </a:solidFill>
              </a:rPr>
              <a:t>If no, </a:t>
            </a:r>
            <a:r>
              <a:rPr lang="en-US" sz="2400" dirty="0"/>
              <a:t>should we consider alternative solutions?</a:t>
            </a:r>
          </a:p>
          <a:p>
            <a:pPr lvl="1"/>
            <a:r>
              <a:rPr lang="en-US" sz="2400" dirty="0"/>
              <a:t>S/TCs with less than X nominees do not rank/score their nominees but just provide narrative answers:</a:t>
            </a:r>
          </a:p>
          <a:p>
            <a:pPr lvl="2"/>
            <a:r>
              <a:rPr lang="en-US" sz="2133" dirty="0"/>
              <a:t>This requires Judges to perform more due diligence which should be manageable after the Expedited Evaluation Procedure starts in 2020</a:t>
            </a:r>
          </a:p>
          <a:p>
            <a:pPr lvl="3"/>
            <a:r>
              <a:rPr lang="en-US" sz="1867" dirty="0"/>
              <a:t>For X=10, there would be ~50 unranked nominees out of ~900.   Workload increase:  ~5 nominees per IEEE Judge.</a:t>
            </a:r>
          </a:p>
          <a:p>
            <a:pPr lvl="3"/>
            <a:r>
              <a:rPr lang="en-US" sz="1867" dirty="0"/>
              <a:t>For X=20, there would be ~140 unranked nominees out of ~900. Workload increase: ~14 nominees per IEEE Judge.</a:t>
            </a:r>
            <a:endParaRPr lang="en-US" sz="2133" dirty="0"/>
          </a:p>
          <a:p>
            <a:pPr lvl="2"/>
            <a:r>
              <a:rPr lang="en-US" sz="2133" dirty="0"/>
              <a:t>Another good side effect is that any bias a small S/TC may have (gender, geographical, etc.) would not propagate to the Fellow Committee.</a:t>
            </a:r>
          </a:p>
          <a:p>
            <a:pPr lvl="1">
              <a:spcBef>
                <a:spcPts val="600"/>
              </a:spcBef>
            </a:pPr>
            <a:r>
              <a:rPr lang="en-US" sz="2400" dirty="0"/>
              <a:t>Have a panel of Judges that looks at nominations referred to TCs and decides which ones should be moved to Societies and which ones can stay with TCs.</a:t>
            </a:r>
          </a:p>
          <a:p>
            <a:pPr lvl="2"/>
            <a:r>
              <a:rPr lang="en-US" sz="2133" dirty="0"/>
              <a:t>This can be combined with allowing nominators to specify secondary/tertiary Society.</a:t>
            </a:r>
          </a:p>
          <a:p>
            <a:pPr lvl="1"/>
            <a:endParaRPr lang="en-US" sz="2400" dirty="0"/>
          </a:p>
        </p:txBody>
      </p:sp>
    </p:spTree>
    <p:extLst>
      <p:ext uri="{BB962C8B-B14F-4D97-AF65-F5344CB8AC3E}">
        <p14:creationId xmlns:p14="http://schemas.microsoft.com/office/powerpoint/2010/main" val="336777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5A723A-0C28-4133-9AAE-F24E30F4B83E}"/>
              </a:ext>
            </a:extLst>
          </p:cNvPr>
          <p:cNvSpPr>
            <a:spLocks noGrp="1"/>
          </p:cNvSpPr>
          <p:nvPr>
            <p:ph type="ftr" sz="quarter" idx="11"/>
          </p:nvPr>
        </p:nvSpPr>
        <p:spPr/>
        <p:txBody>
          <a:bodyPr/>
          <a:lstStyle/>
          <a:p>
            <a:pPr defTabSz="457189"/>
            <a:r>
              <a:rPr lang="en-US" kern="1200" dirty="0">
                <a:solidFill>
                  <a:prstClr val="black">
                    <a:tint val="75000"/>
                  </a:prstClr>
                </a:solidFill>
                <a:latin typeface="Calibri"/>
                <a:ea typeface="+mn-ea"/>
                <a:cs typeface="+mn-cs"/>
              </a:rPr>
              <a:t>2019 Fellow Committee Meeting</a:t>
            </a:r>
          </a:p>
        </p:txBody>
      </p:sp>
      <p:sp>
        <p:nvSpPr>
          <p:cNvPr id="3" name="Slide Number Placeholder 2">
            <a:extLst>
              <a:ext uri="{FF2B5EF4-FFF2-40B4-BE49-F238E27FC236}">
                <a16:creationId xmlns:a16="http://schemas.microsoft.com/office/drawing/2014/main" id="{72336FA5-E80B-488E-948A-6D75A0BFC503}"/>
              </a:ext>
            </a:extLst>
          </p:cNvPr>
          <p:cNvSpPr>
            <a:spLocks noGrp="1"/>
          </p:cNvSpPr>
          <p:nvPr>
            <p:ph type="sldNum" sz="quarter" idx="12"/>
          </p:nvPr>
        </p:nvSpPr>
        <p:spPr/>
        <p:txBody>
          <a:bodyPr/>
          <a:lstStyle/>
          <a:p>
            <a:pPr defTabSz="457189"/>
            <a:fld id="{BCC0A6F6-FFBE-433A-A133-5DDBD4157FEA}" type="slidenum">
              <a:rPr lang="en-US" kern="1200">
                <a:solidFill>
                  <a:prstClr val="black">
                    <a:tint val="75000"/>
                  </a:prstClr>
                </a:solidFill>
                <a:latin typeface="Calibri"/>
                <a:ea typeface="+mn-ea"/>
                <a:cs typeface="+mn-cs"/>
              </a:rPr>
              <a:pPr defTabSz="457189"/>
              <a:t>126</a:t>
            </a:fld>
            <a:endParaRPr lang="en-US" kern="1200">
              <a:solidFill>
                <a:prstClr val="black">
                  <a:tint val="75000"/>
                </a:prstClr>
              </a:solidFill>
              <a:latin typeface="Calibri"/>
              <a:ea typeface="+mn-ea"/>
              <a:cs typeface="+mn-cs"/>
            </a:endParaRPr>
          </a:p>
        </p:txBody>
      </p:sp>
      <p:sp>
        <p:nvSpPr>
          <p:cNvPr id="4" name="Title 3">
            <a:extLst>
              <a:ext uri="{FF2B5EF4-FFF2-40B4-BE49-F238E27FC236}">
                <a16:creationId xmlns:a16="http://schemas.microsoft.com/office/drawing/2014/main" id="{40BA7CAE-5F08-4069-BE90-92E95936AC40}"/>
              </a:ext>
            </a:extLst>
          </p:cNvPr>
          <p:cNvSpPr>
            <a:spLocks noGrp="1"/>
          </p:cNvSpPr>
          <p:nvPr>
            <p:ph type="title"/>
          </p:nvPr>
        </p:nvSpPr>
        <p:spPr/>
        <p:txBody>
          <a:bodyPr/>
          <a:lstStyle/>
          <a:p>
            <a:r>
              <a:rPr lang="en-US" dirty="0"/>
              <a:t>2018 Decision on Councils</a:t>
            </a:r>
          </a:p>
        </p:txBody>
      </p:sp>
      <p:sp>
        <p:nvSpPr>
          <p:cNvPr id="5" name="Content Placeholder 4">
            <a:extLst>
              <a:ext uri="{FF2B5EF4-FFF2-40B4-BE49-F238E27FC236}">
                <a16:creationId xmlns:a16="http://schemas.microsoft.com/office/drawing/2014/main" id="{EF7C97C2-D661-4F28-A347-20BDBB6CA9F7}"/>
              </a:ext>
            </a:extLst>
          </p:cNvPr>
          <p:cNvSpPr>
            <a:spLocks noGrp="1"/>
          </p:cNvSpPr>
          <p:nvPr>
            <p:ph sz="half" idx="13"/>
          </p:nvPr>
        </p:nvSpPr>
        <p:spPr/>
        <p:txBody>
          <a:bodyPr>
            <a:normAutofit lnSpcReduction="10000"/>
          </a:bodyPr>
          <a:lstStyle/>
          <a:p>
            <a:pPr fontAlgn="b"/>
            <a:r>
              <a:rPr lang="en-US" sz="2133" dirty="0"/>
              <a:t>The 2018 FC passed a motion presented by the 2017 FSPS to limit evaluation of </a:t>
            </a:r>
            <a:r>
              <a:rPr lang="en-US" sz="2133" dirty="0">
                <a:solidFill>
                  <a:schemeClr val="tx1"/>
                </a:solidFill>
              </a:rPr>
              <a:t>nominees to Societies only, not Technical Councils (TCs) anymore. </a:t>
            </a:r>
          </a:p>
          <a:p>
            <a:pPr lvl="1" fontAlgn="b"/>
            <a:r>
              <a:rPr lang="en-US" sz="2133" dirty="0"/>
              <a:t>Main rationale: very high elevation probability for TCs.</a:t>
            </a:r>
          </a:p>
          <a:p>
            <a:pPr fontAlgn="b">
              <a:spcBef>
                <a:spcPts val="1200"/>
              </a:spcBef>
            </a:pPr>
            <a:r>
              <a:rPr lang="en-US" sz="2133" dirty="0"/>
              <a:t>When I presented to TAB in November 2018 there was obviously strong pushback. </a:t>
            </a:r>
          </a:p>
          <a:p>
            <a:pPr fontAlgn="b">
              <a:spcBef>
                <a:spcPts val="1200"/>
              </a:spcBef>
            </a:pPr>
            <a:r>
              <a:rPr lang="en-US" sz="2133" dirty="0"/>
              <a:t>I did some research on the matter and found that, in reality, it is not just TCs that have higher elevation probability but also small Societies. Different conclusions can be reached.</a:t>
            </a:r>
          </a:p>
          <a:p>
            <a:pPr fontAlgn="b">
              <a:spcBef>
                <a:spcPts val="1200"/>
              </a:spcBef>
            </a:pPr>
            <a:r>
              <a:rPr lang="en-US" sz="2133" dirty="0"/>
              <a:t>Had (and still have) email exchanges with Division Directors.</a:t>
            </a:r>
          </a:p>
          <a:p>
            <a:pPr fontAlgn="b">
              <a:spcBef>
                <a:spcPts val="1200"/>
              </a:spcBef>
            </a:pPr>
            <a:r>
              <a:rPr lang="en-US" sz="2133" dirty="0"/>
              <a:t>I decided to delay the implementation of this motion to have more discussion internally and externally with all stakeholders – including the Society Ad Hoc and TAB.</a:t>
            </a:r>
          </a:p>
        </p:txBody>
      </p:sp>
    </p:spTree>
    <p:extLst>
      <p:ext uri="{BB962C8B-B14F-4D97-AF65-F5344CB8AC3E}">
        <p14:creationId xmlns:p14="http://schemas.microsoft.com/office/powerpoint/2010/main" val="21904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F12947-B7EC-4804-B859-08572F010FCA}"/>
              </a:ext>
            </a:extLst>
          </p:cNvPr>
          <p:cNvSpPr>
            <a:spLocks noGrp="1"/>
          </p:cNvSpPr>
          <p:nvPr>
            <p:ph type="ftr" sz="quarter" idx="11"/>
          </p:nvPr>
        </p:nvSpPr>
        <p:spPr/>
        <p:txBody>
          <a:bodyPr/>
          <a:lstStyle/>
          <a:p>
            <a:pPr defTabSz="457189"/>
            <a:r>
              <a:rPr lang="en-US" kern="1200">
                <a:solidFill>
                  <a:prstClr val="black">
                    <a:tint val="75000"/>
                  </a:prstClr>
                </a:solidFill>
                <a:latin typeface="Calibri"/>
                <a:ea typeface="+mn-ea"/>
                <a:cs typeface="+mn-cs"/>
              </a:rPr>
              <a:t>2019 Fellow Committee Meeting</a:t>
            </a:r>
            <a:endParaRPr lang="en-US" kern="1200" dirty="0">
              <a:solidFill>
                <a:prstClr val="black">
                  <a:tint val="75000"/>
                </a:prstClr>
              </a:solidFill>
              <a:latin typeface="Calibri"/>
              <a:ea typeface="+mn-ea"/>
              <a:cs typeface="+mn-cs"/>
            </a:endParaRPr>
          </a:p>
        </p:txBody>
      </p:sp>
      <p:sp>
        <p:nvSpPr>
          <p:cNvPr id="3" name="Slide Number Placeholder 2">
            <a:extLst>
              <a:ext uri="{FF2B5EF4-FFF2-40B4-BE49-F238E27FC236}">
                <a16:creationId xmlns:a16="http://schemas.microsoft.com/office/drawing/2014/main" id="{9DD5DE44-D9E6-4803-9989-5285109A08B7}"/>
              </a:ext>
            </a:extLst>
          </p:cNvPr>
          <p:cNvSpPr>
            <a:spLocks noGrp="1"/>
          </p:cNvSpPr>
          <p:nvPr>
            <p:ph type="sldNum" sz="quarter" idx="12"/>
          </p:nvPr>
        </p:nvSpPr>
        <p:spPr/>
        <p:txBody>
          <a:bodyPr/>
          <a:lstStyle/>
          <a:p>
            <a:pPr defTabSz="457189"/>
            <a:fld id="{BCC0A6F6-FFBE-433A-A133-5DDBD4157FEA}" type="slidenum">
              <a:rPr lang="en-US" kern="1200">
                <a:solidFill>
                  <a:prstClr val="black">
                    <a:tint val="75000"/>
                  </a:prstClr>
                </a:solidFill>
                <a:latin typeface="Calibri"/>
                <a:ea typeface="+mn-ea"/>
                <a:cs typeface="+mn-cs"/>
              </a:rPr>
              <a:pPr defTabSz="457189"/>
              <a:t>127</a:t>
            </a:fld>
            <a:endParaRPr lang="en-US" kern="1200">
              <a:solidFill>
                <a:prstClr val="black">
                  <a:tint val="75000"/>
                </a:prstClr>
              </a:solidFill>
              <a:latin typeface="Calibri"/>
              <a:ea typeface="+mn-ea"/>
              <a:cs typeface="+mn-cs"/>
            </a:endParaRPr>
          </a:p>
        </p:txBody>
      </p:sp>
      <p:sp>
        <p:nvSpPr>
          <p:cNvPr id="4" name="Title 3">
            <a:extLst>
              <a:ext uri="{FF2B5EF4-FFF2-40B4-BE49-F238E27FC236}">
                <a16:creationId xmlns:a16="http://schemas.microsoft.com/office/drawing/2014/main" id="{06EDB2B6-743E-410A-8F73-B442B91DF6C1}"/>
              </a:ext>
            </a:extLst>
          </p:cNvPr>
          <p:cNvSpPr>
            <a:spLocks noGrp="1"/>
          </p:cNvSpPr>
          <p:nvPr>
            <p:ph type="title"/>
          </p:nvPr>
        </p:nvSpPr>
        <p:spPr/>
        <p:txBody>
          <a:bodyPr/>
          <a:lstStyle/>
          <a:p>
            <a:r>
              <a:rPr lang="en-US" dirty="0"/>
              <a:t>Counter Arguments I got from the TCs</a:t>
            </a:r>
            <a:br>
              <a:rPr lang="en-US" dirty="0"/>
            </a:br>
            <a:r>
              <a:rPr lang="en-US" dirty="0"/>
              <a:t>(followed by my opinions)</a:t>
            </a:r>
          </a:p>
        </p:txBody>
      </p:sp>
      <p:sp>
        <p:nvSpPr>
          <p:cNvPr id="5" name="Content Placeholder 4">
            <a:extLst>
              <a:ext uri="{FF2B5EF4-FFF2-40B4-BE49-F238E27FC236}">
                <a16:creationId xmlns:a16="http://schemas.microsoft.com/office/drawing/2014/main" id="{76A4280A-7946-40D0-8729-798AE92EA9CF}"/>
              </a:ext>
            </a:extLst>
          </p:cNvPr>
          <p:cNvSpPr>
            <a:spLocks noGrp="1"/>
          </p:cNvSpPr>
          <p:nvPr>
            <p:ph sz="half" idx="13"/>
          </p:nvPr>
        </p:nvSpPr>
        <p:spPr/>
        <p:txBody>
          <a:bodyPr>
            <a:normAutofit lnSpcReduction="10000"/>
          </a:bodyPr>
          <a:lstStyle/>
          <a:p>
            <a:r>
              <a:rPr lang="en-US" sz="1867" dirty="0"/>
              <a:t>TCs can better evaluate nominees that have contributed to very specific fields for which it is difficult to find experts in one Society.</a:t>
            </a:r>
          </a:p>
          <a:p>
            <a:pPr lvl="1"/>
            <a:r>
              <a:rPr lang="en-US" sz="1600" dirty="0"/>
              <a:t>Not convincing and unfounded, TCs use Fellows from their constituent Societies as evaluators, there is no reason why Societies would not be able to evaluate nominees referred to TCs.</a:t>
            </a:r>
          </a:p>
          <a:p>
            <a:pPr lvl="1"/>
            <a:r>
              <a:rPr lang="en-US" sz="1600" dirty="0"/>
              <a:t>And if the topic is so esoteric, it is not easier to find Evaluators in Councils because the same evaluators are listed under the constituent Societies.</a:t>
            </a:r>
          </a:p>
          <a:p>
            <a:r>
              <a:rPr lang="en-US" sz="1867" dirty="0"/>
              <a:t>TCs are communities, they should be allowed to evaluate nominees. </a:t>
            </a:r>
          </a:p>
          <a:p>
            <a:pPr lvl="1"/>
            <a:r>
              <a:rPr lang="en-US" sz="1600" dirty="0"/>
              <a:t>The argument is somewhat weak, should we then extend the same argument to the other 19 </a:t>
            </a:r>
            <a:r>
              <a:rPr lang="en-US" sz="1600" dirty="0">
                <a:hlinkClick r:id="rId2"/>
              </a:rPr>
              <a:t>Technical Communities</a:t>
            </a:r>
            <a:r>
              <a:rPr lang="en-US" sz="1600" dirty="0"/>
              <a:t> we have (Big Data, </a:t>
            </a:r>
            <a:r>
              <a:rPr lang="en-US" sz="1600" dirty="0" err="1"/>
              <a:t>BlockChain</a:t>
            </a:r>
            <a:r>
              <a:rPr lang="en-US" sz="1600" dirty="0"/>
              <a:t>, Brain, etc.)?</a:t>
            </a:r>
          </a:p>
          <a:p>
            <a:r>
              <a:rPr lang="en-US" sz="1867" dirty="0"/>
              <a:t>Today, some contributions are interdisciplinary, and this requires the capability of picking evaluators from different Societies.</a:t>
            </a:r>
          </a:p>
          <a:p>
            <a:pPr lvl="1"/>
            <a:r>
              <a:rPr lang="en-US" sz="1600" dirty="0"/>
              <a:t>The argument has some validity and recognizes an existing trend;</a:t>
            </a:r>
          </a:p>
          <a:p>
            <a:pPr lvl="1"/>
            <a:r>
              <a:rPr lang="en-US" sz="1600" dirty="0"/>
              <a:t>However, it happens very rarely that nominees are referred to TCs because of the interdisciplinary nature of their work (not measured, but consistent feedback form Judges);</a:t>
            </a:r>
          </a:p>
          <a:p>
            <a:pPr lvl="1"/>
            <a:r>
              <a:rPr lang="en-US" sz="1600" dirty="0"/>
              <a:t>And even then, it cannot be stated with certainty that the necessary expertise to evaluate them cannot be found in Societies (no need to appoint evaluators that are all experts, also some “generalists” can be appointed as they would still comment intelligently).</a:t>
            </a:r>
          </a:p>
        </p:txBody>
      </p:sp>
    </p:spTree>
    <p:extLst>
      <p:ext uri="{BB962C8B-B14F-4D97-AF65-F5344CB8AC3E}">
        <p14:creationId xmlns:p14="http://schemas.microsoft.com/office/powerpoint/2010/main" val="373630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396815" y="565421"/>
            <a:ext cx="11374883" cy="521507"/>
          </a:xfrm>
          <a:prstGeom prst="rect">
            <a:avLst/>
          </a:prstGeom>
          <a:noFill/>
          <a:ln>
            <a:noFill/>
          </a:ln>
        </p:spPr>
        <p:txBody>
          <a:bodyPr vert="horz" wrap="square" lIns="91433" tIns="45700" rIns="91433" bIns="45700" rtlCol="0" anchor="t" anchorCtr="0">
            <a:noAutofit/>
          </a:bodyPr>
          <a:lstStyle/>
          <a:p>
            <a:pPr indent="-194728"/>
            <a:r>
              <a:rPr lang="en-US" sz="3200" dirty="0"/>
              <a:t>Highlights of Fellow Decisions that Impact S/TCs</a:t>
            </a:r>
            <a:endParaRPr sz="3200" dirty="0"/>
          </a:p>
        </p:txBody>
      </p:sp>
      <p:sp>
        <p:nvSpPr>
          <p:cNvPr id="175" name="Shape 175"/>
          <p:cNvSpPr txBox="1">
            <a:spLocks noGrp="1"/>
          </p:cNvSpPr>
          <p:nvPr>
            <p:ph type="body" idx="2"/>
          </p:nvPr>
        </p:nvSpPr>
        <p:spPr>
          <a:xfrm>
            <a:off x="408559" y="1144985"/>
            <a:ext cx="11374883" cy="5042044"/>
          </a:xfrm>
          <a:prstGeom prst="rect">
            <a:avLst/>
          </a:prstGeom>
          <a:noFill/>
          <a:ln>
            <a:noFill/>
          </a:ln>
        </p:spPr>
        <p:txBody>
          <a:bodyPr vert="horz" wrap="square" lIns="91433" tIns="45700" rIns="91433" bIns="45700" rtlCol="0" anchor="t" anchorCtr="0">
            <a:noAutofit/>
          </a:bodyPr>
          <a:lstStyle/>
          <a:p>
            <a:pPr marL="342891" indent="-342891" defTabSz="914377" fontAlgn="b">
              <a:lnSpc>
                <a:spcPct val="100000"/>
              </a:lnSpc>
              <a:spcBef>
                <a:spcPts val="600"/>
              </a:spcBef>
              <a:buSzPct val="100000"/>
              <a:buBlip>
                <a:blip r:embed="rId3"/>
              </a:buBlip>
            </a:pPr>
            <a:r>
              <a:rPr lang="en-US" sz="1867" dirty="0">
                <a:solidFill>
                  <a:srgbClr val="000000"/>
                </a:solidFill>
                <a:latin typeface="Verdana"/>
                <a:ea typeface="+mn-ea"/>
              </a:rPr>
              <a:t>As also done in 2018, I created an </a:t>
            </a:r>
            <a:r>
              <a:rPr lang="en-US" sz="1867" dirty="0">
                <a:solidFill>
                  <a:srgbClr val="000000"/>
                </a:solidFill>
                <a:effectLst>
                  <a:outerShdw blurRad="38100" dist="38100" dir="2700000" algn="tl">
                    <a:srgbClr val="000000">
                      <a:alpha val="43137"/>
                    </a:srgbClr>
                  </a:outerShdw>
                </a:effectLst>
                <a:latin typeface="Verdana"/>
                <a:ea typeface="+mn-ea"/>
              </a:rPr>
              <a:t>Ad Hoc Committee on S/TC Fellow Best Practices </a:t>
            </a:r>
            <a:r>
              <a:rPr lang="en-US" sz="1867" dirty="0">
                <a:solidFill>
                  <a:srgbClr val="000000"/>
                </a:solidFill>
                <a:latin typeface="Verdana"/>
                <a:ea typeface="+mn-ea"/>
              </a:rPr>
              <a:t>chaired by Isabel Trancoso (SP-FEC Chair). </a:t>
            </a:r>
          </a:p>
          <a:p>
            <a:pPr marL="594345" lvl="1" indent="-182875" defTabSz="914377">
              <a:lnSpc>
                <a:spcPct val="100000"/>
              </a:lnSpc>
              <a:spcBef>
                <a:spcPts val="400"/>
              </a:spcBef>
              <a:buClr>
                <a:schemeClr val="tx1"/>
              </a:buClr>
              <a:buFont typeface="Arial" panose="020B0604020202020204" pitchFamily="34" charset="0"/>
              <a:buChar char="•"/>
              <a:tabLst>
                <a:tab pos="918610" algn="l"/>
              </a:tabLst>
            </a:pPr>
            <a:r>
              <a:rPr lang="en-US" sz="1600" dirty="0">
                <a:solidFill>
                  <a:schemeClr val="tx1"/>
                </a:solidFill>
                <a:latin typeface="Calibri" panose="020F0502020204030204" pitchFamily="34" charset="0"/>
                <a:cs typeface="Calibri" panose="020F0502020204030204" pitchFamily="34" charset="0"/>
              </a:rPr>
              <a:t>13 FEC Chairs chosen to represent 2 Councils and 11 Societies (4 Large, 2 Medium, 4 Small) – see slide #7 for the roster.</a:t>
            </a:r>
          </a:p>
          <a:p>
            <a:pPr marL="342891" indent="-342891" defTabSz="914377" fontAlgn="b">
              <a:lnSpc>
                <a:spcPct val="100000"/>
              </a:lnSpc>
              <a:spcBef>
                <a:spcPts val="1600"/>
              </a:spcBef>
              <a:buSzPct val="100000"/>
              <a:buBlip>
                <a:blip r:embed="rId3"/>
              </a:buBlip>
            </a:pPr>
            <a:r>
              <a:rPr lang="en-US" sz="1867" dirty="0">
                <a:solidFill>
                  <a:srgbClr val="000000"/>
                </a:solidFill>
                <a:latin typeface="Verdana"/>
                <a:ea typeface="+mn-ea"/>
              </a:rPr>
              <a:t>The Ad Hoc has been very effective and presented </a:t>
            </a:r>
            <a:r>
              <a:rPr lang="en-US" sz="1867" dirty="0">
                <a:solidFill>
                  <a:srgbClr val="000000"/>
                </a:solidFill>
                <a:effectLst>
                  <a:outerShdw blurRad="38100" dist="38100" dir="2700000" algn="tl">
                    <a:srgbClr val="000000">
                      <a:alpha val="43137"/>
                    </a:srgbClr>
                  </a:outerShdw>
                </a:effectLst>
                <a:latin typeface="Verdana"/>
                <a:ea typeface="+mn-ea"/>
              </a:rPr>
              <a:t>various recommendations that were endorsed by the IEEE Fellow Committee (FC)</a:t>
            </a:r>
            <a:r>
              <a:rPr lang="en-US" sz="1867" dirty="0">
                <a:solidFill>
                  <a:srgbClr val="000000"/>
                </a:solidFill>
                <a:latin typeface="Verdana"/>
                <a:ea typeface="+mn-ea"/>
              </a:rPr>
              <a:t>:</a:t>
            </a:r>
          </a:p>
          <a:p>
            <a:pPr marL="594345" lvl="1" indent="-182875" defTabSz="914377">
              <a:lnSpc>
                <a:spcPct val="100000"/>
              </a:lnSpc>
              <a:spcBef>
                <a:spcPts val="400"/>
              </a:spcBef>
              <a:buClr>
                <a:schemeClr val="tx1"/>
              </a:buClr>
              <a:buFont typeface="Arial" panose="020B0604020202020204" pitchFamily="34" charset="0"/>
              <a:buChar char="•"/>
              <a:tabLst>
                <a:tab pos="918610" algn="l"/>
              </a:tabLst>
            </a:pPr>
            <a:r>
              <a:rPr lang="en-US" sz="1600" dirty="0">
                <a:solidFill>
                  <a:schemeClr val="tx1"/>
                </a:solidFill>
                <a:latin typeface="Calibri" panose="020F0502020204030204" pitchFamily="34" charset="0"/>
                <a:ea typeface="+mn-ea"/>
                <a:cs typeface="Calibri" panose="020F0502020204030204" pitchFamily="34" charset="0"/>
              </a:rPr>
              <a:t>A revised Nomination Form and a revised S/TC Evaluation Form;</a:t>
            </a:r>
          </a:p>
          <a:p>
            <a:pPr marL="594345" lvl="1" indent="-182875" defTabSz="914377">
              <a:lnSpc>
                <a:spcPct val="100000"/>
              </a:lnSpc>
              <a:spcBef>
                <a:spcPts val="400"/>
              </a:spcBef>
              <a:buClr>
                <a:schemeClr val="tx1"/>
              </a:buClr>
              <a:buFont typeface="Arial" panose="020B0604020202020204" pitchFamily="34" charset="0"/>
              <a:buChar char="•"/>
              <a:tabLst>
                <a:tab pos="918610" algn="l"/>
              </a:tabLst>
            </a:pPr>
            <a:r>
              <a:rPr lang="en-US" sz="1600" dirty="0">
                <a:solidFill>
                  <a:schemeClr val="tx1"/>
                </a:solidFill>
                <a:latin typeface="Calibri" panose="020F0502020204030204" pitchFamily="34" charset="0"/>
                <a:ea typeface="+mn-ea"/>
                <a:cs typeface="Calibri" panose="020F0502020204030204" pitchFamily="34" charset="0"/>
              </a:rPr>
              <a:t>Harmonization of practices across S/TCs with common requirements on transparency, appointment of additional FEC members when needed, and a review of existing policies – most of which were re-confirmed;</a:t>
            </a:r>
          </a:p>
          <a:p>
            <a:pPr marL="594345" lvl="1" indent="-182875" defTabSz="914377">
              <a:lnSpc>
                <a:spcPct val="100000"/>
              </a:lnSpc>
              <a:spcBef>
                <a:spcPts val="400"/>
              </a:spcBef>
              <a:buClr>
                <a:schemeClr val="tx1"/>
              </a:buClr>
              <a:buFont typeface="Arial" panose="020B0604020202020204" pitchFamily="34" charset="0"/>
              <a:buChar char="•"/>
              <a:tabLst>
                <a:tab pos="918610" algn="l"/>
              </a:tabLst>
            </a:pPr>
            <a:r>
              <a:rPr lang="en-US" sz="1600" dirty="0">
                <a:solidFill>
                  <a:schemeClr val="tx1"/>
                </a:solidFill>
                <a:latin typeface="Calibri" panose="020F0502020204030204" pitchFamily="34" charset="0"/>
                <a:ea typeface="+mn-ea"/>
                <a:cs typeface="Calibri" panose="020F0502020204030204" pitchFamily="34" charset="0"/>
              </a:rPr>
              <a:t>A trial period of 1 year in which all Educator nominations shall be referred to the Education Society.</a:t>
            </a:r>
          </a:p>
          <a:p>
            <a:pPr marL="342891" indent="-342891" defTabSz="914377" fontAlgn="b">
              <a:lnSpc>
                <a:spcPct val="100000"/>
              </a:lnSpc>
              <a:spcBef>
                <a:spcPts val="1600"/>
              </a:spcBef>
              <a:buSzPct val="100000"/>
              <a:buBlip>
                <a:blip r:embed="rId3"/>
              </a:buBlip>
            </a:pPr>
            <a:r>
              <a:rPr lang="en-US" sz="1867" dirty="0">
                <a:solidFill>
                  <a:srgbClr val="000000"/>
                </a:solidFill>
                <a:latin typeface="Verdana"/>
                <a:ea typeface="+mn-ea"/>
              </a:rPr>
              <a:t>The IEEE FC re-affirmed the motion passed in 2018 to </a:t>
            </a:r>
            <a:r>
              <a:rPr lang="en-US" sz="1867" dirty="0">
                <a:solidFill>
                  <a:srgbClr val="000000"/>
                </a:solidFill>
                <a:effectLst>
                  <a:outerShdw blurRad="38100" dist="38100" dir="2700000" algn="tl">
                    <a:srgbClr val="000000">
                      <a:alpha val="43137"/>
                    </a:srgbClr>
                  </a:outerShdw>
                </a:effectLst>
                <a:latin typeface="Verdana"/>
                <a:ea typeface="+mn-ea"/>
              </a:rPr>
              <a:t>limit evaluations of Nominees to Societies only</a:t>
            </a:r>
            <a:r>
              <a:rPr lang="en-US" sz="1867" dirty="0">
                <a:solidFill>
                  <a:srgbClr val="000000"/>
                </a:solidFill>
                <a:latin typeface="Verdana"/>
                <a:ea typeface="+mn-ea"/>
              </a:rPr>
              <a:t>:</a:t>
            </a:r>
          </a:p>
          <a:p>
            <a:pPr marL="594345" lvl="1" indent="-182875" defTabSz="914377">
              <a:lnSpc>
                <a:spcPct val="100000"/>
              </a:lnSpc>
              <a:spcBef>
                <a:spcPts val="400"/>
              </a:spcBef>
              <a:buClr>
                <a:schemeClr val="tx1"/>
              </a:buClr>
              <a:buFont typeface="Arial" panose="020B0604020202020204" pitchFamily="34" charset="0"/>
              <a:buChar char="•"/>
              <a:tabLst>
                <a:tab pos="918610" algn="l"/>
              </a:tabLst>
            </a:pPr>
            <a:r>
              <a:rPr lang="en-US" sz="1600" dirty="0">
                <a:solidFill>
                  <a:schemeClr val="tx1"/>
                </a:solidFill>
                <a:latin typeface="Calibri" panose="020F0502020204030204" pitchFamily="34" charset="0"/>
                <a:ea typeface="+mn-ea"/>
                <a:cs typeface="Calibri" panose="020F0502020204030204" pitchFamily="34" charset="0"/>
              </a:rPr>
              <a:t>The Ad Hoc discussed this matter and the Ad Hoc members agreed with the motion (provided that some flexibility in appointing additional evaluators was made available to address the case of Nominees with inter-disciplinary contributions) or had no strong feelings, while only Council representatives objected.</a:t>
            </a:r>
          </a:p>
          <a:p>
            <a:pPr marL="594345" lvl="1" indent="-182875" defTabSz="914377">
              <a:lnSpc>
                <a:spcPct val="100000"/>
              </a:lnSpc>
              <a:spcBef>
                <a:spcPts val="400"/>
              </a:spcBef>
              <a:buClr>
                <a:schemeClr val="tx1"/>
              </a:buClr>
              <a:buFont typeface="Arial" panose="020B0604020202020204" pitchFamily="34" charset="0"/>
              <a:buChar char="•"/>
              <a:tabLst>
                <a:tab pos="918610" algn="l"/>
              </a:tabLst>
            </a:pPr>
            <a:r>
              <a:rPr lang="en-US" sz="1600" dirty="0">
                <a:solidFill>
                  <a:schemeClr val="tx1"/>
                </a:solidFill>
                <a:latin typeface="Calibri" panose="020F0502020204030204" pitchFamily="34" charset="0"/>
                <a:cs typeface="Calibri" panose="020F0502020204030204" pitchFamily="34" charset="0"/>
              </a:rPr>
              <a:t>I presented to the FC the slides attached here as back-up. The FC discussed the matter a length and reaffirmed the 2018 decision with almost unanimous support.</a:t>
            </a:r>
          </a:p>
          <a:p>
            <a:pPr marL="594345" lvl="1" indent="-182875" defTabSz="914377">
              <a:lnSpc>
                <a:spcPct val="100000"/>
              </a:lnSpc>
              <a:spcBef>
                <a:spcPts val="400"/>
              </a:spcBef>
              <a:buClr>
                <a:schemeClr val="tx1"/>
              </a:buClr>
              <a:buFont typeface="Arial" panose="020B0604020202020204" pitchFamily="34" charset="0"/>
              <a:buChar char="•"/>
              <a:tabLst>
                <a:tab pos="918610" algn="l"/>
              </a:tabLst>
            </a:pPr>
            <a:endParaRPr lang="en-US" sz="1600" dirty="0">
              <a:solidFill>
                <a:schemeClr val="tx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8841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6" end="6"/>
                                            </p:txEl>
                                          </p:spTgt>
                                        </p:tgtEl>
                                        <p:attrNameLst>
                                          <p:attrName>style.visibility</p:attrName>
                                        </p:attrNameLst>
                                      </p:cBhvr>
                                      <p:to>
                                        <p:strVal val="visible"/>
                                      </p:to>
                                    </p:set>
                                    <p:animEffect transition="in" filter="fade">
                                      <p:cBhvr>
                                        <p:cTn id="7" dur="500"/>
                                        <p:tgtEl>
                                          <p:spTgt spid="17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5">
                                            <p:txEl>
                                              <p:pRg st="7" end="7"/>
                                            </p:txEl>
                                          </p:spTgt>
                                        </p:tgtEl>
                                        <p:attrNameLst>
                                          <p:attrName>style.visibility</p:attrName>
                                        </p:attrNameLst>
                                      </p:cBhvr>
                                      <p:to>
                                        <p:strVal val="visible"/>
                                      </p:to>
                                    </p:set>
                                    <p:animEffect transition="in" filter="fade">
                                      <p:cBhvr>
                                        <p:cTn id="10" dur="500"/>
                                        <p:tgtEl>
                                          <p:spTgt spid="17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5">
                                            <p:txEl>
                                              <p:pRg st="8" end="8"/>
                                            </p:txEl>
                                          </p:spTgt>
                                        </p:tgtEl>
                                        <p:attrNameLst>
                                          <p:attrName>style.visibility</p:attrName>
                                        </p:attrNameLst>
                                      </p:cBhvr>
                                      <p:to>
                                        <p:strVal val="visible"/>
                                      </p:to>
                                    </p:set>
                                    <p:animEffect transition="in" filter="fade">
                                      <p:cBhvr>
                                        <p:cTn id="13" dur="500"/>
                                        <p:tgtEl>
                                          <p:spTgt spid="1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112521-F2CB-3D47-AEE6-D8924666BFF5}"/>
              </a:ext>
            </a:extLst>
          </p:cNvPr>
          <p:cNvSpPr>
            <a:spLocks noGrp="1"/>
          </p:cNvSpPr>
          <p:nvPr>
            <p:ph type="title"/>
          </p:nvPr>
        </p:nvSpPr>
        <p:spPr/>
        <p:txBody>
          <a:bodyPr/>
          <a:lstStyle/>
          <a:p>
            <a:r>
              <a:rPr lang="en-US" b="1" dirty="0">
                <a:solidFill>
                  <a:srgbClr val="0070C0"/>
                </a:solidFill>
              </a:rPr>
              <a:t>Publicity</a:t>
            </a:r>
          </a:p>
        </p:txBody>
      </p:sp>
      <p:sp>
        <p:nvSpPr>
          <p:cNvPr id="10" name="Content Placeholder 9">
            <a:extLst>
              <a:ext uri="{FF2B5EF4-FFF2-40B4-BE49-F238E27FC236}">
                <a16:creationId xmlns:a16="http://schemas.microsoft.com/office/drawing/2014/main" id="{774FF913-8970-3548-9727-4EE03C141C3E}"/>
              </a:ext>
            </a:extLst>
          </p:cNvPr>
          <p:cNvSpPr>
            <a:spLocks noGrp="1"/>
          </p:cNvSpPr>
          <p:nvPr>
            <p:ph sz="half" idx="10"/>
          </p:nvPr>
        </p:nvSpPr>
        <p:spPr/>
        <p:txBody>
          <a:bodyPr/>
          <a:lstStyle/>
          <a:p>
            <a:r>
              <a:rPr lang="en-US" dirty="0"/>
              <a:t>Vasilis F. </a:t>
            </a:r>
            <a:r>
              <a:rPr lang="en-US" dirty="0" err="1"/>
              <a:t>Pavlidis</a:t>
            </a:r>
            <a:r>
              <a:rPr lang="en-US" dirty="0"/>
              <a:t>, Univ. of Manchester, UK &amp; Aristotle Univ. of Thessaloniki (AUTH), Greece</a:t>
            </a:r>
          </a:p>
          <a:p>
            <a:endParaRPr lang="en-US" dirty="0"/>
          </a:p>
          <a:p>
            <a:pPr marL="715963" lvl="1" indent="-258763"/>
            <a:r>
              <a:rPr lang="en-US" dirty="0" err="1"/>
              <a:t>Sudeep</a:t>
            </a:r>
            <a:r>
              <a:rPr lang="en-US" dirty="0"/>
              <a:t> </a:t>
            </a:r>
            <a:r>
              <a:rPr lang="en-US" dirty="0" err="1"/>
              <a:t>Pasricha</a:t>
            </a:r>
            <a:r>
              <a:rPr lang="en-US" dirty="0"/>
              <a:t>, Colorado State University, CO, US</a:t>
            </a:r>
          </a:p>
        </p:txBody>
      </p:sp>
    </p:spTree>
    <p:extLst>
      <p:ext uri="{BB962C8B-B14F-4D97-AF65-F5344CB8AC3E}">
        <p14:creationId xmlns:p14="http://schemas.microsoft.com/office/powerpoint/2010/main" val="115844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112521-F2CB-3D47-AEE6-D8924666BFF5}"/>
              </a:ext>
            </a:extLst>
          </p:cNvPr>
          <p:cNvSpPr>
            <a:spLocks noGrp="1"/>
          </p:cNvSpPr>
          <p:nvPr>
            <p:ph type="title"/>
          </p:nvPr>
        </p:nvSpPr>
        <p:spPr/>
        <p:txBody>
          <a:bodyPr/>
          <a:lstStyle/>
          <a:p>
            <a:r>
              <a:rPr lang="en-US" dirty="0"/>
              <a:t>Conferences</a:t>
            </a:r>
          </a:p>
        </p:txBody>
      </p:sp>
      <p:sp>
        <p:nvSpPr>
          <p:cNvPr id="10" name="Content Placeholder 9">
            <a:extLst>
              <a:ext uri="{FF2B5EF4-FFF2-40B4-BE49-F238E27FC236}">
                <a16:creationId xmlns:a16="http://schemas.microsoft.com/office/drawing/2014/main" id="{774FF913-8970-3548-9727-4EE03C141C3E}"/>
              </a:ext>
            </a:extLst>
          </p:cNvPr>
          <p:cNvSpPr>
            <a:spLocks noGrp="1"/>
          </p:cNvSpPr>
          <p:nvPr>
            <p:ph sz="half" idx="10"/>
          </p:nvPr>
        </p:nvSpPr>
        <p:spPr>
          <a:xfrm>
            <a:off x="907785" y="1754118"/>
            <a:ext cx="8542513" cy="3304117"/>
          </a:xfrm>
        </p:spPr>
        <p:txBody>
          <a:bodyPr/>
          <a:lstStyle/>
          <a:p>
            <a:r>
              <a:rPr lang="en-US" dirty="0"/>
              <a:t>Luca Fanucci, University of Pisa</a:t>
            </a:r>
          </a:p>
          <a:p>
            <a:pPr lvl="1"/>
            <a:r>
              <a:rPr lang="en-US" dirty="0"/>
              <a:t>Ayse Coskun (DAC rep)</a:t>
            </a:r>
          </a:p>
          <a:p>
            <a:pPr lvl="1"/>
            <a:r>
              <a:rPr lang="en-US" dirty="0"/>
              <a:t>Donatella </a:t>
            </a:r>
            <a:r>
              <a:rPr lang="en-US" dirty="0" err="1"/>
              <a:t>Sciuto</a:t>
            </a:r>
            <a:r>
              <a:rPr lang="en-US" dirty="0"/>
              <a:t> (DATE rep)</a:t>
            </a:r>
          </a:p>
          <a:p>
            <a:pPr lvl="1"/>
            <a:r>
              <a:rPr lang="en-US" dirty="0" err="1"/>
              <a:t>Tsung</a:t>
            </a:r>
            <a:r>
              <a:rPr lang="en-US" dirty="0"/>
              <a:t>-Yi Ho (ICCAD rep)</a:t>
            </a:r>
          </a:p>
          <a:p>
            <a:pPr lvl="1"/>
            <a:r>
              <a:rPr lang="en-US" dirty="0"/>
              <a:t>Masanori Hashimoto (ASP-DAC rep)</a:t>
            </a:r>
          </a:p>
          <a:p>
            <a:pPr lvl="1"/>
            <a:r>
              <a:rPr lang="en-US" dirty="0"/>
              <a:t>Yao-Wen Chang (past VP Conferences)</a:t>
            </a:r>
          </a:p>
        </p:txBody>
      </p:sp>
    </p:spTree>
    <p:extLst>
      <p:ext uri="{BB962C8B-B14F-4D97-AF65-F5344CB8AC3E}">
        <p14:creationId xmlns:p14="http://schemas.microsoft.com/office/powerpoint/2010/main" val="24099664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0"/>
          </p:nvPr>
        </p:nvSpPr>
        <p:spPr>
          <a:xfrm>
            <a:off x="716716" y="1328185"/>
            <a:ext cx="8542513" cy="5342581"/>
          </a:xfrm>
        </p:spPr>
        <p:txBody>
          <a:bodyPr>
            <a:normAutofit fontScale="92500" lnSpcReduction="10000"/>
          </a:bodyPr>
          <a:lstStyle/>
          <a:p>
            <a:pPr marL="49213" indent="-196850"/>
            <a:r>
              <a:rPr lang="en-US" dirty="0"/>
              <a:t>Newsletter – CEDA Currents</a:t>
            </a:r>
          </a:p>
          <a:p>
            <a:pPr marL="49213" indent="-196850"/>
            <a:r>
              <a:rPr lang="en-US" dirty="0"/>
              <a:t>Website</a:t>
            </a:r>
          </a:p>
          <a:p>
            <a:pPr marL="49213" indent="-196850"/>
            <a:r>
              <a:rPr lang="en-US" dirty="0"/>
              <a:t>Email distributions </a:t>
            </a:r>
          </a:p>
          <a:p>
            <a:pPr marL="49213" indent="-196850"/>
            <a:r>
              <a:rPr lang="en-US" i="1" dirty="0"/>
              <a:t>Ad hoc </a:t>
            </a:r>
            <a:r>
              <a:rPr lang="en-US" dirty="0"/>
              <a:t>requests</a:t>
            </a:r>
          </a:p>
          <a:p>
            <a:pPr marL="49213" indent="-196850"/>
            <a:r>
              <a:rPr lang="en-US" dirty="0"/>
              <a:t>Physical presence to events sponsored by CEDA</a:t>
            </a:r>
          </a:p>
          <a:p>
            <a:pPr marL="49213" indent="-196850"/>
            <a:r>
              <a:rPr lang="en-US" dirty="0"/>
              <a:t>Social media campaigns</a:t>
            </a:r>
          </a:p>
          <a:p>
            <a:pPr marL="449263" lvl="1" indent="-196850"/>
            <a:r>
              <a:rPr lang="en-US" dirty="0"/>
              <a:t>Feel free to ask us to launch whenever needed</a:t>
            </a:r>
          </a:p>
          <a:p>
            <a:pPr marL="49213" indent="-196850"/>
            <a:r>
              <a:rPr lang="en-US" dirty="0"/>
              <a:t>Design &amp; Test (D&amp;T) member list for D&amp;T newsletter was provided through CEDA members list</a:t>
            </a:r>
          </a:p>
          <a:p>
            <a:pPr marL="449263" lvl="1" indent="-196850"/>
            <a:r>
              <a:rPr lang="en-US" dirty="0"/>
              <a:t>Unclear whether it is used or not</a:t>
            </a:r>
          </a:p>
          <a:p>
            <a:pPr marL="49213" indent="-196850"/>
            <a:r>
              <a:rPr lang="en-US" dirty="0"/>
              <a:t>Local chapters have started to be more active in publicizing activities and reporting on those</a:t>
            </a:r>
          </a:p>
          <a:p>
            <a:pPr marL="449263" lvl="1" indent="-196850"/>
            <a:r>
              <a:rPr lang="en-US" dirty="0"/>
              <a:t>E.g. Brazil chapter, </a:t>
            </a:r>
            <a:r>
              <a:rPr lang="en-US" i="1" dirty="0"/>
              <a:t>Chips in Saba</a:t>
            </a:r>
            <a:r>
              <a:rPr lang="en-US" dirty="0"/>
              <a:t> event</a:t>
            </a:r>
          </a:p>
          <a:p>
            <a:pPr marL="49213" indent="-196850"/>
            <a:endParaRPr lang="en-US" dirty="0"/>
          </a:p>
        </p:txBody>
      </p:sp>
      <p:sp>
        <p:nvSpPr>
          <p:cNvPr id="6" name="Title 4"/>
          <p:cNvSpPr>
            <a:spLocks noGrp="1"/>
          </p:cNvSpPr>
          <p:nvPr>
            <p:ph type="title"/>
          </p:nvPr>
        </p:nvSpPr>
        <p:spPr/>
        <p:txBody>
          <a:bodyPr/>
          <a:lstStyle/>
          <a:p>
            <a:r>
              <a:rPr lang="en-US" altLang="en-US" dirty="0">
                <a:ea typeface="ＭＳ Ｐゴシック" panose="020B0600070205080204" pitchFamily="34" charset="-128"/>
              </a:rPr>
              <a:t>Ongoing Activities</a:t>
            </a:r>
            <a:endParaRPr lang="en-US" dirty="0"/>
          </a:p>
        </p:txBody>
      </p:sp>
    </p:spTree>
    <p:extLst>
      <p:ext uri="{BB962C8B-B14F-4D97-AF65-F5344CB8AC3E}">
        <p14:creationId xmlns:p14="http://schemas.microsoft.com/office/powerpoint/2010/main" val="23685751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A66A-46CD-284E-9375-B32486951D67}"/>
              </a:ext>
            </a:extLst>
          </p:cNvPr>
          <p:cNvSpPr>
            <a:spLocks noGrp="1"/>
          </p:cNvSpPr>
          <p:nvPr>
            <p:ph type="title"/>
          </p:nvPr>
        </p:nvSpPr>
        <p:spPr/>
        <p:txBody>
          <a:bodyPr/>
          <a:lstStyle/>
          <a:p>
            <a:r>
              <a:rPr lang="en-US" dirty="0"/>
              <a:t>Pending Items</a:t>
            </a:r>
          </a:p>
        </p:txBody>
      </p:sp>
      <p:sp>
        <p:nvSpPr>
          <p:cNvPr id="3" name="Content Placeholder 2">
            <a:extLst>
              <a:ext uri="{FF2B5EF4-FFF2-40B4-BE49-F238E27FC236}">
                <a16:creationId xmlns:a16="http://schemas.microsoft.com/office/drawing/2014/main" id="{F4018945-6A84-F14F-A978-8A53DF2B643E}"/>
              </a:ext>
            </a:extLst>
          </p:cNvPr>
          <p:cNvSpPr>
            <a:spLocks noGrp="1"/>
          </p:cNvSpPr>
          <p:nvPr>
            <p:ph sz="half" idx="10"/>
          </p:nvPr>
        </p:nvSpPr>
        <p:spPr>
          <a:xfrm>
            <a:off x="716716" y="1754117"/>
            <a:ext cx="8542513" cy="4219963"/>
          </a:xfrm>
        </p:spPr>
        <p:txBody>
          <a:bodyPr>
            <a:noAutofit/>
          </a:bodyPr>
          <a:lstStyle/>
          <a:p>
            <a:pPr>
              <a:spcBef>
                <a:spcPts val="0"/>
              </a:spcBef>
              <a:defRPr/>
            </a:pPr>
            <a:r>
              <a:rPr lang="en-US" dirty="0">
                <a:ea typeface="ＭＳ Ｐゴシック" pitchFamily="34" charset="-128"/>
              </a:rPr>
              <a:t>SVDTC situation</a:t>
            </a:r>
          </a:p>
          <a:p>
            <a:pPr lvl="1">
              <a:spcBef>
                <a:spcPts val="0"/>
              </a:spcBef>
              <a:defRPr/>
            </a:pPr>
            <a:r>
              <a:rPr lang="en-US" dirty="0">
                <a:ea typeface="ＭＳ Ｐゴシック" pitchFamily="34" charset="-128"/>
              </a:rPr>
              <a:t>SVDTC has requested a sub-website within CEDA’s website</a:t>
            </a:r>
          </a:p>
          <a:p>
            <a:pPr lvl="1">
              <a:spcBef>
                <a:spcPts val="0"/>
              </a:spcBef>
              <a:defRPr/>
            </a:pPr>
            <a:r>
              <a:rPr lang="en-US" dirty="0">
                <a:ea typeface="ＭＳ Ｐゴシック" pitchFamily="34" charset="-128"/>
              </a:rPr>
              <a:t>Requires enhanced functionality not supported by CEDA website and our web admin</a:t>
            </a:r>
          </a:p>
          <a:p>
            <a:pPr lvl="1">
              <a:spcBef>
                <a:spcPts val="0"/>
              </a:spcBef>
              <a:defRPr/>
            </a:pPr>
            <a:r>
              <a:rPr lang="en-US" dirty="0">
                <a:ea typeface="ＭＳ Ｐゴシック" pitchFamily="34" charset="-128"/>
              </a:rPr>
              <a:t>Will incur some financial cost</a:t>
            </a:r>
          </a:p>
          <a:p>
            <a:pPr lvl="1">
              <a:spcBef>
                <a:spcPts val="0"/>
              </a:spcBef>
              <a:defRPr/>
            </a:pPr>
            <a:r>
              <a:rPr lang="en-US" dirty="0">
                <a:ea typeface="ＭＳ Ｐゴシック" pitchFamily="34" charset="-128"/>
              </a:rPr>
              <a:t>Not a timeline yet for the development of this functionality</a:t>
            </a:r>
          </a:p>
          <a:p>
            <a:pPr lvl="1">
              <a:spcBef>
                <a:spcPts val="0"/>
              </a:spcBef>
              <a:defRPr/>
            </a:pPr>
            <a:endParaRPr lang="en-US" dirty="0">
              <a:ea typeface="ＭＳ Ｐゴシック" pitchFamily="34" charset="-128"/>
            </a:endParaRPr>
          </a:p>
          <a:p>
            <a:pPr>
              <a:lnSpc>
                <a:spcPct val="150000"/>
              </a:lnSpc>
              <a:spcBef>
                <a:spcPts val="0"/>
              </a:spcBef>
              <a:defRPr/>
            </a:pPr>
            <a:endParaRPr lang="en-US" dirty="0">
              <a:ea typeface="ＭＳ Ｐゴシック" pitchFamily="34" charset="-128"/>
            </a:endParaRPr>
          </a:p>
        </p:txBody>
      </p:sp>
    </p:spTree>
    <p:extLst>
      <p:ext uri="{BB962C8B-B14F-4D97-AF65-F5344CB8AC3E}">
        <p14:creationId xmlns:p14="http://schemas.microsoft.com/office/powerpoint/2010/main" val="9694631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6CF8-4000-B242-8C84-67BE1C76AEC0}"/>
              </a:ext>
            </a:extLst>
          </p:cNvPr>
          <p:cNvSpPr>
            <a:spLocks noGrp="1"/>
          </p:cNvSpPr>
          <p:nvPr>
            <p:ph type="title"/>
          </p:nvPr>
        </p:nvSpPr>
        <p:spPr/>
        <p:txBody>
          <a:bodyPr/>
          <a:lstStyle/>
          <a:p>
            <a:r>
              <a:rPr lang="en-US" altLang="en-US" dirty="0">
                <a:ea typeface="ＭＳ Ｐゴシック" panose="020B0600070205080204" pitchFamily="34" charset="-128"/>
              </a:rPr>
              <a:t>2019 Open Issues</a:t>
            </a:r>
            <a:endParaRPr lang="en-US" dirty="0"/>
          </a:p>
        </p:txBody>
      </p:sp>
      <p:sp>
        <p:nvSpPr>
          <p:cNvPr id="3" name="Content Placeholder 2">
            <a:extLst>
              <a:ext uri="{FF2B5EF4-FFF2-40B4-BE49-F238E27FC236}">
                <a16:creationId xmlns:a16="http://schemas.microsoft.com/office/drawing/2014/main" id="{38DCC51F-B6DC-CF4B-891D-8DB0DE81C6B0}"/>
              </a:ext>
            </a:extLst>
          </p:cNvPr>
          <p:cNvSpPr>
            <a:spLocks noGrp="1"/>
          </p:cNvSpPr>
          <p:nvPr>
            <p:ph sz="half" idx="10"/>
          </p:nvPr>
        </p:nvSpPr>
        <p:spPr>
          <a:xfrm>
            <a:off x="704411" y="1568765"/>
            <a:ext cx="8542513" cy="4004721"/>
          </a:xfrm>
        </p:spPr>
        <p:txBody>
          <a:bodyPr>
            <a:noAutofit/>
          </a:bodyPr>
          <a:lstStyle/>
          <a:p>
            <a:pPr>
              <a:spcBef>
                <a:spcPts val="0"/>
              </a:spcBef>
              <a:defRPr/>
            </a:pPr>
            <a:r>
              <a:rPr lang="en-US" dirty="0">
                <a:ea typeface="ＭＳ Ｐゴシック" pitchFamily="34" charset="-128"/>
              </a:rPr>
              <a:t>FB and LinkedIn campaigns proved very economic and successful but scarcely used </a:t>
            </a:r>
            <a:r>
              <a:rPr lang="en-US" dirty="0">
                <a:ea typeface="ＭＳ Ｐゴシック" pitchFamily="34" charset="-128"/>
                <a:sym typeface="Wingdings" panose="05000000000000000000" pitchFamily="2" charset="2"/>
              </a:rPr>
              <a:t> </a:t>
            </a:r>
          </a:p>
          <a:p>
            <a:pPr lvl="1">
              <a:spcBef>
                <a:spcPts val="0"/>
              </a:spcBef>
              <a:defRPr/>
            </a:pPr>
            <a:r>
              <a:rPr lang="en-US" dirty="0">
                <a:ea typeface="ＭＳ Ｐゴシック" pitchFamily="34" charset="-128"/>
              </a:rPr>
              <a:t>Should we recommend to the organizers of the sponsored events to use this opportunity more?</a:t>
            </a:r>
          </a:p>
          <a:p>
            <a:pPr marL="285750" indent="-285750"/>
            <a:r>
              <a:rPr lang="en-US" sz="2000" dirty="0"/>
              <a:t>We need to decide upon the task of producing a CEDA video</a:t>
            </a:r>
          </a:p>
          <a:p>
            <a:pPr marL="685800" lvl="1"/>
            <a:r>
              <a:rPr lang="en-US" sz="1600" dirty="0"/>
              <a:t>Several discussions but unclear whether there is consensus. Opinions?</a:t>
            </a:r>
          </a:p>
          <a:p>
            <a:pPr marL="285750"/>
            <a:r>
              <a:rPr lang="en-US" dirty="0">
                <a:solidFill>
                  <a:srgbClr val="FF0000"/>
                </a:solidFill>
              </a:rPr>
              <a:t>New publication proposal</a:t>
            </a:r>
            <a:r>
              <a:rPr lang="en-US" dirty="0"/>
              <a:t>: </a:t>
            </a:r>
            <a:r>
              <a:rPr lang="en-US" i="1" dirty="0"/>
              <a:t>Produce a single page (A4) document annually on the CEDA highlights for the current year</a:t>
            </a:r>
          </a:p>
          <a:p>
            <a:pPr marL="1085850" lvl="2"/>
            <a:r>
              <a:rPr lang="en-US" dirty="0"/>
              <a:t> E.g., report on new activities, CEDA awards</a:t>
            </a:r>
          </a:p>
        </p:txBody>
      </p:sp>
    </p:spTree>
    <p:extLst>
      <p:ext uri="{BB962C8B-B14F-4D97-AF65-F5344CB8AC3E}">
        <p14:creationId xmlns:p14="http://schemas.microsoft.com/office/powerpoint/2010/main" val="33477102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solidFill>
                  <a:srgbClr val="0070C0"/>
                </a:solidFill>
                <a:latin typeface="+mn-lt"/>
              </a:rPr>
              <a:t>Feedback?</a:t>
            </a:r>
            <a:endParaRPr lang="en-GB" sz="3600" dirty="0">
              <a:solidFill>
                <a:srgbClr val="0070C0"/>
              </a:solidFill>
              <a:latin typeface="+mn-lt"/>
            </a:endParaRPr>
          </a:p>
        </p:txBody>
      </p:sp>
      <p:sp>
        <p:nvSpPr>
          <p:cNvPr id="7" name="Text Placeholder 6"/>
          <p:cNvSpPr>
            <a:spLocks noGrp="1"/>
          </p:cNvSpPr>
          <p:nvPr>
            <p:ph type="body" idx="1"/>
          </p:nvPr>
        </p:nvSpPr>
        <p:spPr/>
        <p:txBody>
          <a:bodyPr/>
          <a:lstStyle/>
          <a:p>
            <a:r>
              <a:rPr lang="en-US" dirty="0"/>
              <a:t>To </a:t>
            </a:r>
            <a:r>
              <a:rPr lang="en-US" dirty="0" err="1"/>
              <a:t>Jennifir</a:t>
            </a:r>
            <a:r>
              <a:rPr lang="en-US" dirty="0"/>
              <a:t> or directly to </a:t>
            </a:r>
            <a:r>
              <a:rPr lang="en-US" dirty="0">
                <a:hlinkClick r:id="rId2"/>
              </a:rPr>
              <a:t>publicity@ieee-ceda.com</a:t>
            </a:r>
            <a:r>
              <a:rPr lang="en-US" dirty="0"/>
              <a:t> </a:t>
            </a:r>
            <a:endParaRPr lang="en-GB"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133</a:t>
            </a:fld>
            <a:endParaRPr lang="en-US" dirty="0"/>
          </a:p>
        </p:txBody>
      </p:sp>
    </p:spTree>
    <p:extLst>
      <p:ext uri="{BB962C8B-B14F-4D97-AF65-F5344CB8AC3E}">
        <p14:creationId xmlns:p14="http://schemas.microsoft.com/office/powerpoint/2010/main" val="401898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6CF8-4000-B242-8C84-67BE1C76AEC0}"/>
              </a:ext>
            </a:extLst>
          </p:cNvPr>
          <p:cNvSpPr>
            <a:spLocks noGrp="1"/>
          </p:cNvSpPr>
          <p:nvPr>
            <p:ph type="title"/>
          </p:nvPr>
        </p:nvSpPr>
        <p:spPr/>
        <p:txBody>
          <a:bodyPr/>
          <a:lstStyle/>
          <a:p>
            <a:r>
              <a:rPr lang="en-US" altLang="en-US" dirty="0">
                <a:ea typeface="ＭＳ Ｐゴシック" panose="020B0600070205080204" pitchFamily="34" charset="-128"/>
              </a:rPr>
              <a:t>Status of Conferences</a:t>
            </a:r>
            <a:endParaRPr lang="en-US" dirty="0"/>
          </a:p>
        </p:txBody>
      </p:sp>
      <p:sp>
        <p:nvSpPr>
          <p:cNvPr id="3" name="Content Placeholder 2">
            <a:extLst>
              <a:ext uri="{FF2B5EF4-FFF2-40B4-BE49-F238E27FC236}">
                <a16:creationId xmlns:a16="http://schemas.microsoft.com/office/drawing/2014/main" id="{38DCC51F-B6DC-CF4B-891D-8DB0DE81C6B0}"/>
              </a:ext>
            </a:extLst>
          </p:cNvPr>
          <p:cNvSpPr>
            <a:spLocks noGrp="1"/>
          </p:cNvSpPr>
          <p:nvPr>
            <p:ph sz="half" idx="10"/>
          </p:nvPr>
        </p:nvSpPr>
        <p:spPr>
          <a:xfrm>
            <a:off x="410984" y="1379647"/>
            <a:ext cx="9190216" cy="4527377"/>
          </a:xfrm>
        </p:spPr>
        <p:txBody>
          <a:bodyPr>
            <a:noAutofit/>
          </a:bodyPr>
          <a:lstStyle/>
          <a:p>
            <a:pPr marL="285750" indent="-285750" algn="just">
              <a:spcBef>
                <a:spcPts val="600"/>
              </a:spcBef>
              <a:spcAft>
                <a:spcPts val="600"/>
              </a:spcAft>
            </a:pPr>
            <a:r>
              <a:rPr lang="en-US" b="1" dirty="0"/>
              <a:t>5</a:t>
            </a:r>
            <a:r>
              <a:rPr lang="en-US" dirty="0"/>
              <a:t> Long-lasting CEDA Conferences: DAC, ASP-DAC, ICCAD, DATE, ES WEEK</a:t>
            </a:r>
          </a:p>
          <a:p>
            <a:pPr marL="285750" indent="-285750" algn="just">
              <a:spcBef>
                <a:spcPts val="600"/>
              </a:spcBef>
              <a:spcAft>
                <a:spcPts val="600"/>
              </a:spcAft>
            </a:pPr>
            <a:r>
              <a:rPr lang="en-US" b="1" dirty="0"/>
              <a:t>38</a:t>
            </a:r>
            <a:r>
              <a:rPr lang="en-US" dirty="0"/>
              <a:t> additional sponsored conferences: 20 Financial and 18 Technical</a:t>
            </a:r>
          </a:p>
          <a:p>
            <a:pPr marL="285750" indent="-285750" algn="just">
              <a:spcBef>
                <a:spcPts val="600"/>
              </a:spcBef>
              <a:spcAft>
                <a:spcPts val="600"/>
              </a:spcAft>
            </a:pPr>
            <a:r>
              <a:rPr lang="en-US" dirty="0"/>
              <a:t>Added </a:t>
            </a:r>
            <a:r>
              <a:rPr lang="en-US" b="1" dirty="0"/>
              <a:t>5 new conferences </a:t>
            </a:r>
            <a:r>
              <a:rPr lang="en-US" dirty="0"/>
              <a:t>(4 in 2018, 2 in 2019 and 1 in 2020) mainly to include new areas of interest for CEDA (Non-Volatile Memory Systems, Hardware Security, Internet of Things, Machine Learning for EDA) and expand CEDA visibility in Asia. </a:t>
            </a:r>
          </a:p>
          <a:p>
            <a:pPr marL="0" indent="0">
              <a:spcBef>
                <a:spcPts val="0"/>
              </a:spcBef>
              <a:buNone/>
            </a:pPr>
            <a:r>
              <a:rPr lang="en-US" dirty="0"/>
              <a:t> </a:t>
            </a:r>
          </a:p>
          <a:p>
            <a:pPr marL="685800" lvl="1">
              <a:spcBef>
                <a:spcPts val="0"/>
              </a:spcBef>
            </a:pPr>
            <a:endParaRPr lang="en-US" dirty="0"/>
          </a:p>
        </p:txBody>
      </p:sp>
    </p:spTree>
    <p:extLst>
      <p:ext uri="{BB962C8B-B14F-4D97-AF65-F5344CB8AC3E}">
        <p14:creationId xmlns:p14="http://schemas.microsoft.com/office/powerpoint/2010/main" val="139816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6CF8-4000-B242-8C84-67BE1C76AEC0}"/>
              </a:ext>
            </a:extLst>
          </p:cNvPr>
          <p:cNvSpPr>
            <a:spLocks noGrp="1"/>
          </p:cNvSpPr>
          <p:nvPr>
            <p:ph type="title"/>
          </p:nvPr>
        </p:nvSpPr>
        <p:spPr/>
        <p:txBody>
          <a:bodyPr/>
          <a:lstStyle/>
          <a:p>
            <a:r>
              <a:rPr lang="en-US" altLang="en-US" dirty="0">
                <a:ea typeface="ＭＳ Ｐゴシック" panose="020B0600070205080204" pitchFamily="34" charset="-128"/>
              </a:rPr>
              <a:t>New Sponsored Conferences</a:t>
            </a:r>
            <a:endParaRPr lang="en-US" dirty="0"/>
          </a:p>
        </p:txBody>
      </p:sp>
      <p:sp>
        <p:nvSpPr>
          <p:cNvPr id="3" name="Content Placeholder 2">
            <a:extLst>
              <a:ext uri="{FF2B5EF4-FFF2-40B4-BE49-F238E27FC236}">
                <a16:creationId xmlns:a16="http://schemas.microsoft.com/office/drawing/2014/main" id="{38DCC51F-B6DC-CF4B-891D-8DB0DE81C6B0}"/>
              </a:ext>
            </a:extLst>
          </p:cNvPr>
          <p:cNvSpPr>
            <a:spLocks noGrp="1"/>
          </p:cNvSpPr>
          <p:nvPr>
            <p:ph sz="half" idx="10"/>
          </p:nvPr>
        </p:nvSpPr>
        <p:spPr>
          <a:xfrm>
            <a:off x="124380" y="1366658"/>
            <a:ext cx="9640593" cy="3304117"/>
          </a:xfrm>
        </p:spPr>
        <p:txBody>
          <a:bodyPr>
            <a:noAutofit/>
          </a:bodyPr>
          <a:lstStyle/>
          <a:p>
            <a:pPr marL="685800" lvl="1" algn="just">
              <a:spcBef>
                <a:spcPts val="0"/>
              </a:spcBef>
              <a:spcAft>
                <a:spcPts val="600"/>
              </a:spcAft>
            </a:pPr>
            <a:r>
              <a:rPr lang="en-US" dirty="0"/>
              <a:t>COINS: International Conference on Omni-layer Intelligent systems, Barcelona, Spain, July 27-29 </a:t>
            </a:r>
            <a:r>
              <a:rPr lang="en-US" b="1" dirty="0"/>
              <a:t>2020</a:t>
            </a:r>
            <a:r>
              <a:rPr lang="en-US" dirty="0"/>
              <a:t> </a:t>
            </a:r>
            <a:r>
              <a:rPr lang="en-US" dirty="0">
                <a:solidFill>
                  <a:srgbClr val="00B050"/>
                </a:solidFill>
              </a:rPr>
              <a:t>(Technical)</a:t>
            </a:r>
          </a:p>
          <a:p>
            <a:pPr marL="685800" lvl="1" algn="just">
              <a:spcBef>
                <a:spcPts val="0"/>
              </a:spcBef>
              <a:spcAft>
                <a:spcPts val="600"/>
              </a:spcAft>
            </a:pPr>
            <a:r>
              <a:rPr lang="en-US" dirty="0"/>
              <a:t>IEEE/ACM Machine Learning for CAD (MLCAD) Workshop’s, </a:t>
            </a:r>
            <a:r>
              <a:rPr lang="en-US" dirty="0" err="1"/>
              <a:t>Canmora</a:t>
            </a:r>
            <a:r>
              <a:rPr lang="en-US" dirty="0"/>
              <a:t>, Canada; 3-4, September </a:t>
            </a:r>
            <a:r>
              <a:rPr lang="en-US" b="1" dirty="0"/>
              <a:t>2019</a:t>
            </a:r>
            <a:r>
              <a:rPr lang="en-US" dirty="0"/>
              <a:t>  </a:t>
            </a:r>
            <a:r>
              <a:rPr lang="en-US" dirty="0">
                <a:solidFill>
                  <a:srgbClr val="0070C0"/>
                </a:solidFill>
              </a:rPr>
              <a:t>(Financial 50%)</a:t>
            </a:r>
          </a:p>
          <a:p>
            <a:pPr marL="685800" lvl="1" algn="just">
              <a:spcBef>
                <a:spcPts val="0"/>
              </a:spcBef>
              <a:spcAft>
                <a:spcPts val="600"/>
              </a:spcAft>
            </a:pPr>
            <a:r>
              <a:rPr lang="en-US" dirty="0"/>
              <a:t>IEEE/ACM International Symposium on Low Power Electronics and Design (ISLPED), Lausanne, Switzerland, 29-31, July </a:t>
            </a:r>
            <a:r>
              <a:rPr lang="en-US" b="1" dirty="0"/>
              <a:t>2019</a:t>
            </a:r>
            <a:r>
              <a:rPr lang="en-US" dirty="0"/>
              <a:t> (Financial 15%)</a:t>
            </a:r>
          </a:p>
          <a:p>
            <a:pPr marL="685800" lvl="1" algn="just">
              <a:spcBef>
                <a:spcPts val="0"/>
              </a:spcBef>
              <a:spcAft>
                <a:spcPts val="600"/>
              </a:spcAft>
            </a:pPr>
            <a:r>
              <a:rPr lang="en-US" dirty="0"/>
              <a:t>7th Non-Volatile Memory Systems and Applications Symposium, Hakodate, Japan, August 28-31, </a:t>
            </a:r>
            <a:r>
              <a:rPr lang="en-US" b="1" dirty="0"/>
              <a:t>2018</a:t>
            </a:r>
            <a:r>
              <a:rPr lang="en-US" dirty="0"/>
              <a:t> </a:t>
            </a:r>
            <a:r>
              <a:rPr lang="en-US" dirty="0">
                <a:solidFill>
                  <a:srgbClr val="0070C0"/>
                </a:solidFill>
              </a:rPr>
              <a:t>(Financial 50%)</a:t>
            </a:r>
            <a:endParaRPr lang="en-US" dirty="0"/>
          </a:p>
          <a:p>
            <a:pPr marL="685800" lvl="1" algn="just">
              <a:spcBef>
                <a:spcPts val="0"/>
              </a:spcBef>
              <a:spcAft>
                <a:spcPts val="600"/>
              </a:spcAft>
            </a:pPr>
            <a:r>
              <a:rPr lang="en-US" dirty="0"/>
              <a:t>27th Asian Test Symposium, Hefei, Anhui, China, October 15‐18, </a:t>
            </a:r>
            <a:r>
              <a:rPr lang="en-US" b="1" dirty="0"/>
              <a:t>2018</a:t>
            </a:r>
            <a:r>
              <a:rPr lang="en-US" dirty="0"/>
              <a:t> </a:t>
            </a:r>
            <a:r>
              <a:rPr lang="en-US" dirty="0">
                <a:solidFill>
                  <a:srgbClr val="0070C0"/>
                </a:solidFill>
              </a:rPr>
              <a:t>(Financial 50%)</a:t>
            </a:r>
            <a:endParaRPr lang="en-US" dirty="0"/>
          </a:p>
          <a:p>
            <a:pPr marL="685800" lvl="1" algn="just">
              <a:spcBef>
                <a:spcPts val="0"/>
              </a:spcBef>
              <a:spcAft>
                <a:spcPts val="600"/>
              </a:spcAft>
            </a:pPr>
            <a:r>
              <a:rPr lang="en-US" dirty="0"/>
              <a:t>Asian-Host: Asian Hardware Oriented Security and Trust Symposium, Hong Kong, 17-18 December </a:t>
            </a:r>
            <a:r>
              <a:rPr lang="en-US" b="1" dirty="0"/>
              <a:t>2018</a:t>
            </a:r>
            <a:r>
              <a:rPr lang="en-US" dirty="0"/>
              <a:t> </a:t>
            </a:r>
            <a:r>
              <a:rPr lang="en-US" dirty="0">
                <a:solidFill>
                  <a:srgbClr val="00B050"/>
                </a:solidFill>
              </a:rPr>
              <a:t>(Technical)</a:t>
            </a:r>
            <a:endParaRPr lang="en-US" dirty="0"/>
          </a:p>
          <a:p>
            <a:pPr marL="685800" lvl="1" algn="just">
              <a:spcBef>
                <a:spcPts val="0"/>
              </a:spcBef>
              <a:spcAft>
                <a:spcPts val="600"/>
              </a:spcAft>
            </a:pPr>
            <a:r>
              <a:rPr lang="en-US" dirty="0"/>
              <a:t>23rd Conference on Design of Circuits and Integrated Systems, Lyon, France, 14-16 November </a:t>
            </a:r>
            <a:r>
              <a:rPr lang="en-US" b="1" dirty="0"/>
              <a:t>2018</a:t>
            </a:r>
            <a:r>
              <a:rPr lang="en-US" dirty="0"/>
              <a:t> </a:t>
            </a:r>
            <a:r>
              <a:rPr lang="en-US" dirty="0">
                <a:solidFill>
                  <a:srgbClr val="00B050"/>
                </a:solidFill>
              </a:rPr>
              <a:t>(Technical)</a:t>
            </a:r>
            <a:r>
              <a:rPr lang="en-US" dirty="0"/>
              <a:t> </a:t>
            </a:r>
          </a:p>
          <a:p>
            <a:pPr marL="685800" lvl="1">
              <a:lnSpc>
                <a:spcPct val="150000"/>
              </a:lnSpc>
              <a:spcBef>
                <a:spcPts val="0"/>
              </a:spcBef>
            </a:pPr>
            <a:endParaRPr lang="en-US" dirty="0"/>
          </a:p>
        </p:txBody>
      </p:sp>
    </p:spTree>
    <p:extLst>
      <p:ext uri="{BB962C8B-B14F-4D97-AF65-F5344CB8AC3E}">
        <p14:creationId xmlns:p14="http://schemas.microsoft.com/office/powerpoint/2010/main" val="178186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A66A-46CD-284E-9375-B32486951D67}"/>
              </a:ext>
            </a:extLst>
          </p:cNvPr>
          <p:cNvSpPr>
            <a:spLocks noGrp="1"/>
          </p:cNvSpPr>
          <p:nvPr>
            <p:ph type="title"/>
          </p:nvPr>
        </p:nvSpPr>
        <p:spPr>
          <a:xfrm>
            <a:off x="1116246" y="152400"/>
            <a:ext cx="8596668" cy="714892"/>
          </a:xfrm>
        </p:spPr>
        <p:txBody>
          <a:bodyPr/>
          <a:lstStyle/>
          <a:p>
            <a:r>
              <a:rPr lang="en-US" dirty="0"/>
              <a:t>On-going Directions</a:t>
            </a:r>
          </a:p>
        </p:txBody>
      </p:sp>
      <p:sp>
        <p:nvSpPr>
          <p:cNvPr id="3" name="Content Placeholder 2">
            <a:extLst>
              <a:ext uri="{FF2B5EF4-FFF2-40B4-BE49-F238E27FC236}">
                <a16:creationId xmlns:a16="http://schemas.microsoft.com/office/drawing/2014/main" id="{F4018945-6A84-F14F-A978-8A53DF2B643E}"/>
              </a:ext>
            </a:extLst>
          </p:cNvPr>
          <p:cNvSpPr>
            <a:spLocks noGrp="1"/>
          </p:cNvSpPr>
          <p:nvPr>
            <p:ph sz="half" idx="10"/>
          </p:nvPr>
        </p:nvSpPr>
        <p:spPr>
          <a:xfrm>
            <a:off x="188276" y="867292"/>
            <a:ext cx="9742108" cy="5518442"/>
          </a:xfrm>
        </p:spPr>
        <p:txBody>
          <a:bodyPr>
            <a:noAutofit/>
          </a:bodyPr>
          <a:lstStyle/>
          <a:p>
            <a:pPr>
              <a:lnSpc>
                <a:spcPct val="150000"/>
              </a:lnSpc>
              <a:spcBef>
                <a:spcPts val="0"/>
              </a:spcBef>
              <a:defRPr/>
            </a:pPr>
            <a:r>
              <a:rPr lang="en-US" sz="1800" b="1" dirty="0">
                <a:ea typeface="ＭＳ Ｐゴシック" pitchFamily="34" charset="-128"/>
              </a:rPr>
              <a:t>Expand CEDA visibility </a:t>
            </a:r>
            <a:r>
              <a:rPr lang="en-US" sz="1800" dirty="0">
                <a:ea typeface="ＭＳ Ｐゴシック" pitchFamily="34" charset="-128"/>
              </a:rPr>
              <a:t>to other regions (such as Africa, Asia and South America) and support their conferences </a:t>
            </a:r>
          </a:p>
          <a:p>
            <a:pPr lvl="1">
              <a:lnSpc>
                <a:spcPct val="150000"/>
              </a:lnSpc>
              <a:spcBef>
                <a:spcPts val="0"/>
              </a:spcBef>
              <a:defRPr/>
            </a:pPr>
            <a:r>
              <a:rPr lang="en-US" sz="1400" dirty="0">
                <a:solidFill>
                  <a:srgbClr val="FF0000"/>
                </a:solidFill>
                <a:ea typeface="ＭＳ Ｐゴシック" pitchFamily="34" charset="-128"/>
              </a:rPr>
              <a:t>discussion on-going with ICAT “Internet Of Things And Telecommunications International Congress 2020, </a:t>
            </a:r>
            <a:r>
              <a:rPr lang="en-US" sz="1400" dirty="0" err="1">
                <a:solidFill>
                  <a:srgbClr val="FF0000"/>
                </a:solidFill>
                <a:ea typeface="ＭＳ Ｐゴシック" pitchFamily="34" charset="-128"/>
              </a:rPr>
              <a:t>Marocco</a:t>
            </a:r>
            <a:r>
              <a:rPr lang="en-US" sz="1400" dirty="0">
                <a:ea typeface="ＭＳ Ｐゴシック" pitchFamily="34" charset="-128"/>
              </a:rPr>
              <a:t>. </a:t>
            </a:r>
          </a:p>
          <a:p>
            <a:pPr>
              <a:lnSpc>
                <a:spcPct val="150000"/>
              </a:lnSpc>
              <a:spcBef>
                <a:spcPts val="0"/>
              </a:spcBef>
              <a:defRPr/>
            </a:pPr>
            <a:r>
              <a:rPr lang="en-US" sz="1800" b="1" dirty="0">
                <a:ea typeface="ＭＳ Ｐゴシック" pitchFamily="34" charset="-128"/>
              </a:rPr>
              <a:t>Increase CEDA’s influence </a:t>
            </a:r>
            <a:r>
              <a:rPr lang="en-US" sz="1800" dirty="0">
                <a:ea typeface="ＭＳ Ｐゴシック" pitchFamily="34" charset="-128"/>
              </a:rPr>
              <a:t>in growing areas related to EDA and ES, such as EDA for Internet of Things, EDA for bio-electronic systems design, and artificial intelligence for EDA.</a:t>
            </a:r>
          </a:p>
          <a:p>
            <a:pPr lvl="1">
              <a:lnSpc>
                <a:spcPct val="150000"/>
              </a:lnSpc>
              <a:spcBef>
                <a:spcPts val="0"/>
              </a:spcBef>
              <a:defRPr/>
            </a:pPr>
            <a:r>
              <a:rPr lang="en-US" sz="1400" dirty="0">
                <a:solidFill>
                  <a:srgbClr val="FF0000"/>
                </a:solidFill>
                <a:ea typeface="ＭＳ Ｐゴシック" pitchFamily="34" charset="-128"/>
              </a:rPr>
              <a:t>discussion on-going with AICAS 2021 “IEEE International Conference on Artificial Intelligence Circuits and Systems”</a:t>
            </a:r>
            <a:r>
              <a:rPr lang="en-US" sz="1400" dirty="0">
                <a:ea typeface="ＭＳ Ｐゴシック" pitchFamily="34" charset="-128"/>
              </a:rPr>
              <a:t> </a:t>
            </a:r>
          </a:p>
          <a:p>
            <a:pPr>
              <a:lnSpc>
                <a:spcPct val="150000"/>
              </a:lnSpc>
              <a:spcBef>
                <a:spcPts val="0"/>
              </a:spcBef>
              <a:defRPr/>
            </a:pPr>
            <a:r>
              <a:rPr lang="en-US" sz="1800" b="1" dirty="0">
                <a:ea typeface="ＭＳ Ｐゴシック" pitchFamily="34" charset="-128"/>
              </a:rPr>
              <a:t>Stimulate</a:t>
            </a:r>
            <a:r>
              <a:rPr lang="en-US" sz="1800" dirty="0">
                <a:ea typeface="ＭＳ Ｐゴシック" pitchFamily="34" charset="-128"/>
              </a:rPr>
              <a:t> healthy CEDA technically sponsored conferences to apply for CEDA financial sponsorship </a:t>
            </a:r>
          </a:p>
          <a:p>
            <a:pPr>
              <a:lnSpc>
                <a:spcPct val="150000"/>
              </a:lnSpc>
              <a:spcBef>
                <a:spcPts val="0"/>
              </a:spcBef>
              <a:defRPr/>
            </a:pPr>
            <a:r>
              <a:rPr lang="en-US" sz="1800" dirty="0">
                <a:ea typeface="ＭＳ Ｐゴシック" pitchFamily="34" charset="-128"/>
              </a:rPr>
              <a:t>“</a:t>
            </a:r>
            <a:r>
              <a:rPr lang="en-US" sz="1800" b="1" dirty="0">
                <a:ea typeface="ＭＳ Ｐゴシック" pitchFamily="34" charset="-128"/>
              </a:rPr>
              <a:t>CEDA Student Travel Grant Program</a:t>
            </a:r>
            <a:r>
              <a:rPr lang="en-US" sz="1800" dirty="0">
                <a:ea typeface="ＭＳ Ｐゴシック" pitchFamily="34" charset="-128"/>
              </a:rPr>
              <a:t>” to be considered for 2020-2021 term for supporting student participation at CEDA sponsored conferences especially the ones from developing countries or those with a verified need.</a:t>
            </a:r>
          </a:p>
          <a:p>
            <a:pPr>
              <a:lnSpc>
                <a:spcPct val="150000"/>
              </a:lnSpc>
              <a:spcBef>
                <a:spcPts val="0"/>
              </a:spcBef>
              <a:defRPr/>
            </a:pPr>
            <a:endParaRPr lang="en-US" sz="1800" dirty="0">
              <a:ea typeface="ＭＳ Ｐゴシック" pitchFamily="34" charset="-128"/>
            </a:endParaRPr>
          </a:p>
          <a:p>
            <a:pPr>
              <a:spcBef>
                <a:spcPts val="0"/>
              </a:spcBef>
              <a:defRPr/>
            </a:pPr>
            <a:endParaRPr lang="en-US" sz="2000" dirty="0">
              <a:ea typeface="ＭＳ Ｐゴシック" pitchFamily="34" charset="-128"/>
            </a:endParaRPr>
          </a:p>
          <a:p>
            <a:pPr>
              <a:lnSpc>
                <a:spcPct val="150000"/>
              </a:lnSpc>
              <a:spcBef>
                <a:spcPts val="0"/>
              </a:spcBef>
              <a:defRPr/>
            </a:pPr>
            <a:endParaRPr lang="en-US" sz="2000" dirty="0">
              <a:ea typeface="ＭＳ Ｐゴシック" pitchFamily="34" charset="-128"/>
            </a:endParaRPr>
          </a:p>
        </p:txBody>
      </p:sp>
    </p:spTree>
    <p:extLst>
      <p:ext uri="{BB962C8B-B14F-4D97-AF65-F5344CB8AC3E}">
        <p14:creationId xmlns:p14="http://schemas.microsoft.com/office/powerpoint/2010/main" val="40435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112521-F2CB-3D47-AEE6-D8924666BFF5}"/>
              </a:ext>
            </a:extLst>
          </p:cNvPr>
          <p:cNvSpPr>
            <a:spLocks noGrp="1"/>
          </p:cNvSpPr>
          <p:nvPr>
            <p:ph type="title"/>
          </p:nvPr>
        </p:nvSpPr>
        <p:spPr/>
        <p:txBody>
          <a:bodyPr/>
          <a:lstStyle/>
          <a:p>
            <a:r>
              <a:rPr lang="en-US" dirty="0"/>
              <a:t>Activities</a:t>
            </a:r>
          </a:p>
        </p:txBody>
      </p:sp>
      <p:sp>
        <p:nvSpPr>
          <p:cNvPr id="10" name="Content Placeholder 9">
            <a:extLst>
              <a:ext uri="{FF2B5EF4-FFF2-40B4-BE49-F238E27FC236}">
                <a16:creationId xmlns:a16="http://schemas.microsoft.com/office/drawing/2014/main" id="{774FF913-8970-3548-9727-4EE03C141C3E}"/>
              </a:ext>
            </a:extLst>
          </p:cNvPr>
          <p:cNvSpPr>
            <a:spLocks noGrp="1"/>
          </p:cNvSpPr>
          <p:nvPr>
            <p:ph sz="half" idx="10"/>
          </p:nvPr>
        </p:nvSpPr>
        <p:spPr/>
        <p:txBody>
          <a:bodyPr/>
          <a:lstStyle/>
          <a:p>
            <a:r>
              <a:rPr lang="en-US" dirty="0"/>
              <a:t>Gi-Joon Nam (IBM Research)</a:t>
            </a:r>
          </a:p>
          <a:p>
            <a:pPr lvl="1"/>
            <a:r>
              <a:rPr lang="en-US" dirty="0"/>
              <a:t>Committee Members</a:t>
            </a:r>
          </a:p>
          <a:p>
            <a:pPr lvl="2"/>
            <a:r>
              <a:rPr lang="en-US" dirty="0"/>
              <a:t>All local chapter chairs</a:t>
            </a:r>
          </a:p>
        </p:txBody>
      </p:sp>
    </p:spTree>
    <p:extLst>
      <p:ext uri="{BB962C8B-B14F-4D97-AF65-F5344CB8AC3E}">
        <p14:creationId xmlns:p14="http://schemas.microsoft.com/office/powerpoint/2010/main" val="2599892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6CF8-4000-B242-8C84-67BE1C76AEC0}"/>
              </a:ext>
            </a:extLst>
          </p:cNvPr>
          <p:cNvSpPr>
            <a:spLocks noGrp="1"/>
          </p:cNvSpPr>
          <p:nvPr>
            <p:ph type="title"/>
          </p:nvPr>
        </p:nvSpPr>
        <p:spPr/>
        <p:txBody>
          <a:bodyPr/>
          <a:lstStyle/>
          <a:p>
            <a:r>
              <a:rPr lang="en-US" altLang="en-US" dirty="0">
                <a:ea typeface="ＭＳ Ｐゴシック" panose="020B0600070205080204" pitchFamily="34" charset="-128"/>
              </a:rPr>
              <a:t>CEDA Activity Overview</a:t>
            </a:r>
            <a:endParaRPr lang="en-US" dirty="0"/>
          </a:p>
        </p:txBody>
      </p:sp>
      <p:sp>
        <p:nvSpPr>
          <p:cNvPr id="3" name="Content Placeholder 2">
            <a:extLst>
              <a:ext uri="{FF2B5EF4-FFF2-40B4-BE49-F238E27FC236}">
                <a16:creationId xmlns:a16="http://schemas.microsoft.com/office/drawing/2014/main" id="{38DCC51F-B6DC-CF4B-891D-8DB0DE81C6B0}"/>
              </a:ext>
            </a:extLst>
          </p:cNvPr>
          <p:cNvSpPr>
            <a:spLocks noGrp="1"/>
          </p:cNvSpPr>
          <p:nvPr>
            <p:ph sz="half" idx="10"/>
          </p:nvPr>
        </p:nvSpPr>
        <p:spPr>
          <a:xfrm>
            <a:off x="704411" y="1556409"/>
            <a:ext cx="8542513" cy="3304117"/>
          </a:xfrm>
        </p:spPr>
        <p:txBody>
          <a:bodyPr>
            <a:noAutofit/>
          </a:bodyPr>
          <a:lstStyle/>
          <a:p>
            <a:pPr>
              <a:lnSpc>
                <a:spcPct val="150000"/>
              </a:lnSpc>
              <a:spcBef>
                <a:spcPts val="0"/>
              </a:spcBef>
              <a:buFont typeface="Wingdings" pitchFamily="2" charset="2"/>
              <a:buChar char="§"/>
            </a:pPr>
            <a:r>
              <a:rPr lang="en-US" dirty="0"/>
              <a:t>Distinguished Speaker Luncheon at DAC, DATE &amp; ICCAD</a:t>
            </a:r>
          </a:p>
          <a:p>
            <a:pPr>
              <a:lnSpc>
                <a:spcPct val="150000"/>
              </a:lnSpc>
              <a:spcBef>
                <a:spcPts val="0"/>
              </a:spcBef>
              <a:buFont typeface="Wingdings" pitchFamily="2" charset="2"/>
              <a:buChar char="§"/>
            </a:pPr>
            <a:r>
              <a:rPr lang="en-US" dirty="0"/>
              <a:t>Sponsoring Conference Activities and Workshops</a:t>
            </a:r>
          </a:p>
          <a:p>
            <a:pPr>
              <a:lnSpc>
                <a:spcPct val="150000"/>
              </a:lnSpc>
              <a:spcBef>
                <a:spcPts val="0"/>
              </a:spcBef>
              <a:buFont typeface="Wingdings" pitchFamily="2" charset="2"/>
              <a:buChar char="§"/>
            </a:pPr>
            <a:r>
              <a:rPr lang="en-US" dirty="0"/>
              <a:t>Distinguished Lecturer Program</a:t>
            </a:r>
          </a:p>
          <a:p>
            <a:pPr>
              <a:lnSpc>
                <a:spcPct val="150000"/>
              </a:lnSpc>
              <a:spcBef>
                <a:spcPts val="0"/>
              </a:spcBef>
              <a:buFont typeface="Wingdings" pitchFamily="2" charset="2"/>
              <a:buChar char="§"/>
            </a:pPr>
            <a:r>
              <a:rPr lang="en-US" dirty="0"/>
              <a:t>Local Chapters (i.e., Outreach Program)</a:t>
            </a:r>
          </a:p>
          <a:p>
            <a:pPr>
              <a:lnSpc>
                <a:spcPct val="150000"/>
              </a:lnSpc>
              <a:spcBef>
                <a:spcPts val="0"/>
              </a:spcBef>
              <a:buFont typeface="Wingdings" pitchFamily="2" charset="2"/>
              <a:buChar char="§"/>
            </a:pPr>
            <a:r>
              <a:rPr lang="en-US" dirty="0"/>
              <a:t>Member Technology Organization</a:t>
            </a:r>
            <a:endParaRPr lang="en-US" u="sng" dirty="0"/>
          </a:p>
        </p:txBody>
      </p:sp>
    </p:spTree>
    <p:extLst>
      <p:ext uri="{BB962C8B-B14F-4D97-AF65-F5344CB8AC3E}">
        <p14:creationId xmlns:p14="http://schemas.microsoft.com/office/powerpoint/2010/main" val="3855759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47B7-DF56-284A-A6A3-F9C1FCCC17D6}"/>
              </a:ext>
            </a:extLst>
          </p:cNvPr>
          <p:cNvSpPr>
            <a:spLocks noGrp="1"/>
          </p:cNvSpPr>
          <p:nvPr>
            <p:ph type="title"/>
          </p:nvPr>
        </p:nvSpPr>
        <p:spPr>
          <a:xfrm>
            <a:off x="677333" y="609600"/>
            <a:ext cx="10515803" cy="714892"/>
          </a:xfrm>
        </p:spPr>
        <p:txBody>
          <a:bodyPr>
            <a:normAutofit/>
          </a:bodyPr>
          <a:lstStyle/>
          <a:p>
            <a:r>
              <a:rPr lang="en-US" dirty="0"/>
              <a:t>Distinguished Speaker Luncheon Presentation</a:t>
            </a:r>
          </a:p>
        </p:txBody>
      </p:sp>
      <p:sp>
        <p:nvSpPr>
          <p:cNvPr id="3" name="Content Placeholder 2">
            <a:extLst>
              <a:ext uri="{FF2B5EF4-FFF2-40B4-BE49-F238E27FC236}">
                <a16:creationId xmlns:a16="http://schemas.microsoft.com/office/drawing/2014/main" id="{10BDF893-670B-F042-8A1F-80689AEA6FFE}"/>
              </a:ext>
            </a:extLst>
          </p:cNvPr>
          <p:cNvSpPr>
            <a:spLocks noGrp="1"/>
          </p:cNvSpPr>
          <p:nvPr>
            <p:ph sz="half" idx="10"/>
          </p:nvPr>
        </p:nvSpPr>
        <p:spPr>
          <a:xfrm>
            <a:off x="-14804" y="1754117"/>
            <a:ext cx="10707776" cy="3798384"/>
          </a:xfrm>
        </p:spPr>
        <p:txBody>
          <a:bodyPr>
            <a:normAutofit/>
          </a:bodyPr>
          <a:lstStyle/>
          <a:p>
            <a:r>
              <a:rPr lang="en-US" dirty="0"/>
              <a:t>ICCAD’19: Nov. 5, from 12:30 pm to 1:30 pm, Legacy Ballroom</a:t>
            </a:r>
          </a:p>
          <a:p>
            <a:pPr lvl="1"/>
            <a:r>
              <a:rPr lang="en-US" dirty="0"/>
              <a:t>“Current Progress in Quantum Computing” by Paul Nation from IBM Research</a:t>
            </a:r>
          </a:p>
          <a:p>
            <a:r>
              <a:rPr lang="en-US" dirty="0"/>
              <a:t>DATE’20: Mar. 18, ALPEXPO, Grenoble, France</a:t>
            </a:r>
          </a:p>
          <a:p>
            <a:pPr lvl="1"/>
            <a:r>
              <a:rPr lang="en-US" dirty="0"/>
              <a:t>“Leveraging Embedded Intelligence in Industry: Challenges and Opportunities” by Jim Tung, </a:t>
            </a:r>
            <a:r>
              <a:rPr lang="en-US" dirty="0" err="1"/>
              <a:t>Mathworks</a:t>
            </a:r>
            <a:r>
              <a:rPr lang="en-US" dirty="0"/>
              <a:t> Fellow</a:t>
            </a:r>
          </a:p>
          <a:p>
            <a:pPr lvl="2"/>
            <a:r>
              <a:rPr lang="en-US" dirty="0"/>
              <a:t>AI (ML and DL) implementation on embedded system – processor, GPU and FPGA</a:t>
            </a:r>
          </a:p>
          <a:p>
            <a:r>
              <a:rPr lang="en-US" dirty="0">
                <a:solidFill>
                  <a:srgbClr val="0070C0"/>
                </a:solidFill>
              </a:rPr>
              <a:t>Suggestion: More engagements with other CEDA ECs, particularly with Strategy &amp; Initiatives chairs</a:t>
            </a:r>
          </a:p>
          <a:p>
            <a:endParaRPr lang="en-US" dirty="0"/>
          </a:p>
        </p:txBody>
      </p:sp>
    </p:spTree>
    <p:extLst>
      <p:ext uri="{BB962C8B-B14F-4D97-AF65-F5344CB8AC3E}">
        <p14:creationId xmlns:p14="http://schemas.microsoft.com/office/powerpoint/2010/main" val="116005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F366-388A-2B42-A5DC-73BB163DE14C}"/>
              </a:ext>
            </a:extLst>
          </p:cNvPr>
          <p:cNvSpPr>
            <a:spLocks noGrp="1"/>
          </p:cNvSpPr>
          <p:nvPr>
            <p:ph type="title"/>
          </p:nvPr>
        </p:nvSpPr>
        <p:spPr/>
        <p:txBody>
          <a:bodyPr/>
          <a:lstStyle/>
          <a:p>
            <a:r>
              <a:rPr lang="en-US" dirty="0"/>
              <a:t>Awards at ICCAD</a:t>
            </a:r>
          </a:p>
        </p:txBody>
      </p:sp>
      <p:sp>
        <p:nvSpPr>
          <p:cNvPr id="3" name="Text Placeholder 2">
            <a:extLst>
              <a:ext uri="{FF2B5EF4-FFF2-40B4-BE49-F238E27FC236}">
                <a16:creationId xmlns:a16="http://schemas.microsoft.com/office/drawing/2014/main" id="{8FD72FE5-F1D0-9B41-B07A-C9CAE2827CFD}"/>
              </a:ext>
            </a:extLst>
          </p:cNvPr>
          <p:cNvSpPr>
            <a:spLocks noGrp="1"/>
          </p:cNvSpPr>
          <p:nvPr>
            <p:ph type="body" idx="1"/>
          </p:nvPr>
        </p:nvSpPr>
        <p:spPr/>
        <p:txBody>
          <a:bodyPr/>
          <a:lstStyle/>
          <a:p>
            <a:r>
              <a:rPr lang="en-US" dirty="0" err="1"/>
              <a:t>Subhasish</a:t>
            </a:r>
            <a:r>
              <a:rPr lang="en-US" dirty="0"/>
              <a:t> Mitra, VP Awards</a:t>
            </a:r>
          </a:p>
          <a:p>
            <a:r>
              <a:rPr lang="en-US" dirty="0"/>
              <a:t>Stanford University</a:t>
            </a:r>
          </a:p>
        </p:txBody>
      </p:sp>
    </p:spTree>
    <p:extLst>
      <p:ext uri="{BB962C8B-B14F-4D97-AF65-F5344CB8AC3E}">
        <p14:creationId xmlns:p14="http://schemas.microsoft.com/office/powerpoint/2010/main" val="246842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47B7-DF56-284A-A6A3-F9C1FCCC17D6}"/>
              </a:ext>
            </a:extLst>
          </p:cNvPr>
          <p:cNvSpPr>
            <a:spLocks noGrp="1"/>
          </p:cNvSpPr>
          <p:nvPr>
            <p:ph type="title"/>
          </p:nvPr>
        </p:nvSpPr>
        <p:spPr>
          <a:xfrm>
            <a:off x="1097958" y="207264"/>
            <a:ext cx="8686122" cy="714892"/>
          </a:xfrm>
        </p:spPr>
        <p:txBody>
          <a:bodyPr>
            <a:noAutofit/>
          </a:bodyPr>
          <a:lstStyle/>
          <a:p>
            <a:r>
              <a:rPr lang="en-US" sz="2000" dirty="0"/>
              <a:t>Distinguished Speaker </a:t>
            </a:r>
            <a:r>
              <a:rPr lang="en-US" sz="1800" dirty="0"/>
              <a:t>Luncheon</a:t>
            </a:r>
            <a:r>
              <a:rPr lang="en-US" sz="2000" dirty="0"/>
              <a:t> Presentation: Past Talks</a:t>
            </a:r>
          </a:p>
        </p:txBody>
      </p:sp>
      <p:sp>
        <p:nvSpPr>
          <p:cNvPr id="3" name="Content Placeholder 2">
            <a:extLst>
              <a:ext uri="{FF2B5EF4-FFF2-40B4-BE49-F238E27FC236}">
                <a16:creationId xmlns:a16="http://schemas.microsoft.com/office/drawing/2014/main" id="{10BDF893-670B-F042-8A1F-80689AEA6FFE}"/>
              </a:ext>
            </a:extLst>
          </p:cNvPr>
          <p:cNvSpPr>
            <a:spLocks noGrp="1"/>
          </p:cNvSpPr>
          <p:nvPr>
            <p:ph sz="half" idx="10"/>
          </p:nvPr>
        </p:nvSpPr>
        <p:spPr>
          <a:xfrm>
            <a:off x="314380" y="922156"/>
            <a:ext cx="9634292" cy="5533508"/>
          </a:xfrm>
        </p:spPr>
        <p:txBody>
          <a:bodyPr>
            <a:normAutofit lnSpcReduction="10000"/>
          </a:bodyPr>
          <a:lstStyle/>
          <a:p>
            <a:pPr>
              <a:lnSpc>
                <a:spcPct val="170000"/>
              </a:lnSpc>
            </a:pPr>
            <a:r>
              <a:rPr lang="en-US" sz="1400" dirty="0">
                <a:latin typeface="Arial" panose="020B0604020202020204" pitchFamily="34" charset="0"/>
                <a:cs typeface="Arial" panose="020B0604020202020204" pitchFamily="34" charset="0"/>
              </a:rPr>
              <a:t>DAC’19: “Simulation Technologies for Image Systems Engineering” by Brian A. Wander, from Stanford Univ. </a:t>
            </a:r>
          </a:p>
          <a:p>
            <a:pPr>
              <a:lnSpc>
                <a:spcPct val="170000"/>
              </a:lnSpc>
              <a:spcAft>
                <a:spcPts val="600"/>
              </a:spcAft>
            </a:pPr>
            <a:r>
              <a:rPr lang="en-US" sz="1400" dirty="0">
                <a:latin typeface="Arial" panose="020B0604020202020204" pitchFamily="34" charset="0"/>
                <a:cs typeface="Arial" panose="020B0604020202020204" pitchFamily="34" charset="0"/>
              </a:rPr>
              <a:t>DATE’19: “Heterogeneous, High Scale Computing in the Era of Intelligent, Cloud-Connected Devices”, David Pellerin, from Amazon USA</a:t>
            </a:r>
          </a:p>
          <a:p>
            <a:pPr>
              <a:lnSpc>
                <a:spcPct val="170000"/>
              </a:lnSpc>
            </a:pPr>
            <a:r>
              <a:rPr lang="en-US" sz="1400" dirty="0">
                <a:latin typeface="Arial" panose="020B0604020202020204" pitchFamily="34" charset="0"/>
                <a:cs typeface="Arial" panose="020B0604020202020204" pitchFamily="34" charset="0"/>
              </a:rPr>
              <a:t>ICCAD’18: “Analyzing the Disruptive Impact of a Silicon Compiler” by Andreas </a:t>
            </a:r>
            <a:r>
              <a:rPr lang="en-US" sz="1400" dirty="0" err="1">
                <a:latin typeface="Arial" panose="020B0604020202020204" pitchFamily="34" charset="0"/>
                <a:cs typeface="Arial" panose="020B0604020202020204" pitchFamily="34" charset="0"/>
              </a:rPr>
              <a:t>Olofsson</a:t>
            </a:r>
            <a:r>
              <a:rPr lang="en-US" sz="1400" dirty="0">
                <a:latin typeface="Arial" panose="020B0604020202020204" pitchFamily="34" charset="0"/>
                <a:cs typeface="Arial" panose="020B0604020202020204" pitchFamily="34" charset="0"/>
              </a:rPr>
              <a:t> from DARPA</a:t>
            </a:r>
          </a:p>
          <a:p>
            <a:pPr>
              <a:lnSpc>
                <a:spcPct val="170000"/>
              </a:lnSpc>
            </a:pPr>
            <a:r>
              <a:rPr lang="en-US" sz="1400" dirty="0">
                <a:latin typeface="Arial" panose="020B0604020202020204" pitchFamily="34" charset="0"/>
                <a:cs typeface="Arial" panose="020B0604020202020204" pitchFamily="34" charset="0"/>
              </a:rPr>
              <a:t>DAC’18: “Energy Efficient Neuromorphic Learning and Inference at Nanoscale” by Gert </a:t>
            </a:r>
            <a:r>
              <a:rPr lang="en-US" sz="1400" dirty="0" err="1">
                <a:latin typeface="Arial" panose="020B0604020202020204" pitchFamily="34" charset="0"/>
                <a:cs typeface="Arial" panose="020B0604020202020204" pitchFamily="34" charset="0"/>
              </a:rPr>
              <a:t>Cauwenberghs</a:t>
            </a:r>
            <a:r>
              <a:rPr lang="en-US" sz="1400" dirty="0">
                <a:latin typeface="Arial" panose="020B0604020202020204" pitchFamily="34" charset="0"/>
                <a:cs typeface="Arial" panose="020B0604020202020204" pitchFamily="34" charset="0"/>
              </a:rPr>
              <a:t>, from UC San Diego</a:t>
            </a:r>
          </a:p>
          <a:p>
            <a:pPr>
              <a:lnSpc>
                <a:spcPct val="170000"/>
              </a:lnSpc>
            </a:pPr>
            <a:r>
              <a:rPr lang="en-US" sz="1400" dirty="0">
                <a:latin typeface="Arial" panose="020B0604020202020204" pitchFamily="34" charset="0"/>
                <a:cs typeface="Arial" panose="020B0604020202020204" pitchFamily="34" charset="0"/>
              </a:rPr>
              <a:t>DATE’18: “From Inverse Design to Implementation of Robust and Efficient Photonics for Computing” by Jelena </a:t>
            </a:r>
            <a:r>
              <a:rPr lang="en-US" sz="1400" dirty="0" err="1">
                <a:latin typeface="Arial" panose="020B0604020202020204" pitchFamily="34" charset="0"/>
                <a:cs typeface="Arial" panose="020B0604020202020204" pitchFamily="34" charset="0"/>
              </a:rPr>
              <a:t>Vuckovic</a:t>
            </a:r>
            <a:r>
              <a:rPr lang="en-US" sz="1400" dirty="0">
                <a:latin typeface="Arial" panose="020B0604020202020204" pitchFamily="34" charset="0"/>
                <a:cs typeface="Arial" panose="020B0604020202020204" pitchFamily="34" charset="0"/>
              </a:rPr>
              <a:t>, from Stanford Univ. </a:t>
            </a:r>
          </a:p>
          <a:p>
            <a:pPr>
              <a:lnSpc>
                <a:spcPct val="170000"/>
              </a:lnSpc>
            </a:pPr>
            <a:r>
              <a:rPr lang="en-US" sz="1400" dirty="0">
                <a:latin typeface="Arial" panose="020B0604020202020204" pitchFamily="34" charset="0"/>
                <a:cs typeface="Arial" panose="020B0604020202020204" pitchFamily="34" charset="0"/>
              </a:rPr>
              <a:t>ICCAD’17: “Socially Assistive Robotics: Creating Robots that Care and Shaping the Future of Work” by Maja </a:t>
            </a:r>
            <a:r>
              <a:rPr lang="en-US" sz="1400" dirty="0" err="1">
                <a:latin typeface="Arial" panose="020B0604020202020204" pitchFamily="34" charset="0"/>
                <a:cs typeface="Arial" panose="020B0604020202020204" pitchFamily="34" charset="0"/>
              </a:rPr>
              <a:t>Mataric</a:t>
            </a:r>
            <a:r>
              <a:rPr lang="en-US" sz="1400" dirty="0">
                <a:latin typeface="Arial" panose="020B0604020202020204" pitchFamily="34" charset="0"/>
                <a:cs typeface="Arial" panose="020B0604020202020204" pitchFamily="34" charset="0"/>
              </a:rPr>
              <a:t>, from Univ. of Southern California</a:t>
            </a:r>
          </a:p>
          <a:p>
            <a:pPr>
              <a:lnSpc>
                <a:spcPct val="170000"/>
              </a:lnSpc>
            </a:pPr>
            <a:r>
              <a:rPr lang="en-US" sz="1400" dirty="0">
                <a:latin typeface="Arial" panose="020B0604020202020204" pitchFamily="34" charset="0"/>
                <a:cs typeface="Arial" panose="020B0604020202020204" pitchFamily="34" charset="0"/>
              </a:rPr>
              <a:t>DAC’17: “Computer Architecture and Design: Looking Back, Projecting Forward” by Mary Jane Irwin, from Penn State Univ. </a:t>
            </a:r>
          </a:p>
          <a:p>
            <a:pPr>
              <a:lnSpc>
                <a:spcPct val="170000"/>
              </a:lnSpc>
            </a:pPr>
            <a:r>
              <a:rPr lang="en-US" sz="1400" dirty="0">
                <a:latin typeface="Arial" panose="020B0604020202020204" pitchFamily="34" charset="0"/>
                <a:cs typeface="Arial" panose="020B0604020202020204" pitchFamily="34" charset="0"/>
              </a:rPr>
              <a:t>DATE’17: “Internet of Everything is Our Opportunity” by Keith Willett, from Merck</a:t>
            </a:r>
          </a:p>
        </p:txBody>
      </p:sp>
    </p:spTree>
    <p:extLst>
      <p:ext uri="{BB962C8B-B14F-4D97-AF65-F5344CB8AC3E}">
        <p14:creationId xmlns:p14="http://schemas.microsoft.com/office/powerpoint/2010/main" val="4067625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47B7-DF56-284A-A6A3-F9C1FCCC17D6}"/>
              </a:ext>
            </a:extLst>
          </p:cNvPr>
          <p:cNvSpPr>
            <a:spLocks noGrp="1"/>
          </p:cNvSpPr>
          <p:nvPr>
            <p:ph type="title"/>
          </p:nvPr>
        </p:nvSpPr>
        <p:spPr>
          <a:xfrm>
            <a:off x="1201715" y="252154"/>
            <a:ext cx="9788570" cy="714892"/>
          </a:xfrm>
        </p:spPr>
        <p:txBody>
          <a:bodyPr>
            <a:normAutofit/>
          </a:bodyPr>
          <a:lstStyle/>
          <a:p>
            <a:r>
              <a:rPr lang="en-US" sz="2400" dirty="0"/>
              <a:t>Sponsored Conference Activities and Workshops</a:t>
            </a:r>
          </a:p>
        </p:txBody>
      </p:sp>
      <p:sp>
        <p:nvSpPr>
          <p:cNvPr id="3" name="Content Placeholder 2">
            <a:extLst>
              <a:ext uri="{FF2B5EF4-FFF2-40B4-BE49-F238E27FC236}">
                <a16:creationId xmlns:a16="http://schemas.microsoft.com/office/drawing/2014/main" id="{10BDF893-670B-F042-8A1F-80689AEA6FFE}"/>
              </a:ext>
            </a:extLst>
          </p:cNvPr>
          <p:cNvSpPr>
            <a:spLocks noGrp="1"/>
          </p:cNvSpPr>
          <p:nvPr>
            <p:ph sz="half" idx="10"/>
          </p:nvPr>
        </p:nvSpPr>
        <p:spPr>
          <a:xfrm>
            <a:off x="680140" y="1181858"/>
            <a:ext cx="9121765" cy="4494283"/>
          </a:xfrm>
        </p:spPr>
        <p:txBody>
          <a:bodyPr>
            <a:normAutofit/>
          </a:bodyPr>
          <a:lstStyle/>
          <a:p>
            <a:r>
              <a:rPr lang="en-US" dirty="0"/>
              <a:t>Special Session: 2019 CAD Contest at ICCAD</a:t>
            </a:r>
          </a:p>
          <a:p>
            <a:pPr lvl="1"/>
            <a:r>
              <a:rPr lang="en-US" dirty="0"/>
              <a:t>Chair: Ulf Schlichtmann – Technical University of Munich, Germany. </a:t>
            </a:r>
          </a:p>
          <a:p>
            <a:pPr lvl="1"/>
            <a:r>
              <a:rPr lang="en-US" dirty="0"/>
              <a:t>Problem A: Logic Regression on High Dimensional Boolean Space (Cadence Design Systems, Inc.)</a:t>
            </a:r>
          </a:p>
          <a:p>
            <a:pPr lvl="1"/>
            <a:r>
              <a:rPr lang="en-US" dirty="0"/>
              <a:t>Problem B: System-level FPGA Routing with Timing Division Multiplexing Technique (Synopsys, Inc.)</a:t>
            </a:r>
          </a:p>
          <a:p>
            <a:pPr lvl="1">
              <a:lnSpc>
                <a:spcPct val="160000"/>
              </a:lnSpc>
            </a:pPr>
            <a:r>
              <a:rPr lang="en-US" dirty="0"/>
              <a:t>Problem C: LEF/DEF Based Open-Source Global Router (Mentor Graphics &amp; University of California San Diego)</a:t>
            </a:r>
          </a:p>
          <a:p>
            <a:pPr lvl="1"/>
            <a:r>
              <a:rPr lang="en-US" dirty="0">
                <a:solidFill>
                  <a:srgbClr val="FF0000"/>
                </a:solidFill>
              </a:rPr>
              <a:t>DATC RDF–2019: Towards a Complete Academic Reference Design Flow</a:t>
            </a:r>
          </a:p>
          <a:p>
            <a:endParaRPr lang="en-US" dirty="0"/>
          </a:p>
        </p:txBody>
      </p:sp>
    </p:spTree>
    <p:extLst>
      <p:ext uri="{BB962C8B-B14F-4D97-AF65-F5344CB8AC3E}">
        <p14:creationId xmlns:p14="http://schemas.microsoft.com/office/powerpoint/2010/main" val="192184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4D43039B-0596-7A40-972D-31A60DE63E58}"/>
              </a:ext>
            </a:extLst>
          </p:cNvPr>
          <p:cNvSpPr>
            <a:spLocks noGrp="1"/>
          </p:cNvSpPr>
          <p:nvPr>
            <p:ph type="title"/>
          </p:nvPr>
        </p:nvSpPr>
        <p:spPr>
          <a:xfrm>
            <a:off x="1060040" y="262238"/>
            <a:ext cx="7308733" cy="481958"/>
          </a:xfrm>
        </p:spPr>
        <p:txBody>
          <a:bodyPr>
            <a:noAutofit/>
          </a:bodyPr>
          <a:lstStyle/>
          <a:p>
            <a:r>
              <a:rPr lang="en-US" altLang="zh-TW" sz="2800" dirty="0"/>
              <a:t>Current CEDA Distinguished Lecturers</a:t>
            </a:r>
            <a:endParaRPr lang="en-US" sz="2800" dirty="0">
              <a:latin typeface="+mn-lt"/>
            </a:endParaRPr>
          </a:p>
        </p:txBody>
      </p:sp>
      <p:grpSp>
        <p:nvGrpSpPr>
          <p:cNvPr id="25" name="群組 24">
            <a:extLst>
              <a:ext uri="{FF2B5EF4-FFF2-40B4-BE49-F238E27FC236}">
                <a16:creationId xmlns:a16="http://schemas.microsoft.com/office/drawing/2014/main" id="{4E44620B-457C-D646-8785-9D64AA4346B3}"/>
              </a:ext>
            </a:extLst>
          </p:cNvPr>
          <p:cNvGrpSpPr/>
          <p:nvPr/>
        </p:nvGrpSpPr>
        <p:grpSpPr>
          <a:xfrm>
            <a:off x="285746" y="1172005"/>
            <a:ext cx="8220832" cy="5328593"/>
            <a:chOff x="95584" y="1052735"/>
            <a:chExt cx="6760867" cy="4312223"/>
          </a:xfrm>
        </p:grpSpPr>
        <p:pic>
          <p:nvPicPr>
            <p:cNvPr id="26" name="圖片 25" descr="一張含有 男人, 個人, 領帶, 套裝 的圖片&#10;&#10;自動產生的描述">
              <a:hlinkClick r:id="" action="ppaction://hlinkshowjump?jump=firstslide"/>
              <a:extLst>
                <a:ext uri="{FF2B5EF4-FFF2-40B4-BE49-F238E27FC236}">
                  <a16:creationId xmlns:a16="http://schemas.microsoft.com/office/drawing/2014/main" id="{9F4BAB6A-93EC-E443-95B2-F90A2B16315B}"/>
                </a:ext>
              </a:extLst>
            </p:cNvPr>
            <p:cNvPicPr>
              <a:picLocks noChangeAspect="1"/>
            </p:cNvPicPr>
            <p:nvPr/>
          </p:nvPicPr>
          <p:blipFill>
            <a:blip r:embed="rId2"/>
            <a:stretch>
              <a:fillRect/>
            </a:stretch>
          </p:blipFill>
          <p:spPr>
            <a:xfrm>
              <a:off x="107504" y="1052736"/>
              <a:ext cx="1126600" cy="1440000"/>
            </a:xfrm>
            <a:prstGeom prst="rect">
              <a:avLst/>
            </a:prstGeom>
          </p:spPr>
        </p:pic>
        <p:pic>
          <p:nvPicPr>
            <p:cNvPr id="27" name="圖片 26" descr="一張含有 男人, 個人, 套裝, 建築物 的圖片&#10;&#10;自動產生的描述">
              <a:extLst>
                <a:ext uri="{FF2B5EF4-FFF2-40B4-BE49-F238E27FC236}">
                  <a16:creationId xmlns:a16="http://schemas.microsoft.com/office/drawing/2014/main" id="{69A8FC6A-716E-1048-8094-83B87B9E69D7}"/>
                </a:ext>
              </a:extLst>
            </p:cNvPr>
            <p:cNvPicPr>
              <a:picLocks noChangeAspect="1"/>
            </p:cNvPicPr>
            <p:nvPr/>
          </p:nvPicPr>
          <p:blipFill>
            <a:blip r:embed="rId3"/>
            <a:stretch>
              <a:fillRect/>
            </a:stretch>
          </p:blipFill>
          <p:spPr>
            <a:xfrm>
              <a:off x="1217077" y="1052735"/>
              <a:ext cx="1116880" cy="1440000"/>
            </a:xfrm>
            <a:prstGeom prst="rect">
              <a:avLst/>
            </a:prstGeom>
          </p:spPr>
        </p:pic>
        <p:pic>
          <p:nvPicPr>
            <p:cNvPr id="28" name="圖片 27" descr="一張含有 男人, 個人 的圖片&#10;&#10;自動產生的描述">
              <a:extLst>
                <a:ext uri="{FF2B5EF4-FFF2-40B4-BE49-F238E27FC236}">
                  <a16:creationId xmlns:a16="http://schemas.microsoft.com/office/drawing/2014/main" id="{FE3434A2-CF03-864D-ABE3-B59B13245B43}"/>
                </a:ext>
              </a:extLst>
            </p:cNvPr>
            <p:cNvPicPr>
              <a:picLocks noChangeAspect="1"/>
            </p:cNvPicPr>
            <p:nvPr/>
          </p:nvPicPr>
          <p:blipFill>
            <a:blip r:embed="rId4"/>
            <a:stretch>
              <a:fillRect/>
            </a:stretch>
          </p:blipFill>
          <p:spPr>
            <a:xfrm>
              <a:off x="1215964" y="2477183"/>
              <a:ext cx="1106760" cy="1440000"/>
            </a:xfrm>
            <a:prstGeom prst="rect">
              <a:avLst/>
            </a:prstGeom>
          </p:spPr>
        </p:pic>
        <p:pic>
          <p:nvPicPr>
            <p:cNvPr id="29" name="圖片 28" descr="一張含有 套裝, 個人, 服飾, 男人 的圖片&#10;&#10;自動產生的描述">
              <a:extLst>
                <a:ext uri="{FF2B5EF4-FFF2-40B4-BE49-F238E27FC236}">
                  <a16:creationId xmlns:a16="http://schemas.microsoft.com/office/drawing/2014/main" id="{C3B0A36F-5FC4-C74C-9401-0214768BB607}"/>
                </a:ext>
              </a:extLst>
            </p:cNvPr>
            <p:cNvPicPr>
              <a:picLocks noChangeAspect="1"/>
            </p:cNvPicPr>
            <p:nvPr/>
          </p:nvPicPr>
          <p:blipFill>
            <a:blip r:embed="rId5"/>
            <a:stretch>
              <a:fillRect/>
            </a:stretch>
          </p:blipFill>
          <p:spPr>
            <a:xfrm>
              <a:off x="4577249" y="2477183"/>
              <a:ext cx="1132000" cy="1440000"/>
            </a:xfrm>
            <a:prstGeom prst="rect">
              <a:avLst/>
            </a:prstGeom>
          </p:spPr>
        </p:pic>
        <p:pic>
          <p:nvPicPr>
            <p:cNvPr id="30" name="圖片 29" descr="一張含有 服飾, 室內 的圖片&#10;&#10;自動產生的描述">
              <a:extLst>
                <a:ext uri="{FF2B5EF4-FFF2-40B4-BE49-F238E27FC236}">
                  <a16:creationId xmlns:a16="http://schemas.microsoft.com/office/drawing/2014/main" id="{543A8A7C-FD44-9347-89BA-FD073CFB9D74}"/>
                </a:ext>
              </a:extLst>
            </p:cNvPr>
            <p:cNvPicPr>
              <a:picLocks noChangeAspect="1"/>
            </p:cNvPicPr>
            <p:nvPr/>
          </p:nvPicPr>
          <p:blipFill>
            <a:blip r:embed="rId6"/>
            <a:stretch>
              <a:fillRect/>
            </a:stretch>
          </p:blipFill>
          <p:spPr>
            <a:xfrm>
              <a:off x="108086" y="2477183"/>
              <a:ext cx="1112560" cy="1440000"/>
            </a:xfrm>
            <a:prstGeom prst="rect">
              <a:avLst/>
            </a:prstGeom>
          </p:spPr>
        </p:pic>
        <p:pic>
          <p:nvPicPr>
            <p:cNvPr id="31" name="圖片 30" descr="一張含有 男人, 個人, 室內, 尋找 的圖片&#10;&#10;自動產生的描述">
              <a:extLst>
                <a:ext uri="{FF2B5EF4-FFF2-40B4-BE49-F238E27FC236}">
                  <a16:creationId xmlns:a16="http://schemas.microsoft.com/office/drawing/2014/main" id="{642FDF42-7A65-6A44-B68D-1AA1497B90D9}"/>
                </a:ext>
              </a:extLst>
            </p:cNvPr>
            <p:cNvPicPr>
              <a:picLocks noChangeAspect="1"/>
            </p:cNvPicPr>
            <p:nvPr/>
          </p:nvPicPr>
          <p:blipFill>
            <a:blip r:embed="rId7"/>
            <a:stretch>
              <a:fillRect/>
            </a:stretch>
          </p:blipFill>
          <p:spPr>
            <a:xfrm>
              <a:off x="1201519" y="3924958"/>
              <a:ext cx="1156000" cy="1440000"/>
            </a:xfrm>
            <a:prstGeom prst="rect">
              <a:avLst/>
            </a:prstGeom>
          </p:spPr>
        </p:pic>
        <p:pic>
          <p:nvPicPr>
            <p:cNvPr id="32" name="圖片 31" descr="一張含有 套裝, 個人, 領帶, 男人 的圖片&#10;&#10;自動產生的描述">
              <a:extLst>
                <a:ext uri="{FF2B5EF4-FFF2-40B4-BE49-F238E27FC236}">
                  <a16:creationId xmlns:a16="http://schemas.microsoft.com/office/drawing/2014/main" id="{01F60D24-8713-5E4D-8452-680B4A03B0E2}"/>
                </a:ext>
              </a:extLst>
            </p:cNvPr>
            <p:cNvPicPr>
              <a:picLocks noChangeAspect="1"/>
            </p:cNvPicPr>
            <p:nvPr/>
          </p:nvPicPr>
          <p:blipFill>
            <a:blip r:embed="rId8"/>
            <a:stretch>
              <a:fillRect/>
            </a:stretch>
          </p:blipFill>
          <p:spPr>
            <a:xfrm>
              <a:off x="2322724" y="2477183"/>
              <a:ext cx="1167440" cy="1440000"/>
            </a:xfrm>
            <a:prstGeom prst="rect">
              <a:avLst/>
            </a:prstGeom>
          </p:spPr>
        </p:pic>
        <p:pic>
          <p:nvPicPr>
            <p:cNvPr id="33" name="圖片 32" descr="一張含有 個人 的圖片&#10;&#10;自動產生的描述">
              <a:extLst>
                <a:ext uri="{FF2B5EF4-FFF2-40B4-BE49-F238E27FC236}">
                  <a16:creationId xmlns:a16="http://schemas.microsoft.com/office/drawing/2014/main" id="{6B999655-7C32-B341-9678-463E9AC5BC18}"/>
                </a:ext>
              </a:extLst>
            </p:cNvPr>
            <p:cNvPicPr>
              <a:picLocks noChangeAspect="1"/>
            </p:cNvPicPr>
            <p:nvPr/>
          </p:nvPicPr>
          <p:blipFill>
            <a:blip r:embed="rId9"/>
            <a:stretch>
              <a:fillRect/>
            </a:stretch>
          </p:blipFill>
          <p:spPr>
            <a:xfrm>
              <a:off x="2337641" y="3924958"/>
              <a:ext cx="1139160" cy="1440000"/>
            </a:xfrm>
            <a:prstGeom prst="rect">
              <a:avLst/>
            </a:prstGeom>
          </p:spPr>
        </p:pic>
        <p:pic>
          <p:nvPicPr>
            <p:cNvPr id="34" name="圖片 33" descr="一張含有 牆, 室內, 個人 的圖片&#10;&#10;自動產生的描述">
              <a:extLst>
                <a:ext uri="{FF2B5EF4-FFF2-40B4-BE49-F238E27FC236}">
                  <a16:creationId xmlns:a16="http://schemas.microsoft.com/office/drawing/2014/main" id="{0E8C2BC7-BF90-994B-96BC-7C22138F8E84}"/>
                </a:ext>
              </a:extLst>
            </p:cNvPr>
            <p:cNvPicPr>
              <a:picLocks noChangeAspect="1"/>
            </p:cNvPicPr>
            <p:nvPr/>
          </p:nvPicPr>
          <p:blipFill>
            <a:blip r:embed="rId10"/>
            <a:stretch>
              <a:fillRect/>
            </a:stretch>
          </p:blipFill>
          <p:spPr>
            <a:xfrm>
              <a:off x="3508671" y="2477183"/>
              <a:ext cx="1138320" cy="1440000"/>
            </a:xfrm>
            <a:prstGeom prst="rect">
              <a:avLst/>
            </a:prstGeom>
          </p:spPr>
        </p:pic>
        <p:pic>
          <p:nvPicPr>
            <p:cNvPr id="35" name="圖片 34" descr="一張含有 個人, 牆, 男人, 室內 的圖片&#10;&#10;自動產生的描述">
              <a:extLst>
                <a:ext uri="{FF2B5EF4-FFF2-40B4-BE49-F238E27FC236}">
                  <a16:creationId xmlns:a16="http://schemas.microsoft.com/office/drawing/2014/main" id="{A8DA7623-59EE-1B4C-AD3C-5B2676FA7C09}"/>
                </a:ext>
              </a:extLst>
            </p:cNvPr>
            <p:cNvPicPr>
              <a:picLocks noChangeAspect="1"/>
            </p:cNvPicPr>
            <p:nvPr/>
          </p:nvPicPr>
          <p:blipFill>
            <a:blip r:embed="rId11"/>
            <a:stretch>
              <a:fillRect/>
            </a:stretch>
          </p:blipFill>
          <p:spPr>
            <a:xfrm>
              <a:off x="5709251" y="2477183"/>
              <a:ext cx="1147200" cy="1440000"/>
            </a:xfrm>
            <a:prstGeom prst="rect">
              <a:avLst/>
            </a:prstGeom>
          </p:spPr>
        </p:pic>
        <p:pic>
          <p:nvPicPr>
            <p:cNvPr id="36" name="圖片 35" descr="一張含有 個人, 行動電話, 手機, 建築物 的圖片&#10;&#10;自動產生的描述">
              <a:extLst>
                <a:ext uri="{FF2B5EF4-FFF2-40B4-BE49-F238E27FC236}">
                  <a16:creationId xmlns:a16="http://schemas.microsoft.com/office/drawing/2014/main" id="{6407F7CC-CAA6-2F45-884E-859AB2CC31CB}"/>
                </a:ext>
              </a:extLst>
            </p:cNvPr>
            <p:cNvPicPr>
              <a:picLocks noChangeAspect="1"/>
            </p:cNvPicPr>
            <p:nvPr/>
          </p:nvPicPr>
          <p:blipFill>
            <a:blip r:embed="rId12"/>
            <a:stretch>
              <a:fillRect/>
            </a:stretch>
          </p:blipFill>
          <p:spPr>
            <a:xfrm>
              <a:off x="95584" y="3924958"/>
              <a:ext cx="1138520" cy="1440000"/>
            </a:xfrm>
            <a:prstGeom prst="rect">
              <a:avLst/>
            </a:prstGeom>
          </p:spPr>
        </p:pic>
      </p:grpSp>
      <p:pic>
        <p:nvPicPr>
          <p:cNvPr id="37" name="圖片 36" descr="一張含有 文字 的圖片&#10;&#10;自動產生的描述">
            <a:hlinkClick r:id="" action="ppaction://hlinkshowjump?jump=previousslide"/>
            <a:extLst>
              <a:ext uri="{FF2B5EF4-FFF2-40B4-BE49-F238E27FC236}">
                <a16:creationId xmlns:a16="http://schemas.microsoft.com/office/drawing/2014/main" id="{2D543FFC-F577-B745-B7A5-7FECC9A11123}"/>
              </a:ext>
            </a:extLst>
          </p:cNvPr>
          <p:cNvPicPr>
            <a:picLocks noChangeAspect="1"/>
          </p:cNvPicPr>
          <p:nvPr/>
        </p:nvPicPr>
        <p:blipFill>
          <a:blip r:embed="rId13"/>
          <a:stretch>
            <a:fillRect/>
          </a:stretch>
        </p:blipFill>
        <p:spPr>
          <a:xfrm>
            <a:off x="8506578" y="1573"/>
            <a:ext cx="3620798" cy="3353644"/>
          </a:xfrm>
          <a:prstGeom prst="rect">
            <a:avLst/>
          </a:prstGeom>
        </p:spPr>
      </p:pic>
      <p:pic>
        <p:nvPicPr>
          <p:cNvPr id="7" name="圖片 6">
            <a:extLst>
              <a:ext uri="{FF2B5EF4-FFF2-40B4-BE49-F238E27FC236}">
                <a16:creationId xmlns:a16="http://schemas.microsoft.com/office/drawing/2014/main" id="{DAB93C37-8BD9-4D4D-9969-A9A4B561D13E}"/>
              </a:ext>
            </a:extLst>
          </p:cNvPr>
          <p:cNvPicPr>
            <a:picLocks noChangeAspect="1"/>
          </p:cNvPicPr>
          <p:nvPr/>
        </p:nvPicPr>
        <p:blipFill>
          <a:blip r:embed="rId14"/>
          <a:stretch>
            <a:fillRect/>
          </a:stretch>
        </p:blipFill>
        <p:spPr>
          <a:xfrm>
            <a:off x="4955164" y="2263400"/>
            <a:ext cx="688006" cy="688006"/>
          </a:xfrm>
          <a:prstGeom prst="rect">
            <a:avLst/>
          </a:prstGeom>
        </p:spPr>
      </p:pic>
    </p:spTree>
    <p:extLst>
      <p:ext uri="{BB962C8B-B14F-4D97-AF65-F5344CB8AC3E}">
        <p14:creationId xmlns:p14="http://schemas.microsoft.com/office/powerpoint/2010/main" val="23642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6CF8-4000-B242-8C84-67BE1C76AEC0}"/>
              </a:ext>
            </a:extLst>
          </p:cNvPr>
          <p:cNvSpPr>
            <a:spLocks noGrp="1"/>
          </p:cNvSpPr>
          <p:nvPr>
            <p:ph type="title"/>
          </p:nvPr>
        </p:nvSpPr>
        <p:spPr>
          <a:xfrm>
            <a:off x="1468394" y="216885"/>
            <a:ext cx="4827354" cy="714892"/>
          </a:xfrm>
        </p:spPr>
        <p:txBody>
          <a:bodyPr/>
          <a:lstStyle/>
          <a:p>
            <a:r>
              <a:rPr lang="en-US" altLang="en-US" dirty="0">
                <a:ea typeface="ＭＳ Ｐゴシック" panose="020B0600070205080204" pitchFamily="34" charset="-128"/>
              </a:rPr>
              <a:t>CEDA DL Guidelines</a:t>
            </a:r>
            <a:endParaRPr lang="en-US" dirty="0"/>
          </a:p>
        </p:txBody>
      </p:sp>
      <p:sp>
        <p:nvSpPr>
          <p:cNvPr id="3" name="Content Placeholder 2">
            <a:extLst>
              <a:ext uri="{FF2B5EF4-FFF2-40B4-BE49-F238E27FC236}">
                <a16:creationId xmlns:a16="http://schemas.microsoft.com/office/drawing/2014/main" id="{38DCC51F-B6DC-CF4B-891D-8DB0DE81C6B0}"/>
              </a:ext>
            </a:extLst>
          </p:cNvPr>
          <p:cNvSpPr>
            <a:spLocks noGrp="1"/>
          </p:cNvSpPr>
          <p:nvPr>
            <p:ph sz="half" idx="10"/>
          </p:nvPr>
        </p:nvSpPr>
        <p:spPr>
          <a:xfrm>
            <a:off x="704411" y="1556409"/>
            <a:ext cx="8542513" cy="3304117"/>
          </a:xfrm>
        </p:spPr>
        <p:txBody>
          <a:bodyPr>
            <a:noAutofit/>
          </a:bodyPr>
          <a:lstStyle/>
          <a:p>
            <a:pPr marL="285750" indent="-285750">
              <a:lnSpc>
                <a:spcPct val="150000"/>
              </a:lnSpc>
              <a:spcBef>
                <a:spcPts val="0"/>
              </a:spcBef>
            </a:pPr>
            <a:r>
              <a:rPr lang="en-US" dirty="0"/>
              <a:t>There is no limitation of DL visits in current DL guidelines</a:t>
            </a:r>
          </a:p>
          <a:p>
            <a:pPr marL="285750" indent="-285750">
              <a:lnSpc>
                <a:spcPct val="150000"/>
              </a:lnSpc>
              <a:spcBef>
                <a:spcPts val="0"/>
              </a:spcBef>
            </a:pPr>
            <a:endParaRPr lang="en-US" dirty="0"/>
          </a:p>
          <a:p>
            <a:pPr marL="285750" indent="-285750">
              <a:lnSpc>
                <a:spcPct val="150000"/>
              </a:lnSpc>
              <a:spcBef>
                <a:spcPts val="0"/>
              </a:spcBef>
            </a:pPr>
            <a:endParaRPr lang="en-US" dirty="0"/>
          </a:p>
        </p:txBody>
      </p:sp>
      <p:pic>
        <p:nvPicPr>
          <p:cNvPr id="6" name="圖片 5" descr="一張含有 畫畫 的圖片&#10;&#10;自動產生的描述">
            <a:extLst>
              <a:ext uri="{FF2B5EF4-FFF2-40B4-BE49-F238E27FC236}">
                <a16:creationId xmlns:a16="http://schemas.microsoft.com/office/drawing/2014/main" id="{9B8F7197-5A8C-B741-A0D1-58599E486F9C}"/>
              </a:ext>
            </a:extLst>
          </p:cNvPr>
          <p:cNvPicPr>
            <a:picLocks noChangeAspect="1"/>
          </p:cNvPicPr>
          <p:nvPr/>
        </p:nvPicPr>
        <p:blipFill>
          <a:blip r:embed="rId2"/>
          <a:stretch>
            <a:fillRect/>
          </a:stretch>
        </p:blipFill>
        <p:spPr>
          <a:xfrm>
            <a:off x="195360" y="2866974"/>
            <a:ext cx="1218170" cy="1218170"/>
          </a:xfrm>
          <a:prstGeom prst="rect">
            <a:avLst/>
          </a:prstGeom>
        </p:spPr>
      </p:pic>
      <p:sp>
        <p:nvSpPr>
          <p:cNvPr id="7" name="Content Placeholder 2">
            <a:extLst>
              <a:ext uri="{FF2B5EF4-FFF2-40B4-BE49-F238E27FC236}">
                <a16:creationId xmlns:a16="http://schemas.microsoft.com/office/drawing/2014/main" id="{B51BDFD0-1CC7-1247-80E8-5CC5980CC0ED}"/>
              </a:ext>
            </a:extLst>
          </p:cNvPr>
          <p:cNvSpPr txBox="1">
            <a:spLocks/>
          </p:cNvSpPr>
          <p:nvPr/>
        </p:nvSpPr>
        <p:spPr>
          <a:xfrm>
            <a:off x="1278962" y="2204385"/>
            <a:ext cx="9634075" cy="24674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Tx/>
              <a:buSzPct val="80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Tx/>
              <a:buSzPct val="90000"/>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Tx/>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Tx/>
              <a:buSzPct val="80000"/>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Tx/>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lnSpc>
                <a:spcPct val="150000"/>
              </a:lnSpc>
              <a:spcBef>
                <a:spcPts val="0"/>
              </a:spcBef>
            </a:pPr>
            <a:r>
              <a:rPr lang="en-US" sz="1800" dirty="0"/>
              <a:t>Each Distinguished Lecturer may present a maximum of </a:t>
            </a:r>
            <a:r>
              <a:rPr lang="en-US" sz="1800" dirty="0">
                <a:solidFill>
                  <a:srgbClr val="FF0000"/>
                </a:solidFill>
              </a:rPr>
              <a:t>3 DLP lectures each year</a:t>
            </a:r>
            <a:r>
              <a:rPr lang="en-US" sz="1800" dirty="0"/>
              <a:t>.</a:t>
            </a:r>
          </a:p>
          <a:p>
            <a:pPr marL="285750" indent="-285750">
              <a:lnSpc>
                <a:spcPct val="150000"/>
              </a:lnSpc>
              <a:spcBef>
                <a:spcPts val="0"/>
              </a:spcBef>
            </a:pPr>
            <a:r>
              <a:rPr lang="en-US" sz="1800" dirty="0"/>
              <a:t>Each IEEE-CAS Society (IEEE-CASS) chapter will be allowed </a:t>
            </a:r>
            <a:r>
              <a:rPr lang="en-US" sz="1800" dirty="0">
                <a:solidFill>
                  <a:srgbClr val="FF0000"/>
                </a:solidFill>
              </a:rPr>
              <a:t>a maximum of 4 DLP lectures per year</a:t>
            </a:r>
            <a:r>
              <a:rPr lang="en-US" sz="1800" dirty="0"/>
              <a:t>. All expenses of the first two DLP lectures at each IEEE-CASS chapter will be covered by the IEEE-CASS DLP program. The CASS DLP will pay for travel for the third and fourth lectures. The local travel expenses of the third and fourth lectures will be covered by the local chapter organizing the event.</a:t>
            </a:r>
          </a:p>
        </p:txBody>
      </p:sp>
      <p:pic>
        <p:nvPicPr>
          <p:cNvPr id="9" name="圖片 8" descr="一張含有 畫畫, 標誌 的圖片&#10;&#10;自動產生的描述">
            <a:extLst>
              <a:ext uri="{FF2B5EF4-FFF2-40B4-BE49-F238E27FC236}">
                <a16:creationId xmlns:a16="http://schemas.microsoft.com/office/drawing/2014/main" id="{2A34510B-26D6-D24F-BE19-31BFEEE7148F}"/>
              </a:ext>
            </a:extLst>
          </p:cNvPr>
          <p:cNvPicPr>
            <a:picLocks noChangeAspect="1"/>
          </p:cNvPicPr>
          <p:nvPr/>
        </p:nvPicPr>
        <p:blipFill>
          <a:blip r:embed="rId3"/>
          <a:stretch>
            <a:fillRect/>
          </a:stretch>
        </p:blipFill>
        <p:spPr>
          <a:xfrm>
            <a:off x="562019" y="5139875"/>
            <a:ext cx="1422400" cy="1422400"/>
          </a:xfrm>
          <a:prstGeom prst="rect">
            <a:avLst/>
          </a:prstGeom>
        </p:spPr>
      </p:pic>
      <p:sp>
        <p:nvSpPr>
          <p:cNvPr id="10" name="Content Placeholder 2">
            <a:extLst>
              <a:ext uri="{FF2B5EF4-FFF2-40B4-BE49-F238E27FC236}">
                <a16:creationId xmlns:a16="http://schemas.microsoft.com/office/drawing/2014/main" id="{9E4A772C-DDF5-BD45-96C5-0CBD018F3008}"/>
              </a:ext>
            </a:extLst>
          </p:cNvPr>
          <p:cNvSpPr txBox="1">
            <a:spLocks/>
          </p:cNvSpPr>
          <p:nvPr/>
        </p:nvSpPr>
        <p:spPr>
          <a:xfrm>
            <a:off x="1790349" y="5344108"/>
            <a:ext cx="7810852" cy="6165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Tx/>
              <a:buSzPct val="80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Tx/>
              <a:buSzPct val="90000"/>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Tx/>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Tx/>
              <a:buSzPct val="80000"/>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Tx/>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lnSpc>
                <a:spcPct val="150000"/>
              </a:lnSpc>
              <a:spcBef>
                <a:spcPts val="0"/>
              </a:spcBef>
            </a:pPr>
            <a:r>
              <a:rPr lang="en-US" sz="1800" dirty="0"/>
              <a:t>A DSP tour consists of </a:t>
            </a:r>
            <a:r>
              <a:rPr lang="en-US" sz="1800" dirty="0">
                <a:solidFill>
                  <a:srgbClr val="FF0000"/>
                </a:solidFill>
              </a:rPr>
              <a:t>at least 2 speaking events </a:t>
            </a:r>
            <a:r>
              <a:rPr lang="en-US" sz="1800" dirty="0"/>
              <a:t>by the same speaker.</a:t>
            </a:r>
          </a:p>
        </p:txBody>
      </p:sp>
      <p:sp>
        <p:nvSpPr>
          <p:cNvPr id="11" name="文字方塊 10">
            <a:extLst>
              <a:ext uri="{FF2B5EF4-FFF2-40B4-BE49-F238E27FC236}">
                <a16:creationId xmlns:a16="http://schemas.microsoft.com/office/drawing/2014/main" id="{65F9D04E-4CEE-0C4E-ACFC-6600EBCDA74F}"/>
              </a:ext>
            </a:extLst>
          </p:cNvPr>
          <p:cNvSpPr txBox="1"/>
          <p:nvPr/>
        </p:nvSpPr>
        <p:spPr>
          <a:xfrm>
            <a:off x="299095" y="4098254"/>
            <a:ext cx="974124" cy="369332"/>
          </a:xfrm>
          <a:prstGeom prst="rect">
            <a:avLst/>
          </a:prstGeom>
          <a:noFill/>
        </p:spPr>
        <p:txBody>
          <a:bodyPr wrap="square" rtlCol="0">
            <a:spAutoFit/>
          </a:bodyPr>
          <a:lstStyle/>
          <a:p>
            <a:r>
              <a:rPr kumimoji="1" lang="en-US" altLang="zh-TW" dirty="0"/>
              <a:t>20 DLs</a:t>
            </a:r>
            <a:endParaRPr kumimoji="1" lang="zh-TW" altLang="en-US" dirty="0"/>
          </a:p>
        </p:txBody>
      </p:sp>
    </p:spTree>
    <p:extLst>
      <p:ext uri="{BB962C8B-B14F-4D97-AF65-F5344CB8AC3E}">
        <p14:creationId xmlns:p14="http://schemas.microsoft.com/office/powerpoint/2010/main" val="250312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A66A-46CD-284E-9375-B32486951D67}"/>
              </a:ext>
            </a:extLst>
          </p:cNvPr>
          <p:cNvSpPr>
            <a:spLocks noGrp="1"/>
          </p:cNvSpPr>
          <p:nvPr>
            <p:ph type="title"/>
          </p:nvPr>
        </p:nvSpPr>
        <p:spPr/>
        <p:txBody>
          <a:bodyPr/>
          <a:lstStyle/>
          <a:p>
            <a:r>
              <a:rPr lang="en-US" dirty="0"/>
              <a:t>New CEDA DL Guidelines</a:t>
            </a:r>
          </a:p>
        </p:txBody>
      </p:sp>
      <p:sp>
        <p:nvSpPr>
          <p:cNvPr id="3" name="Content Placeholder 2">
            <a:extLst>
              <a:ext uri="{FF2B5EF4-FFF2-40B4-BE49-F238E27FC236}">
                <a16:creationId xmlns:a16="http://schemas.microsoft.com/office/drawing/2014/main" id="{F4018945-6A84-F14F-A978-8A53DF2B643E}"/>
              </a:ext>
            </a:extLst>
          </p:cNvPr>
          <p:cNvSpPr>
            <a:spLocks noGrp="1"/>
          </p:cNvSpPr>
          <p:nvPr>
            <p:ph sz="half" idx="10"/>
          </p:nvPr>
        </p:nvSpPr>
        <p:spPr>
          <a:xfrm>
            <a:off x="259516" y="1534661"/>
            <a:ext cx="10700927" cy="3304117"/>
          </a:xfrm>
        </p:spPr>
        <p:txBody>
          <a:bodyPr>
            <a:noAutofit/>
          </a:bodyPr>
          <a:lstStyle/>
          <a:p>
            <a:pPr marL="285750" indent="-285750">
              <a:lnSpc>
                <a:spcPct val="150000"/>
              </a:lnSpc>
              <a:spcBef>
                <a:spcPts val="0"/>
              </a:spcBef>
            </a:pPr>
            <a:r>
              <a:rPr lang="en-US" altLang="zh-TW" b="1" dirty="0"/>
              <a:t>Budget for 2020: </a:t>
            </a:r>
            <a:r>
              <a:rPr lang="en-US" altLang="zh-TW" dirty="0"/>
              <a:t>20K for 9 DLs</a:t>
            </a:r>
          </a:p>
          <a:p>
            <a:pPr marL="285750" indent="-285750">
              <a:lnSpc>
                <a:spcPct val="150000"/>
              </a:lnSpc>
              <a:spcBef>
                <a:spcPts val="0"/>
              </a:spcBef>
            </a:pPr>
            <a:r>
              <a:rPr lang="en-US" altLang="zh-TW" dirty="0"/>
              <a:t>Each Distinguished Lecturer may present a maximum of </a:t>
            </a:r>
            <a:r>
              <a:rPr lang="en-US" altLang="zh-TW" dirty="0">
                <a:solidFill>
                  <a:srgbClr val="FF0000"/>
                </a:solidFill>
              </a:rPr>
              <a:t>2 </a:t>
            </a:r>
            <a:r>
              <a:rPr lang="en-US" altLang="zh-TW" dirty="0"/>
              <a:t>DLP talks each year.</a:t>
            </a:r>
          </a:p>
          <a:p>
            <a:pPr marL="285750" indent="-285750">
              <a:lnSpc>
                <a:spcPct val="150000"/>
              </a:lnSpc>
              <a:spcBef>
                <a:spcPts val="0"/>
              </a:spcBef>
            </a:pPr>
            <a:r>
              <a:rPr lang="en-US" altLang="zh-TW" dirty="0"/>
              <a:t>Each chapter will be allowed a maximum of </a:t>
            </a:r>
            <a:r>
              <a:rPr lang="en-US" altLang="zh-TW" dirty="0">
                <a:solidFill>
                  <a:srgbClr val="FF0000"/>
                </a:solidFill>
              </a:rPr>
              <a:t>3</a:t>
            </a:r>
            <a:r>
              <a:rPr lang="en-US" altLang="zh-TW" dirty="0"/>
              <a:t> DL lectures per year. All expenses of the first two DL lectures at each chapter will be covered by the CEDA DLP program. For the third lecture, the CEDA DLP will only pay for travel and the local travel expenses will be covered by the local chapter organizing the event.</a:t>
            </a:r>
          </a:p>
        </p:txBody>
      </p:sp>
    </p:spTree>
    <p:extLst>
      <p:ext uri="{BB962C8B-B14F-4D97-AF65-F5344CB8AC3E}">
        <p14:creationId xmlns:p14="http://schemas.microsoft.com/office/powerpoint/2010/main" val="1138171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2C2776-26DD-C148-82A4-D721B70C8BFD}"/>
              </a:ext>
            </a:extLst>
          </p:cNvPr>
          <p:cNvPicPr>
            <a:picLocks noChangeAspect="1"/>
          </p:cNvPicPr>
          <p:nvPr/>
        </p:nvPicPr>
        <p:blipFill>
          <a:blip r:embed="rId2"/>
          <a:stretch>
            <a:fillRect/>
          </a:stretch>
        </p:blipFill>
        <p:spPr>
          <a:xfrm>
            <a:off x="1082915" y="1280160"/>
            <a:ext cx="7071783" cy="3999615"/>
          </a:xfrm>
          <a:prstGeom prst="rect">
            <a:avLst/>
          </a:prstGeom>
        </p:spPr>
      </p:pic>
      <p:sp>
        <p:nvSpPr>
          <p:cNvPr id="2" name="Title 1">
            <a:extLst>
              <a:ext uri="{FF2B5EF4-FFF2-40B4-BE49-F238E27FC236}">
                <a16:creationId xmlns:a16="http://schemas.microsoft.com/office/drawing/2014/main" id="{F2A247B7-DF56-284A-A6A3-F9C1FCCC17D6}"/>
              </a:ext>
            </a:extLst>
          </p:cNvPr>
          <p:cNvSpPr>
            <a:spLocks noGrp="1"/>
          </p:cNvSpPr>
          <p:nvPr>
            <p:ph type="title"/>
          </p:nvPr>
        </p:nvSpPr>
        <p:spPr>
          <a:xfrm>
            <a:off x="1082915" y="459362"/>
            <a:ext cx="9788570" cy="714892"/>
          </a:xfrm>
        </p:spPr>
        <p:txBody>
          <a:bodyPr>
            <a:normAutofit/>
          </a:bodyPr>
          <a:lstStyle/>
          <a:p>
            <a:r>
              <a:rPr lang="en-US" dirty="0"/>
              <a:t>Outreach Program: Local Chapters</a:t>
            </a:r>
          </a:p>
        </p:txBody>
      </p:sp>
      <p:sp>
        <p:nvSpPr>
          <p:cNvPr id="3" name="Content Placeholder 2">
            <a:extLst>
              <a:ext uri="{FF2B5EF4-FFF2-40B4-BE49-F238E27FC236}">
                <a16:creationId xmlns:a16="http://schemas.microsoft.com/office/drawing/2014/main" id="{10BDF893-670B-F042-8A1F-80689AEA6FFE}"/>
              </a:ext>
            </a:extLst>
          </p:cNvPr>
          <p:cNvSpPr>
            <a:spLocks noGrp="1"/>
          </p:cNvSpPr>
          <p:nvPr>
            <p:ph sz="half" idx="10"/>
          </p:nvPr>
        </p:nvSpPr>
        <p:spPr>
          <a:xfrm>
            <a:off x="497700" y="5381367"/>
            <a:ext cx="8785361" cy="1334643"/>
          </a:xfrm>
        </p:spPr>
        <p:txBody>
          <a:bodyPr/>
          <a:lstStyle/>
          <a:p>
            <a:r>
              <a:rPr lang="en-US" dirty="0">
                <a:solidFill>
                  <a:srgbClr val="0070C0"/>
                </a:solidFill>
              </a:rPr>
              <a:t>Regular face-to-face meetings are recommended with chapter officers</a:t>
            </a:r>
          </a:p>
          <a:p>
            <a:r>
              <a:rPr lang="en-US" dirty="0">
                <a:solidFill>
                  <a:srgbClr val="0070C0"/>
                </a:solidFill>
              </a:rPr>
              <a:t>Regular chapter activity updates are required at IEEE </a:t>
            </a:r>
            <a:r>
              <a:rPr lang="en-US" dirty="0" err="1">
                <a:solidFill>
                  <a:srgbClr val="0070C0"/>
                </a:solidFill>
              </a:rPr>
              <a:t>vTools</a:t>
            </a:r>
            <a:endParaRPr lang="en-US" dirty="0">
              <a:solidFill>
                <a:srgbClr val="0070C0"/>
              </a:solidFill>
            </a:endParaRPr>
          </a:p>
        </p:txBody>
      </p:sp>
      <p:cxnSp>
        <p:nvCxnSpPr>
          <p:cNvPr id="15" name="Straight Connector 14">
            <a:extLst>
              <a:ext uri="{FF2B5EF4-FFF2-40B4-BE49-F238E27FC236}">
                <a16:creationId xmlns:a16="http://schemas.microsoft.com/office/drawing/2014/main" id="{72E3FEC6-E758-7F4E-9266-0ED1AEF8C50F}"/>
              </a:ext>
            </a:extLst>
          </p:cNvPr>
          <p:cNvCxnSpPr>
            <a:cxnSpLocks/>
          </p:cNvCxnSpPr>
          <p:nvPr/>
        </p:nvCxnSpPr>
        <p:spPr>
          <a:xfrm>
            <a:off x="1082915" y="2419408"/>
            <a:ext cx="1073481"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F9B092-BAD4-1446-98FB-655512B4E7F8}"/>
              </a:ext>
            </a:extLst>
          </p:cNvPr>
          <p:cNvCxnSpPr>
            <a:cxnSpLocks/>
          </p:cNvCxnSpPr>
          <p:nvPr/>
        </p:nvCxnSpPr>
        <p:spPr>
          <a:xfrm>
            <a:off x="4705694" y="2461376"/>
            <a:ext cx="756322"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85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47B7-DF56-284A-A6A3-F9C1FCCC17D6}"/>
              </a:ext>
            </a:extLst>
          </p:cNvPr>
          <p:cNvSpPr>
            <a:spLocks noGrp="1"/>
          </p:cNvSpPr>
          <p:nvPr>
            <p:ph type="title"/>
          </p:nvPr>
        </p:nvSpPr>
        <p:spPr>
          <a:xfrm>
            <a:off x="677334" y="609600"/>
            <a:ext cx="9788570" cy="714892"/>
          </a:xfrm>
        </p:spPr>
        <p:txBody>
          <a:bodyPr>
            <a:normAutofit/>
          </a:bodyPr>
          <a:lstStyle/>
          <a:p>
            <a:r>
              <a:rPr lang="en-US" dirty="0"/>
              <a:t>Member Technology Organizations</a:t>
            </a:r>
          </a:p>
        </p:txBody>
      </p:sp>
      <p:sp>
        <p:nvSpPr>
          <p:cNvPr id="3" name="Content Placeholder 2">
            <a:extLst>
              <a:ext uri="{FF2B5EF4-FFF2-40B4-BE49-F238E27FC236}">
                <a16:creationId xmlns:a16="http://schemas.microsoft.com/office/drawing/2014/main" id="{10BDF893-670B-F042-8A1F-80689AEA6FFE}"/>
              </a:ext>
            </a:extLst>
          </p:cNvPr>
          <p:cNvSpPr>
            <a:spLocks noGrp="1"/>
          </p:cNvSpPr>
          <p:nvPr>
            <p:ph sz="half" idx="10"/>
          </p:nvPr>
        </p:nvSpPr>
        <p:spPr>
          <a:xfrm>
            <a:off x="716716" y="1754117"/>
            <a:ext cx="9030788" cy="4494283"/>
          </a:xfrm>
        </p:spPr>
        <p:txBody>
          <a:bodyPr>
            <a:normAutofit fontScale="92500" lnSpcReduction="10000"/>
          </a:bodyPr>
          <a:lstStyle/>
          <a:p>
            <a:r>
              <a:rPr lang="en-US" dirty="0">
                <a:solidFill>
                  <a:srgbClr val="00B0F0"/>
                </a:solidFill>
              </a:rPr>
              <a:t>DATC</a:t>
            </a:r>
            <a:r>
              <a:rPr lang="en-US" dirty="0"/>
              <a:t> (Design Automation Technical Committee)</a:t>
            </a:r>
          </a:p>
          <a:p>
            <a:pPr lvl="1"/>
            <a:r>
              <a:rPr lang="en-US" dirty="0"/>
              <a:t>Chair: Iris Hui-Ru Jiang (</a:t>
            </a:r>
            <a:r>
              <a:rPr lang="en-US" dirty="0">
                <a:hlinkClick r:id="rId2"/>
              </a:rPr>
              <a:t>huiru.jiang@gmail.com)</a:t>
            </a:r>
            <a:r>
              <a:rPr lang="en-US" dirty="0"/>
              <a:t>, National Taiwan University</a:t>
            </a:r>
          </a:p>
          <a:p>
            <a:pPr lvl="1"/>
            <a:r>
              <a:rPr lang="en-US" dirty="0">
                <a:hlinkClick r:id="rId3"/>
              </a:rPr>
              <a:t>https://ieee-ceda.org/technical-committee/datc</a:t>
            </a:r>
            <a:endParaRPr lang="en-US" dirty="0"/>
          </a:p>
          <a:p>
            <a:r>
              <a:rPr lang="en-US" dirty="0">
                <a:solidFill>
                  <a:srgbClr val="00B0F0"/>
                </a:solidFill>
              </a:rPr>
              <a:t>SVDTC</a:t>
            </a:r>
            <a:r>
              <a:rPr lang="en-US" dirty="0"/>
              <a:t> (System Validation and Debug Technology Committee)</a:t>
            </a:r>
          </a:p>
          <a:p>
            <a:pPr lvl="1"/>
            <a:r>
              <a:rPr lang="en-US" dirty="0"/>
              <a:t>Chair: Darshan Patra (</a:t>
            </a:r>
            <a:r>
              <a:rPr lang="en-US" dirty="0">
                <a:hlinkClick r:id="rId4"/>
              </a:rPr>
              <a:t>ppatra@ieee.org</a:t>
            </a:r>
            <a:r>
              <a:rPr lang="en-US" dirty="0"/>
              <a:t>)</a:t>
            </a:r>
          </a:p>
          <a:p>
            <a:pPr lvl="1"/>
            <a:r>
              <a:rPr lang="en-US" dirty="0">
                <a:hlinkClick r:id="rId5"/>
              </a:rPr>
              <a:t>https://sites.google.com/a/ieee-ceda.com/svdtc/</a:t>
            </a:r>
            <a:endParaRPr lang="en-US" dirty="0"/>
          </a:p>
          <a:p>
            <a:r>
              <a:rPr lang="en-US" dirty="0"/>
              <a:t>TCCPS (Technical Committee on Cyber-Physical Systems)</a:t>
            </a:r>
          </a:p>
          <a:p>
            <a:pPr lvl="1"/>
            <a:r>
              <a:rPr lang="en-US" dirty="0"/>
              <a:t>Chair: </a:t>
            </a:r>
            <a:r>
              <a:rPr lang="en-US" dirty="0" err="1"/>
              <a:t>Shiyan</a:t>
            </a:r>
            <a:r>
              <a:rPr lang="en-US" dirty="0"/>
              <a:t> Hu (</a:t>
            </a:r>
            <a:r>
              <a:rPr lang="en-US" dirty="0" err="1"/>
              <a:t>shiyan@mtu.edu</a:t>
            </a:r>
            <a:r>
              <a:rPr lang="en-US" dirty="0"/>
              <a:t>)</a:t>
            </a:r>
          </a:p>
          <a:p>
            <a:r>
              <a:rPr lang="en-US" dirty="0"/>
              <a:t>TTTC (Test Technology Technical Council)</a:t>
            </a:r>
          </a:p>
          <a:p>
            <a:pPr lvl="1"/>
            <a:r>
              <a:rPr lang="en-US" dirty="0"/>
              <a:t>Chair: </a:t>
            </a:r>
            <a:r>
              <a:rPr lang="en-US" dirty="0" err="1"/>
              <a:t>Yervant</a:t>
            </a:r>
            <a:r>
              <a:rPr lang="en-US" dirty="0"/>
              <a:t> </a:t>
            </a:r>
            <a:r>
              <a:rPr lang="en-US" dirty="0" err="1"/>
              <a:t>Zorian</a:t>
            </a:r>
            <a:r>
              <a:rPr lang="en-US" dirty="0"/>
              <a:t> (</a:t>
            </a:r>
            <a:r>
              <a:rPr lang="en-US" dirty="0" err="1"/>
              <a:t>Yervant.Zorian@synopsys.com</a:t>
            </a:r>
            <a:r>
              <a:rPr lang="en-US" dirty="0"/>
              <a:t>)</a:t>
            </a:r>
          </a:p>
        </p:txBody>
      </p:sp>
    </p:spTree>
    <p:extLst>
      <p:ext uri="{BB962C8B-B14F-4D97-AF65-F5344CB8AC3E}">
        <p14:creationId xmlns:p14="http://schemas.microsoft.com/office/powerpoint/2010/main" val="319210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112521-F2CB-3D47-AEE6-D8924666BFF5}"/>
              </a:ext>
            </a:extLst>
          </p:cNvPr>
          <p:cNvSpPr>
            <a:spLocks noGrp="1"/>
          </p:cNvSpPr>
          <p:nvPr>
            <p:ph type="title"/>
          </p:nvPr>
        </p:nvSpPr>
        <p:spPr>
          <a:xfrm>
            <a:off x="1048521" y="609600"/>
            <a:ext cx="8596668" cy="714892"/>
          </a:xfrm>
        </p:spPr>
        <p:txBody>
          <a:bodyPr/>
          <a:lstStyle/>
          <a:p>
            <a:r>
              <a:rPr lang="en-US" altLang="zh-TW" dirty="0"/>
              <a:t>DATC</a:t>
            </a:r>
            <a:endParaRPr lang="en-US" dirty="0"/>
          </a:p>
        </p:txBody>
      </p:sp>
      <p:sp>
        <p:nvSpPr>
          <p:cNvPr id="10" name="Content Placeholder 9">
            <a:extLst>
              <a:ext uri="{FF2B5EF4-FFF2-40B4-BE49-F238E27FC236}">
                <a16:creationId xmlns:a16="http://schemas.microsoft.com/office/drawing/2014/main" id="{774FF913-8970-3548-9727-4EE03C141C3E}"/>
              </a:ext>
            </a:extLst>
          </p:cNvPr>
          <p:cNvSpPr>
            <a:spLocks noGrp="1"/>
          </p:cNvSpPr>
          <p:nvPr>
            <p:ph sz="half" idx="10"/>
          </p:nvPr>
        </p:nvSpPr>
        <p:spPr/>
        <p:txBody>
          <a:bodyPr/>
          <a:lstStyle/>
          <a:p>
            <a:r>
              <a:rPr lang="en-US" altLang="zh-TW" dirty="0"/>
              <a:t>Iris Hui-Ru Jiang</a:t>
            </a:r>
            <a:endParaRPr lang="en-US" dirty="0"/>
          </a:p>
          <a:p>
            <a:pPr lvl="1"/>
            <a:r>
              <a:rPr lang="en-US" altLang="zh-TW" dirty="0"/>
              <a:t>Victor </a:t>
            </a:r>
            <a:r>
              <a:rPr lang="en-US" altLang="zh-TW" dirty="0" err="1"/>
              <a:t>Kravets</a:t>
            </a:r>
            <a:endParaRPr lang="en-US" altLang="zh-TW" dirty="0"/>
          </a:p>
          <a:p>
            <a:pPr lvl="1"/>
            <a:r>
              <a:rPr lang="en-US" dirty="0" err="1"/>
              <a:t>Jianli</a:t>
            </a:r>
            <a:r>
              <a:rPr lang="en-US" dirty="0"/>
              <a:t> Chen</a:t>
            </a:r>
          </a:p>
          <a:p>
            <a:pPr lvl="1"/>
            <a:r>
              <a:rPr lang="en-US" dirty="0"/>
              <a:t>Yi-Lang Li</a:t>
            </a:r>
          </a:p>
          <a:p>
            <a:pPr lvl="1"/>
            <a:r>
              <a:rPr lang="en-US" dirty="0" err="1"/>
              <a:t>Jinwook</a:t>
            </a:r>
            <a:r>
              <a:rPr lang="en-US" dirty="0"/>
              <a:t> Jung</a:t>
            </a:r>
          </a:p>
          <a:p>
            <a:pPr lvl="1"/>
            <a:r>
              <a:rPr lang="en-US" dirty="0"/>
              <a:t>Andrew </a:t>
            </a:r>
            <a:r>
              <a:rPr lang="en-US" dirty="0" err="1"/>
              <a:t>Kahng</a:t>
            </a:r>
            <a:endParaRPr lang="en-US" dirty="0"/>
          </a:p>
        </p:txBody>
      </p:sp>
    </p:spTree>
    <p:extLst>
      <p:ext uri="{BB962C8B-B14F-4D97-AF65-F5344CB8AC3E}">
        <p14:creationId xmlns:p14="http://schemas.microsoft.com/office/powerpoint/2010/main" val="1528056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3574" y="324220"/>
            <a:ext cx="8596668" cy="642611"/>
          </a:xfrm>
        </p:spPr>
        <p:txBody>
          <a:bodyPr/>
          <a:lstStyle/>
          <a:p>
            <a:r>
              <a:rPr lang="en-US" altLang="zh-TW" dirty="0">
                <a:solidFill>
                  <a:srgbClr val="FF0000"/>
                </a:solidFill>
              </a:rPr>
              <a:t>D</a:t>
            </a:r>
            <a:r>
              <a:rPr lang="en-US" altLang="zh-TW" dirty="0"/>
              <a:t>esign </a:t>
            </a:r>
            <a:r>
              <a:rPr lang="en-US" altLang="zh-TW" dirty="0">
                <a:solidFill>
                  <a:srgbClr val="FF0000"/>
                </a:solidFill>
              </a:rPr>
              <a:t>A</a:t>
            </a:r>
            <a:r>
              <a:rPr lang="en-US" altLang="zh-TW" dirty="0"/>
              <a:t>utomation </a:t>
            </a:r>
            <a:r>
              <a:rPr lang="en-US" altLang="zh-TW" dirty="0">
                <a:solidFill>
                  <a:srgbClr val="FF0000"/>
                </a:solidFill>
              </a:rPr>
              <a:t>T</a:t>
            </a:r>
            <a:r>
              <a:rPr lang="en-US" altLang="zh-TW" dirty="0"/>
              <a:t>echnical </a:t>
            </a:r>
            <a:r>
              <a:rPr lang="en-US" altLang="zh-TW" dirty="0">
                <a:solidFill>
                  <a:srgbClr val="FF0000"/>
                </a:solidFill>
              </a:rPr>
              <a:t>C</a:t>
            </a:r>
            <a:r>
              <a:rPr lang="en-US" altLang="zh-TW" dirty="0"/>
              <a:t>ommittee</a:t>
            </a:r>
            <a:endParaRPr lang="zh-TW" altLang="en-US" dirty="0"/>
          </a:p>
        </p:txBody>
      </p:sp>
      <p:sp>
        <p:nvSpPr>
          <p:cNvPr id="3" name="內容版面配置區 2"/>
          <p:cNvSpPr>
            <a:spLocks noGrp="1"/>
          </p:cNvSpPr>
          <p:nvPr>
            <p:ph idx="1"/>
          </p:nvPr>
        </p:nvSpPr>
        <p:spPr>
          <a:xfrm>
            <a:off x="353952" y="1197717"/>
            <a:ext cx="6707545" cy="4843647"/>
          </a:xfrm>
        </p:spPr>
        <p:txBody>
          <a:bodyPr>
            <a:normAutofit lnSpcReduction="10000"/>
          </a:bodyPr>
          <a:lstStyle/>
          <a:p>
            <a:r>
              <a:rPr lang="en-US" altLang="zh-TW" dirty="0"/>
              <a:t>Construct an </a:t>
            </a:r>
            <a:r>
              <a:rPr lang="en-US" altLang="zh-TW" dirty="0">
                <a:solidFill>
                  <a:srgbClr val="7030A0"/>
                </a:solidFill>
              </a:rPr>
              <a:t>academic reference design flow</a:t>
            </a:r>
            <a:endParaRPr lang="en-US" altLang="zh-TW" dirty="0"/>
          </a:p>
          <a:p>
            <a:r>
              <a:rPr lang="en-US" altLang="zh-TW" dirty="0"/>
              <a:t>Goal in 2016:</a:t>
            </a:r>
          </a:p>
          <a:p>
            <a:pPr lvl="1"/>
            <a:r>
              <a:rPr lang="en-US" altLang="zh-TW" sz="2400" dirty="0" err="1"/>
              <a:t>OpenDesign</a:t>
            </a:r>
            <a:r>
              <a:rPr lang="en-US" altLang="zh-TW" sz="2400" dirty="0"/>
              <a:t> Flow Database v1.0</a:t>
            </a:r>
          </a:p>
          <a:p>
            <a:r>
              <a:rPr lang="en-US" altLang="zh-TW" dirty="0"/>
              <a:t>Goal in 2017:</a:t>
            </a:r>
          </a:p>
          <a:p>
            <a:pPr lvl="1"/>
            <a:r>
              <a:rPr lang="en-US" altLang="zh-TW" sz="2400" dirty="0"/>
              <a:t>Robust Design Flow: from logic synthesis to physical design</a:t>
            </a:r>
          </a:p>
          <a:p>
            <a:r>
              <a:rPr lang="en-US" altLang="zh-TW" dirty="0"/>
              <a:t>Goal in 2018:</a:t>
            </a:r>
          </a:p>
          <a:p>
            <a:pPr lvl="1"/>
            <a:r>
              <a:rPr lang="en-US" altLang="zh-TW" sz="2400" dirty="0"/>
              <a:t>Robust Design Flow v2.0: extended to detailed placement and detailed routing</a:t>
            </a:r>
          </a:p>
          <a:p>
            <a:r>
              <a:rPr lang="en-US" altLang="zh-TW" dirty="0"/>
              <a:t>Goal in 2019:</a:t>
            </a:r>
          </a:p>
          <a:p>
            <a:pPr lvl="1"/>
            <a:r>
              <a:rPr lang="en-US" altLang="zh-TW" sz="2400" dirty="0"/>
              <a:t>Robust Design Flow v3.0: linking to ISPD contest and extended to cloud</a:t>
            </a:r>
            <a:endParaRPr lang="en-US" altLang="zh-TW" sz="2800" dirty="0"/>
          </a:p>
          <a:p>
            <a:pPr lvl="1"/>
            <a:endParaRPr lang="en-US" altLang="zh-TW" sz="2400" dirty="0"/>
          </a:p>
          <a:p>
            <a:pPr lvl="1"/>
            <a:endParaRPr lang="en-US" altLang="zh-TW" sz="2400" dirty="0">
              <a:solidFill>
                <a:srgbClr val="7030A0"/>
              </a:solidFill>
            </a:endParaRPr>
          </a:p>
          <a:p>
            <a:pPr lvl="1"/>
            <a:endParaRPr lang="en-US" altLang="zh-TW" sz="2400" dirty="0"/>
          </a:p>
          <a:p>
            <a:pPr lvl="1"/>
            <a:endParaRPr lang="en-US" altLang="zh-TW" sz="2400" dirty="0"/>
          </a:p>
          <a:p>
            <a:endParaRPr lang="zh-TW" altLang="en-US" dirty="0"/>
          </a:p>
        </p:txBody>
      </p:sp>
      <p:grpSp>
        <p:nvGrpSpPr>
          <p:cNvPr id="48" name="群組 47"/>
          <p:cNvGrpSpPr/>
          <p:nvPr/>
        </p:nvGrpSpPr>
        <p:grpSpPr>
          <a:xfrm>
            <a:off x="7032442" y="919344"/>
            <a:ext cx="5156866" cy="5922507"/>
            <a:chOff x="696034" y="47254"/>
            <a:chExt cx="9173642" cy="10314111"/>
          </a:xfrm>
        </p:grpSpPr>
        <p:sp>
          <p:nvSpPr>
            <p:cNvPr id="49" name="Rectangle 79"/>
            <p:cNvSpPr/>
            <p:nvPr/>
          </p:nvSpPr>
          <p:spPr>
            <a:xfrm>
              <a:off x="4076505" y="5793478"/>
              <a:ext cx="4643179" cy="2016000"/>
            </a:xfrm>
            <a:prstGeom prst="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50" name="Rectangle 74"/>
            <p:cNvSpPr/>
            <p:nvPr/>
          </p:nvSpPr>
          <p:spPr>
            <a:xfrm>
              <a:off x="4076505" y="8291241"/>
              <a:ext cx="4643179" cy="1368000"/>
            </a:xfrm>
            <a:prstGeom prst="rect">
              <a:avLst/>
            </a:prstGeom>
            <a:solidFill>
              <a:srgbClr val="E2F0D8"/>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51" name="Rectangle 45"/>
            <p:cNvSpPr/>
            <p:nvPr/>
          </p:nvSpPr>
          <p:spPr>
            <a:xfrm>
              <a:off x="4076505" y="1479758"/>
              <a:ext cx="4643179" cy="648000"/>
            </a:xfrm>
            <a:prstGeom prst="rect">
              <a:avLst/>
            </a:prstGeom>
            <a:solidFill>
              <a:srgbClr val="FFE1E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52" name="Rectangle 47"/>
            <p:cNvSpPr/>
            <p:nvPr/>
          </p:nvSpPr>
          <p:spPr>
            <a:xfrm>
              <a:off x="4328802" y="1588748"/>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Logic synthesis</a:t>
              </a:r>
            </a:p>
          </p:txBody>
        </p:sp>
        <p:cxnSp>
          <p:nvCxnSpPr>
            <p:cNvPr id="53" name="Elbow Connector 131"/>
            <p:cNvCxnSpPr>
              <a:stCxn id="57" idx="3"/>
              <a:endCxn id="49" idx="1"/>
            </p:cNvCxnSpPr>
            <p:nvPr/>
          </p:nvCxnSpPr>
          <p:spPr>
            <a:xfrm rot="16200000" flipH="1">
              <a:off x="353063" y="3078035"/>
              <a:ext cx="5420675"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134"/>
            <p:cNvCxnSpPr>
              <a:cxnSpLocks/>
              <a:stCxn id="57" idx="4"/>
              <a:endCxn id="52" idx="0"/>
            </p:cNvCxnSpPr>
            <p:nvPr/>
          </p:nvCxnSpPr>
          <p:spPr>
            <a:xfrm>
              <a:off x="3404555" y="840803"/>
              <a:ext cx="2998378" cy="74794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137"/>
            <p:cNvCxnSpPr>
              <a:cxnSpLocks/>
              <a:stCxn id="57" idx="3"/>
              <a:endCxn id="64" idx="1"/>
            </p:cNvCxnSpPr>
            <p:nvPr/>
          </p:nvCxnSpPr>
          <p:spPr>
            <a:xfrm rot="16200000" flipH="1">
              <a:off x="1780449" y="1650649"/>
              <a:ext cx="2565902"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144"/>
            <p:cNvSpPr txBox="1"/>
            <p:nvPr/>
          </p:nvSpPr>
          <p:spPr>
            <a:xfrm>
              <a:off x="6522853" y="1048358"/>
              <a:ext cx="1118516"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a:t>
              </a:r>
            </a:p>
          </p:txBody>
        </p:sp>
        <p:sp>
          <p:nvSpPr>
            <p:cNvPr id="57" name="Can 97"/>
            <p:cNvSpPr/>
            <p:nvPr/>
          </p:nvSpPr>
          <p:spPr>
            <a:xfrm>
              <a:off x="696034" y="300803"/>
              <a:ext cx="2708521" cy="1080000"/>
            </a:xfrm>
            <a:prstGeom prst="can">
              <a:avLst>
                <a:gd name="adj" fmla="val 15044"/>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Liberty, DEF/LEF,</a:t>
              </a:r>
            </a:p>
            <a:p>
              <a:pPr algn="ctr">
                <a:lnSpc>
                  <a:spcPct val="90000"/>
                </a:lnSpc>
              </a:pPr>
              <a:r>
                <a:rPr lang="en-US" sz="1600" b="1" dirty="0">
                  <a:latin typeface="Helvetica" panose="020B0604020202020204" pitchFamily="34" charset="0"/>
                  <a:ea typeface="Helvetica Neue" charset="0"/>
                  <a:cs typeface="Helvetica" panose="020B0604020202020204" pitchFamily="34" charset="0"/>
                </a:rPr>
                <a:t>Verilog, SDC</a:t>
              </a:r>
            </a:p>
          </p:txBody>
        </p:sp>
        <p:sp>
          <p:nvSpPr>
            <p:cNvPr id="58" name="TextBox 154"/>
            <p:cNvSpPr txBox="1"/>
            <p:nvPr/>
          </p:nvSpPr>
          <p:spPr>
            <a:xfrm>
              <a:off x="3134998" y="47254"/>
              <a:ext cx="1835936" cy="771834"/>
            </a:xfrm>
            <a:prstGeom prst="rect">
              <a:avLst/>
            </a:prstGeom>
            <a:noFill/>
          </p:spPr>
          <p:txBody>
            <a:bodyPr wrap="square" lIns="0" tIns="0" rIns="0" bIns="0" rtlCol="0">
              <a:spAutoFit/>
            </a:bodyP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Design Library</a:t>
              </a:r>
            </a:p>
          </p:txBody>
        </p:sp>
        <p:cxnSp>
          <p:nvCxnSpPr>
            <p:cNvPr id="59" name="Elbow Connector 161"/>
            <p:cNvCxnSpPr>
              <a:cxnSpLocks/>
              <a:stCxn id="57" idx="3"/>
              <a:endCxn id="51" idx="1"/>
            </p:cNvCxnSpPr>
            <p:nvPr/>
          </p:nvCxnSpPr>
          <p:spPr>
            <a:xfrm rot="16200000" flipH="1">
              <a:off x="2851923" y="579175"/>
              <a:ext cx="422955"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80"/>
            <p:cNvSpPr/>
            <p:nvPr/>
          </p:nvSpPr>
          <p:spPr>
            <a:xfrm>
              <a:off x="4316564" y="6567442"/>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Gate sizing</a:t>
              </a:r>
            </a:p>
          </p:txBody>
        </p:sp>
        <p:sp>
          <p:nvSpPr>
            <p:cNvPr id="61" name="Rectangle 81"/>
            <p:cNvSpPr/>
            <p:nvPr/>
          </p:nvSpPr>
          <p:spPr>
            <a:xfrm>
              <a:off x="4318968" y="5895368"/>
              <a:ext cx="4148261" cy="396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Timing analysis</a:t>
              </a:r>
            </a:p>
          </p:txBody>
        </p:sp>
        <p:sp>
          <p:nvSpPr>
            <p:cNvPr id="62" name="Rectangle 84"/>
            <p:cNvSpPr/>
            <p:nvPr/>
          </p:nvSpPr>
          <p:spPr>
            <a:xfrm>
              <a:off x="4316564" y="7268092"/>
              <a:ext cx="4148261" cy="3960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dirty="0">
                  <a:latin typeface="Helvetica" panose="020B0604020202020204" pitchFamily="34" charset="0"/>
                  <a:ea typeface="Helvetica Neue" charset="0"/>
                  <a:cs typeface="Helvetica" panose="020B0604020202020204" pitchFamily="34" charset="0"/>
                </a:rPr>
                <a:t>Legalization</a:t>
              </a:r>
            </a:p>
          </p:txBody>
        </p:sp>
        <p:sp>
          <p:nvSpPr>
            <p:cNvPr id="63" name="TextBox 174"/>
            <p:cNvSpPr txBox="1"/>
            <p:nvPr/>
          </p:nvSpPr>
          <p:spPr>
            <a:xfrm>
              <a:off x="6504091" y="5517279"/>
              <a:ext cx="3365585"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 DEF’, SPEF</a:t>
              </a:r>
            </a:p>
          </p:txBody>
        </p:sp>
        <p:sp>
          <p:nvSpPr>
            <p:cNvPr id="64" name="Rectangle 65"/>
            <p:cNvSpPr/>
            <p:nvPr/>
          </p:nvSpPr>
          <p:spPr>
            <a:xfrm>
              <a:off x="4076505" y="2597713"/>
              <a:ext cx="4643179" cy="2697984"/>
            </a:xfrm>
            <a:prstGeom prst="rect">
              <a:avLst/>
            </a:prstGeom>
            <a:solidFill>
              <a:srgbClr val="DBE4F4"/>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65" name="Rectangle 66"/>
            <p:cNvSpPr/>
            <p:nvPr/>
          </p:nvSpPr>
          <p:spPr>
            <a:xfrm>
              <a:off x="4328802" y="2731147"/>
              <a:ext cx="4148261" cy="396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err="1">
                  <a:latin typeface="Helvetica" panose="020B0604020202020204" pitchFamily="34" charset="0"/>
                  <a:ea typeface="Helvetica Neue" charset="0"/>
                  <a:cs typeface="Helvetica" panose="020B0604020202020204" pitchFamily="34" charset="0"/>
                </a:rPr>
                <a:t>Floorplanning</a:t>
              </a:r>
              <a:endParaRPr lang="en-US" sz="1600" b="1" dirty="0">
                <a:latin typeface="Helvetica" panose="020B0604020202020204" pitchFamily="34" charset="0"/>
                <a:ea typeface="Helvetica Neue" charset="0"/>
                <a:cs typeface="Helvetica" panose="020B0604020202020204" pitchFamily="34" charset="0"/>
              </a:endParaRPr>
            </a:p>
          </p:txBody>
        </p:sp>
        <p:sp>
          <p:nvSpPr>
            <p:cNvPr id="66" name="Rectangle 67"/>
            <p:cNvSpPr/>
            <p:nvPr/>
          </p:nvSpPr>
          <p:spPr>
            <a:xfrm>
              <a:off x="4328802" y="3403214"/>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a:solidFill>
                    <a:schemeClr val="tx1"/>
                  </a:solidFill>
                  <a:latin typeface="Helvetica" panose="020B0604020202020204" pitchFamily="34" charset="0"/>
                  <a:ea typeface="Helvetica Neue" charset="0"/>
                  <a:cs typeface="Helvetica" panose="020B0604020202020204" pitchFamily="34" charset="0"/>
                </a:rPr>
                <a:t>Global placement</a:t>
              </a:r>
              <a:endParaRPr lang="en-US" sz="1600" b="1" dirty="0">
                <a:solidFill>
                  <a:schemeClr val="tx1"/>
                </a:solidFill>
                <a:latin typeface="Helvetica" panose="020B0604020202020204" pitchFamily="34" charset="0"/>
                <a:ea typeface="Helvetica Neue" charset="0"/>
                <a:cs typeface="Helvetica" panose="020B0604020202020204" pitchFamily="34" charset="0"/>
              </a:endParaRPr>
            </a:p>
          </p:txBody>
        </p:sp>
        <p:cxnSp>
          <p:nvCxnSpPr>
            <p:cNvPr id="67" name="Straight Arrow Connector 70"/>
            <p:cNvCxnSpPr>
              <a:stCxn id="65" idx="2"/>
              <a:endCxn id="66" idx="0"/>
            </p:cNvCxnSpPr>
            <p:nvPr/>
          </p:nvCxnSpPr>
          <p:spPr>
            <a:xfrm>
              <a:off x="6402933" y="3127147"/>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189"/>
            <p:cNvSpPr/>
            <p:nvPr/>
          </p:nvSpPr>
          <p:spPr>
            <a:xfrm>
              <a:off x="4328802" y="4747349"/>
              <a:ext cx="4148261" cy="3960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dirty="0">
                  <a:solidFill>
                    <a:schemeClr val="tx1"/>
                  </a:solidFill>
                  <a:latin typeface="Helvetica" panose="020B0604020202020204" pitchFamily="34" charset="0"/>
                  <a:ea typeface="Helvetica Neue" charset="0"/>
                  <a:cs typeface="Helvetica" panose="020B0604020202020204" pitchFamily="34" charset="0"/>
                </a:rPr>
                <a:t>RC extraction</a:t>
              </a:r>
            </a:p>
          </p:txBody>
        </p:sp>
        <p:cxnSp>
          <p:nvCxnSpPr>
            <p:cNvPr id="69" name="Straight Arrow Connector 192"/>
            <p:cNvCxnSpPr>
              <a:cxnSpLocks/>
              <a:stCxn id="83" idx="2"/>
              <a:endCxn id="68" idx="0"/>
            </p:cNvCxnSpPr>
            <p:nvPr/>
          </p:nvCxnSpPr>
          <p:spPr>
            <a:xfrm>
              <a:off x="6402933" y="4471281"/>
              <a:ext cx="0" cy="276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175"/>
            <p:cNvSpPr txBox="1"/>
            <p:nvPr/>
          </p:nvSpPr>
          <p:spPr>
            <a:xfrm>
              <a:off x="6504089" y="2312660"/>
              <a:ext cx="1198361"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a:t>
              </a:r>
            </a:p>
          </p:txBody>
        </p:sp>
        <p:cxnSp>
          <p:nvCxnSpPr>
            <p:cNvPr id="71" name="Elbow Connector 56"/>
            <p:cNvCxnSpPr>
              <a:cxnSpLocks/>
              <a:stCxn id="57" idx="3"/>
              <a:endCxn id="50" idx="1"/>
            </p:cNvCxnSpPr>
            <p:nvPr/>
          </p:nvCxnSpPr>
          <p:spPr>
            <a:xfrm rot="16200000" flipH="1">
              <a:off x="-733819" y="4164917"/>
              <a:ext cx="7594438"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83"/>
            <p:cNvCxnSpPr>
              <a:cxnSpLocks/>
              <a:stCxn id="68" idx="2"/>
              <a:endCxn id="49" idx="0"/>
            </p:cNvCxnSpPr>
            <p:nvPr/>
          </p:nvCxnSpPr>
          <p:spPr>
            <a:xfrm flipH="1">
              <a:off x="6398095" y="5143349"/>
              <a:ext cx="4838" cy="650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86"/>
            <p:cNvCxnSpPr>
              <a:cxnSpLocks/>
              <a:stCxn id="52" idx="2"/>
              <a:endCxn id="65" idx="0"/>
            </p:cNvCxnSpPr>
            <p:nvPr/>
          </p:nvCxnSpPr>
          <p:spPr>
            <a:xfrm>
              <a:off x="6402933" y="1984748"/>
              <a:ext cx="0" cy="746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89"/>
            <p:cNvCxnSpPr>
              <a:cxnSpLocks/>
              <a:stCxn id="62" idx="2"/>
              <a:endCxn id="76" idx="0"/>
            </p:cNvCxnSpPr>
            <p:nvPr/>
          </p:nvCxnSpPr>
          <p:spPr>
            <a:xfrm>
              <a:off x="6390695" y="7664092"/>
              <a:ext cx="7401" cy="763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197"/>
            <p:cNvSpPr txBox="1"/>
            <p:nvPr/>
          </p:nvSpPr>
          <p:spPr>
            <a:xfrm>
              <a:off x="6504089" y="8019084"/>
              <a:ext cx="2343226"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 DEF’’</a:t>
              </a:r>
            </a:p>
          </p:txBody>
        </p:sp>
        <p:sp>
          <p:nvSpPr>
            <p:cNvPr id="76" name="Rectangle 76"/>
            <p:cNvSpPr/>
            <p:nvPr/>
          </p:nvSpPr>
          <p:spPr>
            <a:xfrm>
              <a:off x="4323965" y="8427964"/>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Global routing</a:t>
              </a:r>
            </a:p>
          </p:txBody>
        </p:sp>
        <p:sp>
          <p:nvSpPr>
            <p:cNvPr id="77" name="TextBox 101"/>
            <p:cNvSpPr txBox="1"/>
            <p:nvPr/>
          </p:nvSpPr>
          <p:spPr>
            <a:xfrm>
              <a:off x="3992878" y="9975448"/>
              <a:ext cx="4810438" cy="385917"/>
            </a:xfrm>
            <a:prstGeom prst="rect">
              <a:avLst/>
            </a:prstGeom>
            <a:noFill/>
          </p:spPr>
          <p:txBody>
            <a:bodyPr wrap="none" lIns="0" tIns="0" rIns="0" bIns="0" rtlCol="0">
              <a:spAutoFit/>
            </a:bodyP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Design result (Verilog, DEF)</a:t>
              </a:r>
            </a:p>
          </p:txBody>
        </p:sp>
        <p:sp>
          <p:nvSpPr>
            <p:cNvPr id="78" name="TextBox 103"/>
            <p:cNvSpPr txBox="1"/>
            <p:nvPr/>
          </p:nvSpPr>
          <p:spPr>
            <a:xfrm>
              <a:off x="2821850" y="8542385"/>
              <a:ext cx="667277"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LEF</a:t>
              </a:r>
            </a:p>
          </p:txBody>
        </p:sp>
        <p:sp>
          <p:nvSpPr>
            <p:cNvPr id="79" name="TextBox 104"/>
            <p:cNvSpPr txBox="1"/>
            <p:nvPr/>
          </p:nvSpPr>
          <p:spPr>
            <a:xfrm>
              <a:off x="2219407" y="6312975"/>
              <a:ext cx="2040271"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Liberty, SDC</a:t>
              </a:r>
            </a:p>
          </p:txBody>
        </p:sp>
        <p:sp>
          <p:nvSpPr>
            <p:cNvPr id="80" name="TextBox 105"/>
            <p:cNvSpPr txBox="1"/>
            <p:nvPr/>
          </p:nvSpPr>
          <p:spPr>
            <a:xfrm>
              <a:off x="2465746" y="3529870"/>
              <a:ext cx="1497097"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LEF/DEF</a:t>
              </a:r>
            </a:p>
          </p:txBody>
        </p:sp>
        <p:sp>
          <p:nvSpPr>
            <p:cNvPr id="81" name="TextBox 106"/>
            <p:cNvSpPr txBox="1"/>
            <p:nvPr/>
          </p:nvSpPr>
          <p:spPr>
            <a:xfrm>
              <a:off x="2607026" y="1426539"/>
              <a:ext cx="1095018"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Liberty</a:t>
              </a:r>
            </a:p>
          </p:txBody>
        </p:sp>
        <p:cxnSp>
          <p:nvCxnSpPr>
            <p:cNvPr id="82" name="Straight Arrow Connector 59"/>
            <p:cNvCxnSpPr>
              <a:cxnSpLocks/>
              <a:stCxn id="76" idx="2"/>
              <a:endCxn id="84" idx="0"/>
            </p:cNvCxnSpPr>
            <p:nvPr/>
          </p:nvCxnSpPr>
          <p:spPr>
            <a:xfrm>
              <a:off x="6398096" y="8823964"/>
              <a:ext cx="0" cy="288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60">
              <a:extLst>
                <a:ext uri="{FF2B5EF4-FFF2-40B4-BE49-F238E27FC236}">
                  <a16:creationId xmlns:a16="http://schemas.microsoft.com/office/drawing/2014/main" id="{62D88199-F2B8-174F-8706-2E4384AFA9E2}"/>
                </a:ext>
              </a:extLst>
            </p:cNvPr>
            <p:cNvSpPr/>
            <p:nvPr/>
          </p:nvSpPr>
          <p:spPr>
            <a:xfrm>
              <a:off x="4328802" y="4075281"/>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Detailed placement</a:t>
              </a:r>
            </a:p>
          </p:txBody>
        </p:sp>
        <p:sp>
          <p:nvSpPr>
            <p:cNvPr id="84" name="Rectangle 87">
              <a:extLst>
                <a:ext uri="{FF2B5EF4-FFF2-40B4-BE49-F238E27FC236}">
                  <a16:creationId xmlns:a16="http://schemas.microsoft.com/office/drawing/2014/main" id="{0C282D8C-2775-4A4C-862F-C51E40EC7EC3}"/>
                </a:ext>
              </a:extLst>
            </p:cNvPr>
            <p:cNvSpPr/>
            <p:nvPr/>
          </p:nvSpPr>
          <p:spPr>
            <a:xfrm>
              <a:off x="4323965" y="9112693"/>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Detailed routing</a:t>
              </a:r>
            </a:p>
          </p:txBody>
        </p:sp>
        <p:cxnSp>
          <p:nvCxnSpPr>
            <p:cNvPr id="85" name="Straight Arrow Connector 102">
              <a:extLst>
                <a:ext uri="{FF2B5EF4-FFF2-40B4-BE49-F238E27FC236}">
                  <a16:creationId xmlns:a16="http://schemas.microsoft.com/office/drawing/2014/main" id="{5191820C-CB74-CF41-911B-54D676C6D376}"/>
                </a:ext>
              </a:extLst>
            </p:cNvPr>
            <p:cNvCxnSpPr/>
            <p:nvPr/>
          </p:nvCxnSpPr>
          <p:spPr>
            <a:xfrm>
              <a:off x="6402933" y="3799214"/>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110">
              <a:extLst>
                <a:ext uri="{FF2B5EF4-FFF2-40B4-BE49-F238E27FC236}">
                  <a16:creationId xmlns:a16="http://schemas.microsoft.com/office/drawing/2014/main" id="{B4F9BE98-3447-BE44-9775-52B9011FE45C}"/>
                </a:ext>
              </a:extLst>
            </p:cNvPr>
            <p:cNvCxnSpPr/>
            <p:nvPr/>
          </p:nvCxnSpPr>
          <p:spPr>
            <a:xfrm>
              <a:off x="6402933" y="6291368"/>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111">
              <a:extLst>
                <a:ext uri="{FF2B5EF4-FFF2-40B4-BE49-F238E27FC236}">
                  <a16:creationId xmlns:a16="http://schemas.microsoft.com/office/drawing/2014/main" id="{AD02FDF6-1A81-BF4D-98BB-A17656D606EC}"/>
                </a:ext>
              </a:extLst>
            </p:cNvPr>
            <p:cNvCxnSpPr/>
            <p:nvPr/>
          </p:nvCxnSpPr>
          <p:spPr>
            <a:xfrm>
              <a:off x="6402933" y="6963435"/>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122">
              <a:extLst>
                <a:ext uri="{FF2B5EF4-FFF2-40B4-BE49-F238E27FC236}">
                  <a16:creationId xmlns:a16="http://schemas.microsoft.com/office/drawing/2014/main" id="{ADD131C9-68CA-FF48-B60A-C2D93C498168}"/>
                </a:ext>
              </a:extLst>
            </p:cNvPr>
            <p:cNvCxnSpPr>
              <a:cxnSpLocks/>
              <a:stCxn id="84" idx="2"/>
              <a:endCxn id="77" idx="0"/>
            </p:cNvCxnSpPr>
            <p:nvPr/>
          </p:nvCxnSpPr>
          <p:spPr>
            <a:xfrm>
              <a:off x="6398095" y="9508693"/>
              <a:ext cx="2" cy="466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197"/>
            <p:cNvSpPr txBox="1"/>
            <p:nvPr/>
          </p:nvSpPr>
          <p:spPr>
            <a:xfrm>
              <a:off x="6495782" y="8745265"/>
              <a:ext cx="2247069"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Routing guide</a:t>
              </a:r>
            </a:p>
          </p:txBody>
        </p:sp>
      </p:grpSp>
    </p:spTree>
    <p:extLst>
      <p:ext uri="{BB962C8B-B14F-4D97-AF65-F5344CB8AC3E}">
        <p14:creationId xmlns:p14="http://schemas.microsoft.com/office/powerpoint/2010/main" val="330729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FFC85-7430-AD48-AF2E-0CB7BCF88CE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E503D559-1A63-FD43-B128-29BD0241C2C4}"/>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870CFD44-9ABF-E147-8DD5-DC4573FA0C76}"/>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標題 1">
            <a:extLst>
              <a:ext uri="{FF2B5EF4-FFF2-40B4-BE49-F238E27FC236}">
                <a16:creationId xmlns:a16="http://schemas.microsoft.com/office/drawing/2014/main" id="{E24618C6-61B6-0341-85C6-64CAD996E89F}"/>
              </a:ext>
            </a:extLst>
          </p:cNvPr>
          <p:cNvSpPr txBox="1">
            <a:spLocks/>
          </p:cNvSpPr>
          <p:nvPr/>
        </p:nvSpPr>
        <p:spPr>
          <a:xfrm>
            <a:off x="953574" y="324220"/>
            <a:ext cx="8596668" cy="6426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a:solidFill>
                  <a:srgbClr val="FF0000"/>
                </a:solidFill>
              </a:rPr>
              <a:t>D</a:t>
            </a:r>
            <a:r>
              <a:rPr lang="en-US" altLang="zh-TW"/>
              <a:t>esign </a:t>
            </a:r>
            <a:r>
              <a:rPr lang="en-US" altLang="zh-TW">
                <a:solidFill>
                  <a:srgbClr val="FF0000"/>
                </a:solidFill>
              </a:rPr>
              <a:t>A</a:t>
            </a:r>
            <a:r>
              <a:rPr lang="en-US" altLang="zh-TW"/>
              <a:t>utomation </a:t>
            </a:r>
            <a:r>
              <a:rPr lang="en-US" altLang="zh-TW">
                <a:solidFill>
                  <a:srgbClr val="FF0000"/>
                </a:solidFill>
              </a:rPr>
              <a:t>T</a:t>
            </a:r>
            <a:r>
              <a:rPr lang="en-US" altLang="zh-TW"/>
              <a:t>echnical </a:t>
            </a:r>
            <a:r>
              <a:rPr lang="en-US" altLang="zh-TW">
                <a:solidFill>
                  <a:srgbClr val="FF0000"/>
                </a:solidFill>
              </a:rPr>
              <a:t>C</a:t>
            </a:r>
            <a:r>
              <a:rPr lang="en-US" altLang="zh-TW"/>
              <a:t>ommittee</a:t>
            </a:r>
            <a:endParaRPr lang="zh-TW" altLang="en-US" dirty="0"/>
          </a:p>
        </p:txBody>
      </p:sp>
      <p:sp>
        <p:nvSpPr>
          <p:cNvPr id="6" name="內容版面配置區 2">
            <a:extLst>
              <a:ext uri="{FF2B5EF4-FFF2-40B4-BE49-F238E27FC236}">
                <a16:creationId xmlns:a16="http://schemas.microsoft.com/office/drawing/2014/main" id="{10A3F69A-1038-5043-AC2E-40A5B8D315C7}"/>
              </a:ext>
            </a:extLst>
          </p:cNvPr>
          <p:cNvSpPr txBox="1">
            <a:spLocks/>
          </p:cNvSpPr>
          <p:nvPr/>
        </p:nvSpPr>
        <p:spPr>
          <a:xfrm>
            <a:off x="353952" y="1197717"/>
            <a:ext cx="6707545" cy="4843647"/>
          </a:xfrm>
          <a:prstGeom prst="rect">
            <a:avLst/>
          </a:prstGeom>
        </p:spPr>
        <p:txBody>
          <a:bodyPr vert="horz" lIns="91440" tIns="45720" rIns="91440" bIns="45720" rtlCol="0">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zh-TW" dirty="0">
                <a:latin typeface="Arial" panose="020B0604020202020204" pitchFamily="34" charset="0"/>
                <a:cs typeface="Arial" panose="020B0604020202020204" pitchFamily="34" charset="0"/>
              </a:rPr>
              <a:t>Construct an </a:t>
            </a:r>
            <a:r>
              <a:rPr lang="en-US" altLang="zh-TW" dirty="0">
                <a:solidFill>
                  <a:srgbClr val="7030A0"/>
                </a:solidFill>
                <a:latin typeface="Arial" panose="020B0604020202020204" pitchFamily="34" charset="0"/>
                <a:cs typeface="Arial" panose="020B0604020202020204" pitchFamily="34" charset="0"/>
              </a:rPr>
              <a:t>academic reference design flow</a:t>
            </a:r>
            <a:endParaRPr lang="en-US" altLang="zh-TW" dirty="0">
              <a:latin typeface="Arial" panose="020B0604020202020204" pitchFamily="34" charset="0"/>
              <a:cs typeface="Arial" panose="020B0604020202020204" pitchFamily="34" charset="0"/>
            </a:endParaRPr>
          </a:p>
          <a:p>
            <a:r>
              <a:rPr lang="en-US" altLang="zh-TW" dirty="0">
                <a:latin typeface="Arial" panose="020B0604020202020204" pitchFamily="34" charset="0"/>
                <a:cs typeface="Arial" panose="020B0604020202020204" pitchFamily="34" charset="0"/>
              </a:rPr>
              <a:t>Goal in 2016:</a:t>
            </a:r>
          </a:p>
          <a:p>
            <a:pPr lvl="1"/>
            <a:r>
              <a:rPr lang="en-US" altLang="zh-TW" sz="2400" dirty="0" err="1">
                <a:latin typeface="Arial" panose="020B0604020202020204" pitchFamily="34" charset="0"/>
                <a:cs typeface="Arial" panose="020B0604020202020204" pitchFamily="34" charset="0"/>
              </a:rPr>
              <a:t>OpenDesign</a:t>
            </a:r>
            <a:r>
              <a:rPr lang="en-US" altLang="zh-TW" sz="2400" dirty="0">
                <a:latin typeface="Arial" panose="020B0604020202020204" pitchFamily="34" charset="0"/>
                <a:cs typeface="Arial" panose="020B0604020202020204" pitchFamily="34" charset="0"/>
              </a:rPr>
              <a:t> Flow Database v1.0</a:t>
            </a:r>
          </a:p>
          <a:p>
            <a:r>
              <a:rPr lang="en-US" altLang="zh-TW" dirty="0">
                <a:latin typeface="Arial" panose="020B0604020202020204" pitchFamily="34" charset="0"/>
                <a:cs typeface="Arial" panose="020B0604020202020204" pitchFamily="34" charset="0"/>
              </a:rPr>
              <a:t>Goal in 2017:</a:t>
            </a:r>
          </a:p>
          <a:p>
            <a:pPr lvl="1"/>
            <a:r>
              <a:rPr lang="en-US" altLang="zh-TW" sz="2400" dirty="0">
                <a:latin typeface="Arial" panose="020B0604020202020204" pitchFamily="34" charset="0"/>
                <a:cs typeface="Arial" panose="020B0604020202020204" pitchFamily="34" charset="0"/>
              </a:rPr>
              <a:t>Robust Design Flow: from logic synthesis to physical design</a:t>
            </a:r>
          </a:p>
          <a:p>
            <a:r>
              <a:rPr lang="en-US" altLang="zh-TW" dirty="0">
                <a:latin typeface="Arial" panose="020B0604020202020204" pitchFamily="34" charset="0"/>
                <a:cs typeface="Arial" panose="020B0604020202020204" pitchFamily="34" charset="0"/>
              </a:rPr>
              <a:t>Goal in 2018:</a:t>
            </a:r>
          </a:p>
          <a:p>
            <a:pPr lvl="1"/>
            <a:r>
              <a:rPr lang="en-US" altLang="zh-TW" sz="2400" dirty="0">
                <a:latin typeface="Arial" panose="020B0604020202020204" pitchFamily="34" charset="0"/>
                <a:cs typeface="Arial" panose="020B0604020202020204" pitchFamily="34" charset="0"/>
              </a:rPr>
              <a:t>Robust Design Flow v2.0: extended to detailed placement and detailed routing</a:t>
            </a:r>
          </a:p>
          <a:p>
            <a:r>
              <a:rPr lang="en-US" altLang="zh-TW" dirty="0">
                <a:latin typeface="Arial" panose="020B0604020202020204" pitchFamily="34" charset="0"/>
                <a:cs typeface="Arial" panose="020B0604020202020204" pitchFamily="34" charset="0"/>
              </a:rPr>
              <a:t>Goal in 2019:</a:t>
            </a:r>
          </a:p>
          <a:p>
            <a:pPr lvl="1"/>
            <a:r>
              <a:rPr lang="en-US" altLang="zh-TW" sz="2400" dirty="0">
                <a:latin typeface="Arial" panose="020B0604020202020204" pitchFamily="34" charset="0"/>
                <a:cs typeface="Arial" panose="020B0604020202020204" pitchFamily="34" charset="0"/>
              </a:rPr>
              <a:t>Robust Design Flow v3.0: linking to ISPD contest and extended to cloud</a:t>
            </a:r>
            <a:endParaRPr lang="en-US" altLang="zh-TW" sz="2800" dirty="0">
              <a:latin typeface="Arial" panose="020B0604020202020204" pitchFamily="34" charset="0"/>
              <a:cs typeface="Arial" panose="020B0604020202020204" pitchFamily="34" charset="0"/>
            </a:endParaRPr>
          </a:p>
          <a:p>
            <a:pPr lvl="1"/>
            <a:endParaRPr lang="en-US" altLang="zh-TW" sz="2400" dirty="0">
              <a:latin typeface="Arial" panose="020B0604020202020204" pitchFamily="34" charset="0"/>
              <a:cs typeface="Arial" panose="020B0604020202020204" pitchFamily="34" charset="0"/>
            </a:endParaRPr>
          </a:p>
          <a:p>
            <a:pPr lvl="1"/>
            <a:endParaRPr lang="en-US" altLang="zh-TW" sz="2400" dirty="0">
              <a:solidFill>
                <a:srgbClr val="7030A0"/>
              </a:solidFill>
              <a:latin typeface="Arial" panose="020B0604020202020204" pitchFamily="34" charset="0"/>
              <a:cs typeface="Arial" panose="020B0604020202020204" pitchFamily="34" charset="0"/>
            </a:endParaRPr>
          </a:p>
          <a:p>
            <a:pPr lvl="1"/>
            <a:endParaRPr lang="en-US" altLang="zh-TW" sz="2400" dirty="0">
              <a:latin typeface="Arial" panose="020B0604020202020204" pitchFamily="34" charset="0"/>
              <a:cs typeface="Arial" panose="020B0604020202020204" pitchFamily="34" charset="0"/>
            </a:endParaRPr>
          </a:p>
          <a:p>
            <a:pPr lvl="1"/>
            <a:endParaRPr lang="en-US" altLang="zh-TW" sz="2400" dirty="0">
              <a:latin typeface="Arial" panose="020B0604020202020204" pitchFamily="34" charset="0"/>
              <a:cs typeface="Arial" panose="020B0604020202020204" pitchFamily="34" charset="0"/>
            </a:endParaRPr>
          </a:p>
          <a:p>
            <a:endParaRPr lang="zh-TW" altLang="en-US" dirty="0">
              <a:latin typeface="Arial" panose="020B0604020202020204" pitchFamily="34" charset="0"/>
              <a:cs typeface="Arial" panose="020B0604020202020204" pitchFamily="34" charset="0"/>
            </a:endParaRPr>
          </a:p>
        </p:txBody>
      </p:sp>
      <p:grpSp>
        <p:nvGrpSpPr>
          <p:cNvPr id="7" name="群組 47">
            <a:extLst>
              <a:ext uri="{FF2B5EF4-FFF2-40B4-BE49-F238E27FC236}">
                <a16:creationId xmlns:a16="http://schemas.microsoft.com/office/drawing/2014/main" id="{00558E2E-8C2D-3441-9CF1-B781677A7757}"/>
              </a:ext>
            </a:extLst>
          </p:cNvPr>
          <p:cNvGrpSpPr/>
          <p:nvPr/>
        </p:nvGrpSpPr>
        <p:grpSpPr>
          <a:xfrm>
            <a:off x="7032442" y="919344"/>
            <a:ext cx="5120290" cy="5922507"/>
            <a:chOff x="696034" y="47254"/>
            <a:chExt cx="9108576" cy="10314111"/>
          </a:xfrm>
        </p:grpSpPr>
        <p:sp>
          <p:nvSpPr>
            <p:cNvPr id="8" name="Rectangle 79">
              <a:extLst>
                <a:ext uri="{FF2B5EF4-FFF2-40B4-BE49-F238E27FC236}">
                  <a16:creationId xmlns:a16="http://schemas.microsoft.com/office/drawing/2014/main" id="{2602F7C0-1487-E248-8F3F-477922C3A333}"/>
                </a:ext>
              </a:extLst>
            </p:cNvPr>
            <p:cNvSpPr/>
            <p:nvPr/>
          </p:nvSpPr>
          <p:spPr>
            <a:xfrm>
              <a:off x="4076505" y="5793478"/>
              <a:ext cx="4643179" cy="2016000"/>
            </a:xfrm>
            <a:prstGeom prst="rect">
              <a:avLst/>
            </a:prstGeom>
            <a:solidFill>
              <a:schemeClr val="accent4">
                <a:lumMod val="20000"/>
                <a:lumOff val="8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9" name="Rectangle 74">
              <a:extLst>
                <a:ext uri="{FF2B5EF4-FFF2-40B4-BE49-F238E27FC236}">
                  <a16:creationId xmlns:a16="http://schemas.microsoft.com/office/drawing/2014/main" id="{3ACD12A9-D43A-C644-8CD8-F4BD1DA1DAE4}"/>
                </a:ext>
              </a:extLst>
            </p:cNvPr>
            <p:cNvSpPr/>
            <p:nvPr/>
          </p:nvSpPr>
          <p:spPr>
            <a:xfrm>
              <a:off x="4076505" y="8291241"/>
              <a:ext cx="4643179" cy="1368000"/>
            </a:xfrm>
            <a:prstGeom prst="rect">
              <a:avLst/>
            </a:prstGeom>
            <a:solidFill>
              <a:srgbClr val="E2F0D8"/>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10" name="Rectangle 45">
              <a:extLst>
                <a:ext uri="{FF2B5EF4-FFF2-40B4-BE49-F238E27FC236}">
                  <a16:creationId xmlns:a16="http://schemas.microsoft.com/office/drawing/2014/main" id="{3101BF4A-97EF-3041-8E7C-33EB6E15B5BA}"/>
                </a:ext>
              </a:extLst>
            </p:cNvPr>
            <p:cNvSpPr/>
            <p:nvPr/>
          </p:nvSpPr>
          <p:spPr>
            <a:xfrm>
              <a:off x="4076505" y="1479758"/>
              <a:ext cx="4643179" cy="648000"/>
            </a:xfrm>
            <a:prstGeom prst="rect">
              <a:avLst/>
            </a:prstGeom>
            <a:solidFill>
              <a:srgbClr val="FFE1E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11" name="Rectangle 47">
              <a:extLst>
                <a:ext uri="{FF2B5EF4-FFF2-40B4-BE49-F238E27FC236}">
                  <a16:creationId xmlns:a16="http://schemas.microsoft.com/office/drawing/2014/main" id="{F70A5E94-89D0-DD48-8F3E-FCE212DC5FB1}"/>
                </a:ext>
              </a:extLst>
            </p:cNvPr>
            <p:cNvSpPr/>
            <p:nvPr/>
          </p:nvSpPr>
          <p:spPr>
            <a:xfrm>
              <a:off x="4328802" y="1588748"/>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Logic synthesis</a:t>
              </a:r>
            </a:p>
          </p:txBody>
        </p:sp>
        <p:cxnSp>
          <p:nvCxnSpPr>
            <p:cNvPr id="12" name="Elbow Connector 131">
              <a:extLst>
                <a:ext uri="{FF2B5EF4-FFF2-40B4-BE49-F238E27FC236}">
                  <a16:creationId xmlns:a16="http://schemas.microsoft.com/office/drawing/2014/main" id="{9B90FAED-85E7-1F4D-9A80-9122335115CB}"/>
                </a:ext>
              </a:extLst>
            </p:cNvPr>
            <p:cNvCxnSpPr>
              <a:stCxn id="16" idx="3"/>
              <a:endCxn id="8" idx="1"/>
            </p:cNvCxnSpPr>
            <p:nvPr/>
          </p:nvCxnSpPr>
          <p:spPr>
            <a:xfrm rot="16200000" flipH="1">
              <a:off x="353063" y="3078035"/>
              <a:ext cx="5420675"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34">
              <a:extLst>
                <a:ext uri="{FF2B5EF4-FFF2-40B4-BE49-F238E27FC236}">
                  <a16:creationId xmlns:a16="http://schemas.microsoft.com/office/drawing/2014/main" id="{4671FE02-F234-AD41-BCB4-888308BE6398}"/>
                </a:ext>
              </a:extLst>
            </p:cNvPr>
            <p:cNvCxnSpPr>
              <a:cxnSpLocks/>
              <a:stCxn id="16" idx="4"/>
              <a:endCxn id="11" idx="0"/>
            </p:cNvCxnSpPr>
            <p:nvPr/>
          </p:nvCxnSpPr>
          <p:spPr>
            <a:xfrm>
              <a:off x="3404555" y="840803"/>
              <a:ext cx="2998378" cy="74794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7">
              <a:extLst>
                <a:ext uri="{FF2B5EF4-FFF2-40B4-BE49-F238E27FC236}">
                  <a16:creationId xmlns:a16="http://schemas.microsoft.com/office/drawing/2014/main" id="{5E50BF0B-C162-7146-B034-BE5DD005B4BD}"/>
                </a:ext>
              </a:extLst>
            </p:cNvPr>
            <p:cNvCxnSpPr>
              <a:cxnSpLocks/>
              <a:stCxn id="16" idx="3"/>
              <a:endCxn id="23" idx="1"/>
            </p:cNvCxnSpPr>
            <p:nvPr/>
          </p:nvCxnSpPr>
          <p:spPr>
            <a:xfrm rot="16200000" flipH="1">
              <a:off x="1780449" y="1650649"/>
              <a:ext cx="2565902"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n 97">
              <a:extLst>
                <a:ext uri="{FF2B5EF4-FFF2-40B4-BE49-F238E27FC236}">
                  <a16:creationId xmlns:a16="http://schemas.microsoft.com/office/drawing/2014/main" id="{FC7C956F-579A-EA4B-90BB-A279527DA61C}"/>
                </a:ext>
              </a:extLst>
            </p:cNvPr>
            <p:cNvSpPr/>
            <p:nvPr/>
          </p:nvSpPr>
          <p:spPr>
            <a:xfrm>
              <a:off x="696034" y="300803"/>
              <a:ext cx="2708521" cy="1080000"/>
            </a:xfrm>
            <a:prstGeom prst="can">
              <a:avLst>
                <a:gd name="adj" fmla="val 15044"/>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Liberty, DEF/LEF,</a:t>
              </a:r>
            </a:p>
            <a:p>
              <a:pPr algn="ctr">
                <a:lnSpc>
                  <a:spcPct val="90000"/>
                </a:lnSpc>
              </a:pPr>
              <a:r>
                <a:rPr lang="en-US" sz="1600" b="1" dirty="0">
                  <a:latin typeface="Helvetica" panose="020B0604020202020204" pitchFamily="34" charset="0"/>
                  <a:ea typeface="Helvetica Neue" charset="0"/>
                  <a:cs typeface="Helvetica" panose="020B0604020202020204" pitchFamily="34" charset="0"/>
                </a:rPr>
                <a:t>Verilog, SDC</a:t>
              </a:r>
            </a:p>
          </p:txBody>
        </p:sp>
        <p:sp>
          <p:nvSpPr>
            <p:cNvPr id="15" name="TextBox 144">
              <a:extLst>
                <a:ext uri="{FF2B5EF4-FFF2-40B4-BE49-F238E27FC236}">
                  <a16:creationId xmlns:a16="http://schemas.microsoft.com/office/drawing/2014/main" id="{50FC93C0-E154-3A48-AB27-6E6FE18413D4}"/>
                </a:ext>
              </a:extLst>
            </p:cNvPr>
            <p:cNvSpPr txBox="1"/>
            <p:nvPr/>
          </p:nvSpPr>
          <p:spPr>
            <a:xfrm>
              <a:off x="6522853" y="1048358"/>
              <a:ext cx="1118516"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a:t>
              </a:r>
            </a:p>
          </p:txBody>
        </p:sp>
        <p:sp>
          <p:nvSpPr>
            <p:cNvPr id="17" name="TextBox 154">
              <a:extLst>
                <a:ext uri="{FF2B5EF4-FFF2-40B4-BE49-F238E27FC236}">
                  <a16:creationId xmlns:a16="http://schemas.microsoft.com/office/drawing/2014/main" id="{26AED514-6267-8D45-8894-CBFCBEEE2A7B}"/>
                </a:ext>
              </a:extLst>
            </p:cNvPr>
            <p:cNvSpPr txBox="1"/>
            <p:nvPr/>
          </p:nvSpPr>
          <p:spPr>
            <a:xfrm>
              <a:off x="3134998" y="47254"/>
              <a:ext cx="1835936" cy="771834"/>
            </a:xfrm>
            <a:prstGeom prst="rect">
              <a:avLst/>
            </a:prstGeom>
            <a:noFill/>
          </p:spPr>
          <p:txBody>
            <a:bodyPr wrap="square" lIns="0" tIns="0" rIns="0" bIns="0" rtlCol="0">
              <a:spAutoFit/>
            </a:bodyP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Design Library</a:t>
              </a:r>
            </a:p>
          </p:txBody>
        </p:sp>
        <p:cxnSp>
          <p:nvCxnSpPr>
            <p:cNvPr id="18" name="Elbow Connector 161">
              <a:extLst>
                <a:ext uri="{FF2B5EF4-FFF2-40B4-BE49-F238E27FC236}">
                  <a16:creationId xmlns:a16="http://schemas.microsoft.com/office/drawing/2014/main" id="{BEFB2EEA-6D07-3346-BAFA-A8755B2A768B}"/>
                </a:ext>
              </a:extLst>
            </p:cNvPr>
            <p:cNvCxnSpPr>
              <a:cxnSpLocks/>
              <a:stCxn id="16" idx="3"/>
              <a:endCxn id="10" idx="1"/>
            </p:cNvCxnSpPr>
            <p:nvPr/>
          </p:nvCxnSpPr>
          <p:spPr>
            <a:xfrm rot="16200000" flipH="1">
              <a:off x="2851923" y="579175"/>
              <a:ext cx="422955"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80">
              <a:extLst>
                <a:ext uri="{FF2B5EF4-FFF2-40B4-BE49-F238E27FC236}">
                  <a16:creationId xmlns:a16="http://schemas.microsoft.com/office/drawing/2014/main" id="{59634C7A-69DF-E14F-97B8-5EC3DA326175}"/>
                </a:ext>
              </a:extLst>
            </p:cNvPr>
            <p:cNvSpPr/>
            <p:nvPr/>
          </p:nvSpPr>
          <p:spPr>
            <a:xfrm>
              <a:off x="4316564" y="6567442"/>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Gate sizing</a:t>
              </a:r>
            </a:p>
          </p:txBody>
        </p:sp>
        <p:sp>
          <p:nvSpPr>
            <p:cNvPr id="20" name="Rectangle 81">
              <a:extLst>
                <a:ext uri="{FF2B5EF4-FFF2-40B4-BE49-F238E27FC236}">
                  <a16:creationId xmlns:a16="http://schemas.microsoft.com/office/drawing/2014/main" id="{8BE114B2-78C5-2B4F-A3EC-DBC0828930E1}"/>
                </a:ext>
              </a:extLst>
            </p:cNvPr>
            <p:cNvSpPr/>
            <p:nvPr/>
          </p:nvSpPr>
          <p:spPr>
            <a:xfrm>
              <a:off x="4318968" y="5895368"/>
              <a:ext cx="4148261" cy="396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Timing analysis</a:t>
              </a:r>
            </a:p>
          </p:txBody>
        </p:sp>
        <p:sp>
          <p:nvSpPr>
            <p:cNvPr id="21" name="Rectangle 84">
              <a:extLst>
                <a:ext uri="{FF2B5EF4-FFF2-40B4-BE49-F238E27FC236}">
                  <a16:creationId xmlns:a16="http://schemas.microsoft.com/office/drawing/2014/main" id="{2FF44961-DDB9-FE41-A712-90C6BA4E0002}"/>
                </a:ext>
              </a:extLst>
            </p:cNvPr>
            <p:cNvSpPr/>
            <p:nvPr/>
          </p:nvSpPr>
          <p:spPr>
            <a:xfrm>
              <a:off x="4316564" y="7268092"/>
              <a:ext cx="4148261" cy="3960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dirty="0">
                  <a:latin typeface="Helvetica" panose="020B0604020202020204" pitchFamily="34" charset="0"/>
                  <a:ea typeface="Helvetica Neue" charset="0"/>
                  <a:cs typeface="Helvetica" panose="020B0604020202020204" pitchFamily="34" charset="0"/>
                </a:rPr>
                <a:t>Legalization</a:t>
              </a:r>
            </a:p>
          </p:txBody>
        </p:sp>
        <p:sp>
          <p:nvSpPr>
            <p:cNvPr id="22" name="TextBox 174">
              <a:extLst>
                <a:ext uri="{FF2B5EF4-FFF2-40B4-BE49-F238E27FC236}">
                  <a16:creationId xmlns:a16="http://schemas.microsoft.com/office/drawing/2014/main" id="{34AEC938-03C5-5D4E-A3E1-982147936259}"/>
                </a:ext>
              </a:extLst>
            </p:cNvPr>
            <p:cNvSpPr txBox="1"/>
            <p:nvPr/>
          </p:nvSpPr>
          <p:spPr>
            <a:xfrm>
              <a:off x="6439025" y="5421733"/>
              <a:ext cx="3365585"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 DEF’, SPEF</a:t>
              </a:r>
            </a:p>
          </p:txBody>
        </p:sp>
        <p:sp>
          <p:nvSpPr>
            <p:cNvPr id="23" name="Rectangle 65">
              <a:extLst>
                <a:ext uri="{FF2B5EF4-FFF2-40B4-BE49-F238E27FC236}">
                  <a16:creationId xmlns:a16="http://schemas.microsoft.com/office/drawing/2014/main" id="{B659DE00-0C27-F34D-8044-977BEFD0A9C1}"/>
                </a:ext>
              </a:extLst>
            </p:cNvPr>
            <p:cNvSpPr/>
            <p:nvPr/>
          </p:nvSpPr>
          <p:spPr>
            <a:xfrm>
              <a:off x="4076505" y="2597713"/>
              <a:ext cx="4643179" cy="2697984"/>
            </a:xfrm>
            <a:prstGeom prst="rect">
              <a:avLst/>
            </a:prstGeom>
            <a:solidFill>
              <a:srgbClr val="DBE4F4"/>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a:latin typeface="Helvetica" panose="020B0604020202020204" pitchFamily="34" charset="0"/>
                <a:ea typeface="Helvetica Neue" charset="0"/>
                <a:cs typeface="Helvetica" panose="020B0604020202020204" pitchFamily="34" charset="0"/>
              </a:endParaRPr>
            </a:p>
          </p:txBody>
        </p:sp>
        <p:sp>
          <p:nvSpPr>
            <p:cNvPr id="24" name="Rectangle 66">
              <a:extLst>
                <a:ext uri="{FF2B5EF4-FFF2-40B4-BE49-F238E27FC236}">
                  <a16:creationId xmlns:a16="http://schemas.microsoft.com/office/drawing/2014/main" id="{782F3C47-61AD-5545-B2FF-6DD4A632E7C6}"/>
                </a:ext>
              </a:extLst>
            </p:cNvPr>
            <p:cNvSpPr/>
            <p:nvPr/>
          </p:nvSpPr>
          <p:spPr>
            <a:xfrm>
              <a:off x="4328802" y="2731147"/>
              <a:ext cx="4148261" cy="396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err="1">
                  <a:latin typeface="Helvetica" panose="020B0604020202020204" pitchFamily="34" charset="0"/>
                  <a:ea typeface="Helvetica Neue" charset="0"/>
                  <a:cs typeface="Helvetica" panose="020B0604020202020204" pitchFamily="34" charset="0"/>
                </a:rPr>
                <a:t>Floorplanning</a:t>
              </a:r>
              <a:endParaRPr lang="en-US" sz="1600" b="1" dirty="0">
                <a:latin typeface="Helvetica" panose="020B0604020202020204" pitchFamily="34" charset="0"/>
                <a:ea typeface="Helvetica Neue" charset="0"/>
                <a:cs typeface="Helvetica" panose="020B0604020202020204" pitchFamily="34" charset="0"/>
              </a:endParaRPr>
            </a:p>
          </p:txBody>
        </p:sp>
        <p:sp>
          <p:nvSpPr>
            <p:cNvPr id="25" name="Rectangle 67">
              <a:extLst>
                <a:ext uri="{FF2B5EF4-FFF2-40B4-BE49-F238E27FC236}">
                  <a16:creationId xmlns:a16="http://schemas.microsoft.com/office/drawing/2014/main" id="{90376DDD-B315-944A-8E01-D9DE184B2A4F}"/>
                </a:ext>
              </a:extLst>
            </p:cNvPr>
            <p:cNvSpPr/>
            <p:nvPr/>
          </p:nvSpPr>
          <p:spPr>
            <a:xfrm>
              <a:off x="4328802" y="3403214"/>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a:solidFill>
                    <a:schemeClr val="tx1"/>
                  </a:solidFill>
                  <a:latin typeface="Helvetica" panose="020B0604020202020204" pitchFamily="34" charset="0"/>
                  <a:ea typeface="Helvetica Neue" charset="0"/>
                  <a:cs typeface="Helvetica" panose="020B0604020202020204" pitchFamily="34" charset="0"/>
                </a:rPr>
                <a:t>Global placement</a:t>
              </a:r>
              <a:endParaRPr lang="en-US" sz="1600" b="1" dirty="0">
                <a:solidFill>
                  <a:schemeClr val="tx1"/>
                </a:solidFill>
                <a:latin typeface="Helvetica" panose="020B0604020202020204" pitchFamily="34" charset="0"/>
                <a:ea typeface="Helvetica Neue" charset="0"/>
                <a:cs typeface="Helvetica" panose="020B0604020202020204" pitchFamily="34" charset="0"/>
              </a:endParaRPr>
            </a:p>
          </p:txBody>
        </p:sp>
        <p:cxnSp>
          <p:nvCxnSpPr>
            <p:cNvPr id="26" name="Straight Arrow Connector 70">
              <a:extLst>
                <a:ext uri="{FF2B5EF4-FFF2-40B4-BE49-F238E27FC236}">
                  <a16:creationId xmlns:a16="http://schemas.microsoft.com/office/drawing/2014/main" id="{198F2F34-0BA2-2842-B809-70DBFC39CC7A}"/>
                </a:ext>
              </a:extLst>
            </p:cNvPr>
            <p:cNvCxnSpPr>
              <a:stCxn id="24" idx="2"/>
              <a:endCxn id="25" idx="0"/>
            </p:cNvCxnSpPr>
            <p:nvPr/>
          </p:nvCxnSpPr>
          <p:spPr>
            <a:xfrm>
              <a:off x="6402933" y="3127147"/>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89">
              <a:extLst>
                <a:ext uri="{FF2B5EF4-FFF2-40B4-BE49-F238E27FC236}">
                  <a16:creationId xmlns:a16="http://schemas.microsoft.com/office/drawing/2014/main" id="{F57D6E9B-3E9E-3446-B853-2348B1EF33D2}"/>
                </a:ext>
              </a:extLst>
            </p:cNvPr>
            <p:cNvSpPr/>
            <p:nvPr/>
          </p:nvSpPr>
          <p:spPr>
            <a:xfrm>
              <a:off x="4328802" y="4747349"/>
              <a:ext cx="4148261" cy="3960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dirty="0">
                  <a:solidFill>
                    <a:schemeClr val="tx1"/>
                  </a:solidFill>
                  <a:latin typeface="Helvetica" panose="020B0604020202020204" pitchFamily="34" charset="0"/>
                  <a:ea typeface="Helvetica Neue" charset="0"/>
                  <a:cs typeface="Helvetica" panose="020B0604020202020204" pitchFamily="34" charset="0"/>
                </a:rPr>
                <a:t>RC extraction</a:t>
              </a:r>
            </a:p>
          </p:txBody>
        </p:sp>
        <p:cxnSp>
          <p:nvCxnSpPr>
            <p:cNvPr id="28" name="Straight Arrow Connector 192">
              <a:extLst>
                <a:ext uri="{FF2B5EF4-FFF2-40B4-BE49-F238E27FC236}">
                  <a16:creationId xmlns:a16="http://schemas.microsoft.com/office/drawing/2014/main" id="{0C673428-9852-EF40-BFDB-9222625E5F82}"/>
                </a:ext>
              </a:extLst>
            </p:cNvPr>
            <p:cNvCxnSpPr>
              <a:cxnSpLocks/>
              <a:stCxn id="42" idx="2"/>
              <a:endCxn id="27" idx="0"/>
            </p:cNvCxnSpPr>
            <p:nvPr/>
          </p:nvCxnSpPr>
          <p:spPr>
            <a:xfrm>
              <a:off x="6402933" y="4471281"/>
              <a:ext cx="0" cy="276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175">
              <a:extLst>
                <a:ext uri="{FF2B5EF4-FFF2-40B4-BE49-F238E27FC236}">
                  <a16:creationId xmlns:a16="http://schemas.microsoft.com/office/drawing/2014/main" id="{D2ED0046-46B3-B845-B27C-361559C6DAE5}"/>
                </a:ext>
              </a:extLst>
            </p:cNvPr>
            <p:cNvSpPr txBox="1"/>
            <p:nvPr/>
          </p:nvSpPr>
          <p:spPr>
            <a:xfrm>
              <a:off x="6504089" y="2280811"/>
              <a:ext cx="1198361"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a:t>
              </a:r>
            </a:p>
          </p:txBody>
        </p:sp>
        <p:cxnSp>
          <p:nvCxnSpPr>
            <p:cNvPr id="30" name="Elbow Connector 56">
              <a:extLst>
                <a:ext uri="{FF2B5EF4-FFF2-40B4-BE49-F238E27FC236}">
                  <a16:creationId xmlns:a16="http://schemas.microsoft.com/office/drawing/2014/main" id="{A8E61EC9-7E38-EF4D-AA4F-D5C2CB5BF1E0}"/>
                </a:ext>
              </a:extLst>
            </p:cNvPr>
            <p:cNvCxnSpPr>
              <a:cxnSpLocks/>
              <a:stCxn id="16" idx="3"/>
              <a:endCxn id="9" idx="1"/>
            </p:cNvCxnSpPr>
            <p:nvPr/>
          </p:nvCxnSpPr>
          <p:spPr>
            <a:xfrm rot="16200000" flipH="1">
              <a:off x="-733819" y="4164917"/>
              <a:ext cx="7594438" cy="20262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83">
              <a:extLst>
                <a:ext uri="{FF2B5EF4-FFF2-40B4-BE49-F238E27FC236}">
                  <a16:creationId xmlns:a16="http://schemas.microsoft.com/office/drawing/2014/main" id="{1AC228F5-9ED1-1041-B022-D1223A1E5088}"/>
                </a:ext>
              </a:extLst>
            </p:cNvPr>
            <p:cNvCxnSpPr>
              <a:cxnSpLocks/>
              <a:stCxn id="27" idx="2"/>
              <a:endCxn id="8" idx="0"/>
            </p:cNvCxnSpPr>
            <p:nvPr/>
          </p:nvCxnSpPr>
          <p:spPr>
            <a:xfrm flipH="1">
              <a:off x="6398095" y="5143349"/>
              <a:ext cx="4838" cy="650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86">
              <a:extLst>
                <a:ext uri="{FF2B5EF4-FFF2-40B4-BE49-F238E27FC236}">
                  <a16:creationId xmlns:a16="http://schemas.microsoft.com/office/drawing/2014/main" id="{B71AC1CD-15B9-1E4A-8B2A-DD4F52695926}"/>
                </a:ext>
              </a:extLst>
            </p:cNvPr>
            <p:cNvCxnSpPr>
              <a:cxnSpLocks/>
              <a:stCxn id="11" idx="2"/>
              <a:endCxn id="24" idx="0"/>
            </p:cNvCxnSpPr>
            <p:nvPr/>
          </p:nvCxnSpPr>
          <p:spPr>
            <a:xfrm>
              <a:off x="6402933" y="1984748"/>
              <a:ext cx="0" cy="746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89">
              <a:extLst>
                <a:ext uri="{FF2B5EF4-FFF2-40B4-BE49-F238E27FC236}">
                  <a16:creationId xmlns:a16="http://schemas.microsoft.com/office/drawing/2014/main" id="{B85663BB-973E-D149-8640-C26DCE34885A}"/>
                </a:ext>
              </a:extLst>
            </p:cNvPr>
            <p:cNvCxnSpPr>
              <a:cxnSpLocks/>
              <a:stCxn id="21" idx="2"/>
              <a:endCxn id="35" idx="0"/>
            </p:cNvCxnSpPr>
            <p:nvPr/>
          </p:nvCxnSpPr>
          <p:spPr>
            <a:xfrm>
              <a:off x="6390695" y="7664092"/>
              <a:ext cx="7401" cy="763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97">
              <a:extLst>
                <a:ext uri="{FF2B5EF4-FFF2-40B4-BE49-F238E27FC236}">
                  <a16:creationId xmlns:a16="http://schemas.microsoft.com/office/drawing/2014/main" id="{2A9B0802-909F-A249-9634-69CA518242F9}"/>
                </a:ext>
              </a:extLst>
            </p:cNvPr>
            <p:cNvSpPr txBox="1"/>
            <p:nvPr/>
          </p:nvSpPr>
          <p:spPr>
            <a:xfrm>
              <a:off x="6504089" y="7987234"/>
              <a:ext cx="2343226"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Verilog’’, DEF’’</a:t>
              </a:r>
            </a:p>
          </p:txBody>
        </p:sp>
        <p:sp>
          <p:nvSpPr>
            <p:cNvPr id="35" name="Rectangle 76">
              <a:extLst>
                <a:ext uri="{FF2B5EF4-FFF2-40B4-BE49-F238E27FC236}">
                  <a16:creationId xmlns:a16="http://schemas.microsoft.com/office/drawing/2014/main" id="{E4CE5AA5-406C-784C-96ED-D6423764EAD7}"/>
                </a:ext>
              </a:extLst>
            </p:cNvPr>
            <p:cNvSpPr/>
            <p:nvPr/>
          </p:nvSpPr>
          <p:spPr>
            <a:xfrm>
              <a:off x="4323965" y="8427964"/>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Global routing</a:t>
              </a:r>
            </a:p>
          </p:txBody>
        </p:sp>
        <p:sp>
          <p:nvSpPr>
            <p:cNvPr id="36" name="TextBox 101">
              <a:extLst>
                <a:ext uri="{FF2B5EF4-FFF2-40B4-BE49-F238E27FC236}">
                  <a16:creationId xmlns:a16="http://schemas.microsoft.com/office/drawing/2014/main" id="{B25B0D83-0F33-E149-937D-7D617C4621D7}"/>
                </a:ext>
              </a:extLst>
            </p:cNvPr>
            <p:cNvSpPr txBox="1"/>
            <p:nvPr/>
          </p:nvSpPr>
          <p:spPr>
            <a:xfrm>
              <a:off x="3992878" y="9975448"/>
              <a:ext cx="4810438" cy="385917"/>
            </a:xfrm>
            <a:prstGeom prst="rect">
              <a:avLst/>
            </a:prstGeom>
            <a:noFill/>
          </p:spPr>
          <p:txBody>
            <a:bodyPr wrap="none" lIns="0" tIns="0" rIns="0" bIns="0" rtlCol="0">
              <a:spAutoFit/>
            </a:bodyPr>
            <a:lstStyle/>
            <a:p>
              <a:pPr algn="ctr">
                <a:lnSpc>
                  <a:spcPct val="90000"/>
                </a:lnSpc>
              </a:pPr>
              <a:r>
                <a:rPr lang="en-US" sz="1600" b="1" dirty="0">
                  <a:latin typeface="Helvetica" panose="020B0604020202020204" pitchFamily="34" charset="0"/>
                  <a:ea typeface="Helvetica Neue" charset="0"/>
                  <a:cs typeface="Helvetica" panose="020B0604020202020204" pitchFamily="34" charset="0"/>
                </a:rPr>
                <a:t>Design result (Verilog, DEF)</a:t>
              </a:r>
            </a:p>
          </p:txBody>
        </p:sp>
        <p:sp>
          <p:nvSpPr>
            <p:cNvPr id="37" name="TextBox 103">
              <a:extLst>
                <a:ext uri="{FF2B5EF4-FFF2-40B4-BE49-F238E27FC236}">
                  <a16:creationId xmlns:a16="http://schemas.microsoft.com/office/drawing/2014/main" id="{2B4EF0A4-A781-FC48-96F6-01C0F0D15A74}"/>
                </a:ext>
              </a:extLst>
            </p:cNvPr>
            <p:cNvSpPr txBox="1"/>
            <p:nvPr/>
          </p:nvSpPr>
          <p:spPr>
            <a:xfrm>
              <a:off x="2821850" y="8542385"/>
              <a:ext cx="667277"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LEF</a:t>
              </a:r>
            </a:p>
          </p:txBody>
        </p:sp>
        <p:sp>
          <p:nvSpPr>
            <p:cNvPr id="38" name="TextBox 104">
              <a:extLst>
                <a:ext uri="{FF2B5EF4-FFF2-40B4-BE49-F238E27FC236}">
                  <a16:creationId xmlns:a16="http://schemas.microsoft.com/office/drawing/2014/main" id="{5E309E67-6034-AB48-9943-9D5CD889C2FA}"/>
                </a:ext>
              </a:extLst>
            </p:cNvPr>
            <p:cNvSpPr txBox="1"/>
            <p:nvPr/>
          </p:nvSpPr>
          <p:spPr>
            <a:xfrm>
              <a:off x="2219407" y="6312975"/>
              <a:ext cx="2040271"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Liberty, SDC</a:t>
              </a:r>
            </a:p>
          </p:txBody>
        </p:sp>
        <p:sp>
          <p:nvSpPr>
            <p:cNvPr id="39" name="TextBox 105">
              <a:extLst>
                <a:ext uri="{FF2B5EF4-FFF2-40B4-BE49-F238E27FC236}">
                  <a16:creationId xmlns:a16="http://schemas.microsoft.com/office/drawing/2014/main" id="{065AF7A7-2736-C848-BF73-8F5D96CEC927}"/>
                </a:ext>
              </a:extLst>
            </p:cNvPr>
            <p:cNvSpPr txBox="1"/>
            <p:nvPr/>
          </p:nvSpPr>
          <p:spPr>
            <a:xfrm>
              <a:off x="2465746" y="3529870"/>
              <a:ext cx="1497097"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LEF/DEF</a:t>
              </a:r>
            </a:p>
          </p:txBody>
        </p:sp>
        <p:sp>
          <p:nvSpPr>
            <p:cNvPr id="40" name="TextBox 106">
              <a:extLst>
                <a:ext uri="{FF2B5EF4-FFF2-40B4-BE49-F238E27FC236}">
                  <a16:creationId xmlns:a16="http://schemas.microsoft.com/office/drawing/2014/main" id="{642DF922-21FD-2643-B2F9-9DEB48879A82}"/>
                </a:ext>
              </a:extLst>
            </p:cNvPr>
            <p:cNvSpPr txBox="1"/>
            <p:nvPr/>
          </p:nvSpPr>
          <p:spPr>
            <a:xfrm>
              <a:off x="2607026" y="1426539"/>
              <a:ext cx="1095018"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Liberty</a:t>
              </a:r>
            </a:p>
          </p:txBody>
        </p:sp>
        <p:cxnSp>
          <p:nvCxnSpPr>
            <p:cNvPr id="41" name="Straight Arrow Connector 59">
              <a:extLst>
                <a:ext uri="{FF2B5EF4-FFF2-40B4-BE49-F238E27FC236}">
                  <a16:creationId xmlns:a16="http://schemas.microsoft.com/office/drawing/2014/main" id="{F76A9111-B040-3C4C-B878-F0A84FC76C27}"/>
                </a:ext>
              </a:extLst>
            </p:cNvPr>
            <p:cNvCxnSpPr>
              <a:cxnSpLocks/>
              <a:stCxn id="35" idx="2"/>
              <a:endCxn id="43" idx="0"/>
            </p:cNvCxnSpPr>
            <p:nvPr/>
          </p:nvCxnSpPr>
          <p:spPr>
            <a:xfrm>
              <a:off x="6398096" y="8823964"/>
              <a:ext cx="0" cy="288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60">
              <a:extLst>
                <a:ext uri="{FF2B5EF4-FFF2-40B4-BE49-F238E27FC236}">
                  <a16:creationId xmlns:a16="http://schemas.microsoft.com/office/drawing/2014/main" id="{94569D02-E2D2-2448-A4B4-32A303AC79F6}"/>
                </a:ext>
              </a:extLst>
            </p:cNvPr>
            <p:cNvSpPr/>
            <p:nvPr/>
          </p:nvSpPr>
          <p:spPr>
            <a:xfrm>
              <a:off x="4328802" y="4075281"/>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Detailed placement</a:t>
              </a:r>
            </a:p>
          </p:txBody>
        </p:sp>
        <p:sp>
          <p:nvSpPr>
            <p:cNvPr id="43" name="Rectangle 87">
              <a:extLst>
                <a:ext uri="{FF2B5EF4-FFF2-40B4-BE49-F238E27FC236}">
                  <a16:creationId xmlns:a16="http://schemas.microsoft.com/office/drawing/2014/main" id="{4D6E816A-73B8-2F48-8C31-FF93A012364E}"/>
                </a:ext>
              </a:extLst>
            </p:cNvPr>
            <p:cNvSpPr/>
            <p:nvPr/>
          </p:nvSpPr>
          <p:spPr>
            <a:xfrm>
              <a:off x="4323965" y="9112693"/>
              <a:ext cx="4148261" cy="3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600" b="1" dirty="0">
                  <a:solidFill>
                    <a:schemeClr val="tx1"/>
                  </a:solidFill>
                  <a:latin typeface="Helvetica" panose="020B0604020202020204" pitchFamily="34" charset="0"/>
                  <a:ea typeface="Helvetica Neue" charset="0"/>
                  <a:cs typeface="Helvetica" panose="020B0604020202020204" pitchFamily="34" charset="0"/>
                </a:rPr>
                <a:t>Detailed routing</a:t>
              </a:r>
            </a:p>
          </p:txBody>
        </p:sp>
        <p:cxnSp>
          <p:nvCxnSpPr>
            <p:cNvPr id="44" name="Straight Arrow Connector 102">
              <a:extLst>
                <a:ext uri="{FF2B5EF4-FFF2-40B4-BE49-F238E27FC236}">
                  <a16:creationId xmlns:a16="http://schemas.microsoft.com/office/drawing/2014/main" id="{BC44F353-F7C7-9640-8B23-E80FDC101FA2}"/>
                </a:ext>
              </a:extLst>
            </p:cNvPr>
            <p:cNvCxnSpPr/>
            <p:nvPr/>
          </p:nvCxnSpPr>
          <p:spPr>
            <a:xfrm>
              <a:off x="6402933" y="3799214"/>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110">
              <a:extLst>
                <a:ext uri="{FF2B5EF4-FFF2-40B4-BE49-F238E27FC236}">
                  <a16:creationId xmlns:a16="http://schemas.microsoft.com/office/drawing/2014/main" id="{5AE70231-6F8E-B841-B8FC-A0C21B266237}"/>
                </a:ext>
              </a:extLst>
            </p:cNvPr>
            <p:cNvCxnSpPr/>
            <p:nvPr/>
          </p:nvCxnSpPr>
          <p:spPr>
            <a:xfrm>
              <a:off x="6402933" y="6291368"/>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111">
              <a:extLst>
                <a:ext uri="{FF2B5EF4-FFF2-40B4-BE49-F238E27FC236}">
                  <a16:creationId xmlns:a16="http://schemas.microsoft.com/office/drawing/2014/main" id="{BE46BDFF-81D5-A246-A9F0-9ACBD6676EE7}"/>
                </a:ext>
              </a:extLst>
            </p:cNvPr>
            <p:cNvCxnSpPr/>
            <p:nvPr/>
          </p:nvCxnSpPr>
          <p:spPr>
            <a:xfrm>
              <a:off x="6402933" y="6963435"/>
              <a:ext cx="0" cy="276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122">
              <a:extLst>
                <a:ext uri="{FF2B5EF4-FFF2-40B4-BE49-F238E27FC236}">
                  <a16:creationId xmlns:a16="http://schemas.microsoft.com/office/drawing/2014/main" id="{9F546584-2E53-FA42-BBB3-1C245F58B377}"/>
                </a:ext>
              </a:extLst>
            </p:cNvPr>
            <p:cNvCxnSpPr>
              <a:cxnSpLocks/>
              <a:stCxn id="43" idx="2"/>
              <a:endCxn id="36" idx="0"/>
            </p:cNvCxnSpPr>
            <p:nvPr/>
          </p:nvCxnSpPr>
          <p:spPr>
            <a:xfrm>
              <a:off x="6398095" y="9508693"/>
              <a:ext cx="2" cy="466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197">
              <a:extLst>
                <a:ext uri="{FF2B5EF4-FFF2-40B4-BE49-F238E27FC236}">
                  <a16:creationId xmlns:a16="http://schemas.microsoft.com/office/drawing/2014/main" id="{2BFE1444-6CE1-AC43-99C1-C2CB5C492810}"/>
                </a:ext>
              </a:extLst>
            </p:cNvPr>
            <p:cNvSpPr txBox="1"/>
            <p:nvPr/>
          </p:nvSpPr>
          <p:spPr>
            <a:xfrm>
              <a:off x="6495782" y="8745265"/>
              <a:ext cx="2247069" cy="385917"/>
            </a:xfrm>
            <a:prstGeom prst="rect">
              <a:avLst/>
            </a:prstGeom>
            <a:noFill/>
          </p:spPr>
          <p:txBody>
            <a:bodyPr wrap="none" lIns="0" tIns="0" rIns="0" bIns="0" rtlCol="0">
              <a:spAutoFit/>
            </a:bodyPr>
            <a:lstStyle/>
            <a:p>
              <a:pPr>
                <a:lnSpc>
                  <a:spcPct val="90000"/>
                </a:lnSpc>
              </a:pPr>
              <a:r>
                <a:rPr lang="en-US" sz="1600" i="1" dirty="0">
                  <a:latin typeface="Helvetica" panose="020B0604020202020204" pitchFamily="34" charset="0"/>
                  <a:ea typeface="Helvetica Neue" charset="0"/>
                  <a:cs typeface="Helvetica" panose="020B0604020202020204" pitchFamily="34" charset="0"/>
                </a:rPr>
                <a:t>Routing guide</a:t>
              </a:r>
            </a:p>
          </p:txBody>
        </p:sp>
      </p:grpSp>
    </p:spTree>
    <p:extLst>
      <p:ext uri="{BB962C8B-B14F-4D97-AF65-F5344CB8AC3E}">
        <p14:creationId xmlns:p14="http://schemas.microsoft.com/office/powerpoint/2010/main" val="270949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633" y="4939263"/>
            <a:ext cx="9723679" cy="400110"/>
          </a:xfrm>
          <a:prstGeom prst="rect">
            <a:avLst/>
          </a:prstGeom>
          <a:noFill/>
        </p:spPr>
        <p:txBody>
          <a:bodyPr wrap="square" rtlCol="0">
            <a:spAutoFit/>
          </a:bodyPr>
          <a:lstStyle/>
          <a:p>
            <a:r>
              <a:rPr lang="en-US" sz="2000" i="1" dirty="0"/>
              <a:t>For outstanding service to the EDA community as ICCAD General Chair in 2018</a:t>
            </a:r>
          </a:p>
        </p:txBody>
      </p:sp>
      <p:sp>
        <p:nvSpPr>
          <p:cNvPr id="2" name="AutoShape 2" descr="data:image/jpeg;base64,/9j/4AAQSkZJRgABAQAAAQABAAD/2wCEAAkGBxQSEhQUExMVFBUXGBcYGBgXFBUUFxgWFxQXGBgUFRcYHCggGBolGxQVJDEhJSkrLi4uGB8zODMsNygtLisBCgoKDg0OGhAPGiwkICUsLCwsLCwsLCssLCwsLCwsLCwsLywsLCwsKywsLCwsLCwsLCwsLCwsLCwsLCwsNisrLP/AABEIAJoAcAMBIgACEQEDEQH/xAAcAAABBQEBAQAAAAAAAAAAAAADAgQFBgcBAAj/xAA3EAABAwIDBQUHBAEFAAAAAAABAAIRAyEEBTEGEkFhcSJRgZHwBxMyobHB0RRC4fEzI1JicqL/xAAZAQADAQEBAAAAAAAAAAAAAAAAAQMCBAX/xAAeEQACAwEAAwEBAAAAAAAAAAAAAQIRIQMSMUFxIv/aAAwDAQACEQMRAD8AzCo269uopavBirQge6lUxdEDEprE6BnhTRGCEokASTATDEZk3RoJ56BZdfTOkgEpzVDNzJ/ADylEp5g/i0HxhTaXw2rJF9O646nxQqOPa6zgWHmnRahJsLGTmpBanNRJc1USENnNSCxORTSjSTYHQ1FaxKDERtNbBAjTSK7wwSf7T55a1snQaqsYzEl7p4cApuVDoTisSXmTpwHAJNOnKS1qdUYAvwUxhaWDBTh1AN0g+BKThX34KQr4aYju01PlwQIjsRTJAJbAA15JeHxFhruGwJ/ae4/lSuAwDqtOqxzYaBIN7HgoygJpuabEer/lZhPTUo0hy5iTuI2W9tsG5bYp6KIA0XReGCOaxHbRMXTouEILr3WGmwCGnBXHhOn05uoXOcZujdGp1VnitmIaMM3xm8d1ug+ZUe0LgCWAuZu2VPNSp8kkFPMON0WEk+gst0NKzuGkHS/d9ytM2I2ZNQB9RpM6SLdSqrkOWPBFU0/eAGS2RJjuB1WxbKZ/QxDCGndeNWGxHguec23SLwglrDMyCm1hAAk6rLdtslFBxeBDXyD1W1EWWee1bDk4RzgPhIPhMfdTX8yTRt/1FpmYZNWh9/3WPUcVMVHdyreBfG6eism4vT5PDjaGxahuJhSwoRFkLE0ANL96PNN0FA8ZiNxvqypuJrb7iVJZ1jS8wNFEhLpK3QoqjrBxXCukpIUjR1olWfIslfXa5zATui1tef26lQWEw5c4NGpst02DyttKmBppPM/xKh1lWItyhesqezGR1HVXb1SmKO5Zz92zgPhIkOBniNLp3kdFzKzZaQTx1OpHxcdNVes0yjCt7by1vfcCeqjMNTY+sAwfARJNtdFz9G/TOmEV7QHP9qDQIY3d3zpvGBPOVVNotoq9XC1xVFFzdwg+7dJE6cjfuVm2jyX34BLC8B+92TuvaRoWuHU2Vf25yaMJVq7opmKTQ1um4wgAOHE8041i+mZJ6/hmGEdcDorthyC3mqVQZaVbcnqbzRPEfTVejzOJjyS6yU7Cm4TkFrYKcMrgmwQ8dmkjK69SShByE+pdIL1gyH315rrpuHItIEpDLnsplnvJdNxoFoeFxWIpUyRTL40jU9Asx2czE0SJWo5HnLagEOHMdVw9b8tOzk1RH47NKeKpFpqFjwR8TSwtIuAQ7S4R9mc2xNOq41aO+wgRUY2QeFyDCmK2EAdvgTe9pB6jxScZhqVRpFOnuEntOHZIn/aR+EKimhWZmWV2TDQ9pJZOl7FR/tRx7G4B4kbz3Na0d5LgT5AFBx+T0Wf6jqz2lgsXPmBqZngsuzvNzi6xO+402Hdp73W74528FrlFuRPtJJEaDEjmrHk0hjR4j7hVaue2+OBd9Vd8Ph92i0cRBHVehzWnEx2BKNSMFNMISR4kfNOmtVZLARmlDCD9y4+iJiAE6J+XohDd8TfXBSoQ1qUI4FGwR3XgxxTjEUo9WQGs5pNDTJutR7kbLsc6m4OaYI9XUhkuF/U0A9vxNO64cx+RCe09n3O/YZ5LglNLGdcYt6i55DtM2q0QRvRDmkgePREzzaWhhaZc7dL47LGkS4/Yc1QswwX6Vu85l+E96qZqlxLjqfqnzh5fgT6OP6Os7zyviZNV0Dg1th/KiKJI85T33U6oNUAaeh/a60ksRytt+wdAS4k6E/Uq+UazXNBaQ4cvoqRSp/lP8rx/uniT2TAd07/BUg6Mlww7QAfV0Vj0prUmmbq7gqGZy9wOiHMW1j6IDX+B7kovkA+o4qAhx78+voeSG48PJJK4kBcPZfmIp4v3TiNyuN2/CoJLCOskeIWx/oQ0yAvm+lULSHNJa4EFpHBwMgjoQCvpHI8zbi8NSrCJewF0cHR2h5grk78rfkdHHpWGXe0bEFzw3gJsqG4wVe/aJhi2sDwcqXVpdop8FUQ7ezj6loGvehURcn1ZOGU7fPySGMsfD+V0EBzTo2PMJliePfxUgath0hNcW24PemIveXPLqVN2pLWz5Ljwmmy9ecO3/iS0+cj5FPcSumErGzL54GxGh9cF6iSJB9Suvjv80Mm/rgucQVtrLspB+iUCgBYWneyLNzFbDOPw/wCrT6Gz2+e6fErMGqW2ZzT9LiaVU/C10P8A+jrO+s+CaFJWjTdvsKH0946gn5f2syq1AXEd60zbCqS0NBkT5grNc2w/u3iOKUuaj6FDo5exFK+90hKZAt32TShWgnmh1695WTY4qGQO8JdO4g+u5NnPm/f9U5Y8RdMRO7J1wKdVnEODh0IiP/KmajpCqmU1d2qY0c2/UX/KstMro56gM4LuUodTUEJUpLrhQAXvLzSkSvONkAGalm4QWlL3uKANHyDMP1GGYXGXU+wdJloEE+Baq9tTTgjkm+x2NDKxYdKgjo4XEdRKktqqV55Kj2JKqmVBxXCZRCxca2FEsdpO4J2HghM26rrrIAeYZ5a5p7irbg628LKkiqQrNk+JDm8wI9euCrzlQFOm91wBdXHarAhPFeBXFxACwYt5JZKE7RLCACU6paQ5uoII6i8K75/26dJ7TLajQW8pHw+Cog0V2yK+Hw4NwPeQDeO0dFqP1GJ/GVaqIdCQ8aJxmH+V3U/VA/JWGjaBcEZpls+aEzVLw/HxSGCdJMdVIZFXIqNHB1kwpfu6D7J5s/8A5B1b907rQR//2Q=="/>
          <p:cNvSpPr>
            <a:spLocks noChangeAspect="1" noChangeArrowheads="1"/>
          </p:cNvSpPr>
          <p:nvPr/>
        </p:nvSpPr>
        <p:spPr bwMode="auto">
          <a:xfrm>
            <a:off x="207433" y="748906"/>
            <a:ext cx="4064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8" name="Text Box 5"/>
          <p:cNvSpPr txBox="1">
            <a:spLocks noChangeArrowheads="1"/>
          </p:cNvSpPr>
          <p:nvPr/>
        </p:nvSpPr>
        <p:spPr bwMode="auto">
          <a:xfrm>
            <a:off x="207438" y="1028734"/>
            <a:ext cx="11823967" cy="615553"/>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3400" b="1" i="1" dirty="0">
                <a:latin typeface="Arial" panose="020B0604020202020204" pitchFamily="34" charset="0"/>
                <a:cs typeface="Arial" panose="020B0604020202020204" pitchFamily="34" charset="0"/>
              </a:rPr>
              <a:t>Outstanding Service Recognition</a:t>
            </a:r>
          </a:p>
        </p:txBody>
      </p:sp>
      <p:sp>
        <p:nvSpPr>
          <p:cNvPr id="10" name="Rectangle 3"/>
          <p:cNvSpPr txBox="1">
            <a:spLocks noChangeArrowheads="1"/>
          </p:cNvSpPr>
          <p:nvPr/>
        </p:nvSpPr>
        <p:spPr bwMode="auto">
          <a:xfrm>
            <a:off x="1875811" y="2663263"/>
            <a:ext cx="6816757" cy="628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ea typeface="ＭＳ Ｐゴシック" pitchFamily="-107" charset="-128"/>
                <a:cs typeface="ＭＳ Ｐゴシック"/>
              </a:defRPr>
            </a:lvl1pPr>
            <a:lvl2pPr marL="679450" indent="-2222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ＭＳ Ｐゴシック" pitchFamily="-107" charset="-128"/>
                <a:cs typeface="ＭＳ Ｐゴシック"/>
              </a:defRPr>
            </a:lvl2pPr>
            <a:lvl3pPr marL="1017588" indent="-223838" algn="l" rtl="0" eaLnBrk="0" fontAlgn="base" hangingPunct="0">
              <a:spcBef>
                <a:spcPct val="20000"/>
              </a:spcBef>
              <a:spcAft>
                <a:spcPct val="0"/>
              </a:spcAft>
              <a:buClr>
                <a:schemeClr val="bg2"/>
              </a:buClr>
              <a:buFont typeface="Wingdings" pitchFamily="2" charset="2"/>
              <a:buChar char="§"/>
              <a:defRPr sz="2400">
                <a:solidFill>
                  <a:schemeClr val="tx1"/>
                </a:solidFill>
                <a:latin typeface="+mn-lt"/>
                <a:ea typeface="ＭＳ Ｐゴシック" pitchFamily="-107" charset="-128"/>
                <a:cs typeface="ＭＳ Ｐゴシック"/>
              </a:defRPr>
            </a:lvl3pPr>
            <a:lvl4pPr marL="1303338" indent="-17145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pitchFamily="-107" charset="-128"/>
                <a:cs typeface="ＭＳ Ｐゴシック"/>
              </a:defRPr>
            </a:lvl4pPr>
            <a:lvl5pPr marL="1587500" indent="-169863"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ＭＳ Ｐゴシック" pitchFamily="-107" charset="-128"/>
                <a:cs typeface="ＭＳ Ｐゴシック"/>
              </a:defRPr>
            </a:lvl5pPr>
            <a:lvl6pPr marL="2044700" indent="-169863"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501900" indent="-169863"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2959100" indent="-169863"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416300" indent="-169863"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ctr" eaLnBrk="1" hangingPunct="1">
              <a:lnSpc>
                <a:spcPct val="90000"/>
              </a:lnSpc>
              <a:buNone/>
              <a:defRPr/>
            </a:pPr>
            <a:r>
              <a:rPr lang="en-US" b="1" kern="0" dirty="0">
                <a:latin typeface="Arial" panose="020B0604020202020204" pitchFamily="34" charset="0"/>
                <a:cs typeface="Arial" panose="020B0604020202020204" pitchFamily="34" charset="0"/>
              </a:rPr>
              <a:t>IRIS BAHAR</a:t>
            </a:r>
          </a:p>
          <a:p>
            <a:pPr algn="ctr" eaLnBrk="1" hangingPunct="1">
              <a:lnSpc>
                <a:spcPct val="90000"/>
              </a:lnSpc>
              <a:buNone/>
              <a:defRPr/>
            </a:pPr>
            <a:r>
              <a:rPr lang="en-US" i="1" kern="0" dirty="0">
                <a:latin typeface="Arial" panose="020B0604020202020204" pitchFamily="34" charset="0"/>
                <a:cs typeface="Arial" panose="020B0604020202020204" pitchFamily="34" charset="0"/>
              </a:rPr>
              <a:t>Brown University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1483210" y="2092711"/>
            <a:ext cx="2016224" cy="2398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623833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7895" y="324220"/>
            <a:ext cx="8596668" cy="642611"/>
          </a:xfrm>
        </p:spPr>
        <p:txBody>
          <a:bodyPr/>
          <a:lstStyle/>
          <a:p>
            <a:r>
              <a:rPr lang="en-US" altLang="zh-TW" dirty="0"/>
              <a:t>Execution Plan/Status in 2019</a:t>
            </a:r>
            <a:endParaRPr lang="zh-TW" altLang="en-US" dirty="0"/>
          </a:p>
        </p:txBody>
      </p:sp>
      <p:sp>
        <p:nvSpPr>
          <p:cNvPr id="3" name="內容版面配置區 2"/>
          <p:cNvSpPr>
            <a:spLocks noGrp="1"/>
          </p:cNvSpPr>
          <p:nvPr>
            <p:ph idx="1"/>
          </p:nvPr>
        </p:nvSpPr>
        <p:spPr>
          <a:xfrm>
            <a:off x="353951" y="1197717"/>
            <a:ext cx="9867951" cy="4843647"/>
          </a:xfrm>
        </p:spPr>
        <p:txBody>
          <a:bodyPr>
            <a:normAutofit lnSpcReduction="10000"/>
          </a:bodyPr>
          <a:lstStyle/>
          <a:p>
            <a:pPr marL="342891" indent="-342891">
              <a:buFont typeface="+mj-lt"/>
              <a:buAutoNum type="arabicPeriod"/>
            </a:pPr>
            <a:r>
              <a:rPr lang="en-US" altLang="zh-TW" sz="2400" dirty="0">
                <a:latin typeface="Arial" panose="020B0604020202020204" pitchFamily="34" charset="0"/>
                <a:cs typeface="Arial" panose="020B0604020202020204" pitchFamily="34" charset="0"/>
              </a:rPr>
              <a:t>Meetings</a:t>
            </a:r>
          </a:p>
          <a:p>
            <a:pPr marL="800080" lvl="1" indent="-342891">
              <a:buFont typeface="Arial" panose="020B0604020202020204" pitchFamily="34" charset="0"/>
              <a:buChar char="•"/>
            </a:pPr>
            <a:r>
              <a:rPr lang="en-US" altLang="zh-TW" sz="3200" dirty="0">
                <a:latin typeface="Arial" panose="020B0604020202020204" pitchFamily="34" charset="0"/>
                <a:cs typeface="Arial" panose="020B0604020202020204" pitchFamily="34" charset="0"/>
              </a:rPr>
              <a:t>Regular skype meetings</a:t>
            </a:r>
          </a:p>
          <a:p>
            <a:pPr marL="800080" lvl="1" indent="-342891">
              <a:buFont typeface="Arial" panose="020B0604020202020204" pitchFamily="34" charset="0"/>
              <a:buChar char="•"/>
            </a:pPr>
            <a:r>
              <a:rPr lang="en-US" altLang="zh-TW" sz="3200" dirty="0">
                <a:latin typeface="Arial" panose="020B0604020202020204" pitchFamily="34" charset="0"/>
                <a:cs typeface="Arial" panose="020B0604020202020204" pitchFamily="34" charset="0"/>
              </a:rPr>
              <a:t>Status meeting at DAC 2019 and ICCAD 2019</a:t>
            </a:r>
          </a:p>
          <a:p>
            <a:pPr marL="342891" indent="-342891">
              <a:buFont typeface="+mj-lt"/>
              <a:buAutoNum type="arabicPeriod"/>
            </a:pPr>
            <a:r>
              <a:rPr lang="en-US" altLang="zh-TW" sz="2400" dirty="0">
                <a:latin typeface="Arial" panose="020B0604020202020204" pitchFamily="34" charset="0"/>
                <a:cs typeface="Arial" panose="020B0604020202020204" pitchFamily="34" charset="0"/>
              </a:rPr>
              <a:t>Special session at ICCAD 2019 (with CAD Contest)</a:t>
            </a:r>
          </a:p>
          <a:p>
            <a:pPr lvl="1"/>
            <a:r>
              <a:rPr lang="en-US" altLang="zh-TW" sz="2000" dirty="0">
                <a:latin typeface="Arial" panose="020B0604020202020204" pitchFamily="34" charset="0"/>
                <a:cs typeface="Arial" panose="020B0604020202020204" pitchFamily="34" charset="0"/>
              </a:rPr>
              <a:t>DATC RDF-2019: Towards a Complete Academic Reference Design Flow</a:t>
            </a:r>
          </a:p>
          <a:p>
            <a:pPr marL="342891" indent="-342891">
              <a:buFont typeface="+mj-lt"/>
              <a:buAutoNum type="arabicPeriod"/>
            </a:pPr>
            <a:r>
              <a:rPr lang="en-US" altLang="zh-TW" sz="2400" dirty="0">
                <a:latin typeface="Arial" panose="020B0604020202020204" pitchFamily="34" charset="0"/>
                <a:cs typeface="Arial" panose="020B0604020202020204" pitchFamily="34" charset="0"/>
              </a:rPr>
              <a:t>Put the flow in cloud</a:t>
            </a:r>
          </a:p>
          <a:p>
            <a:pPr lvl="1"/>
            <a:r>
              <a:rPr lang="en-US" altLang="zh-TW" sz="2000" dirty="0">
                <a:latin typeface="Arial" panose="020B0604020202020204" pitchFamily="34" charset="0"/>
                <a:cs typeface="Arial" panose="020B0604020202020204" pitchFamily="34" charset="0"/>
              </a:rPr>
              <a:t>Will be hosted by </a:t>
            </a:r>
            <a:r>
              <a:rPr lang="en-US" altLang="zh-TW" sz="2000" dirty="0" err="1">
                <a:latin typeface="Arial" panose="020B0604020202020204" pitchFamily="34" charset="0"/>
                <a:cs typeface="Arial" panose="020B0604020202020204" pitchFamily="34" charset="0"/>
              </a:rPr>
              <a:t>OpenRoad</a:t>
            </a:r>
            <a:r>
              <a:rPr lang="en-US" altLang="zh-TW" sz="2000" dirty="0">
                <a:latin typeface="Arial" panose="020B0604020202020204" pitchFamily="34" charset="0"/>
                <a:cs typeface="Arial" panose="020B0604020202020204" pitchFamily="34" charset="0"/>
              </a:rPr>
              <a:t> project servers</a:t>
            </a:r>
          </a:p>
          <a:p>
            <a:pPr marL="342891" indent="-342891">
              <a:buFont typeface="+mj-lt"/>
              <a:buAutoNum type="arabicPeriod"/>
            </a:pPr>
            <a:r>
              <a:rPr lang="en-US" altLang="zh-TW" sz="2400" dirty="0">
                <a:latin typeface="Arial" panose="020B0604020202020204" pitchFamily="34" charset="0"/>
                <a:cs typeface="Arial" panose="020B0604020202020204" pitchFamily="34" charset="0"/>
              </a:rPr>
              <a:t>Link with EDA research contest (with ISPD Contest, CAD Contest)</a:t>
            </a:r>
          </a:p>
          <a:p>
            <a:pPr marL="342891" indent="-342891">
              <a:buFont typeface="+mj-lt"/>
              <a:buAutoNum type="arabicPeriod"/>
            </a:pPr>
            <a:r>
              <a:rPr lang="en-US" altLang="zh-TW" sz="2400" dirty="0">
                <a:latin typeface="Arial" panose="020B0604020202020204" pitchFamily="34" charset="0"/>
                <a:cs typeface="Arial" panose="020B0604020202020204" pitchFamily="34" charset="0"/>
              </a:rPr>
              <a:t>Continue collaboration with other “open” EDA projects</a:t>
            </a:r>
          </a:p>
          <a:p>
            <a:pPr lvl="1"/>
            <a:r>
              <a:rPr lang="en-US" altLang="zh-TW" sz="2000" dirty="0" err="1">
                <a:latin typeface="Arial" panose="020B0604020202020204" pitchFamily="34" charset="0"/>
                <a:cs typeface="Arial" panose="020B0604020202020204" pitchFamily="34" charset="0"/>
              </a:rPr>
              <a:t>OpenRoad</a:t>
            </a:r>
            <a:r>
              <a:rPr lang="en-US" altLang="zh-TW" sz="2000" dirty="0">
                <a:latin typeface="Arial" panose="020B0604020202020204" pitchFamily="34" charset="0"/>
                <a:cs typeface="Arial" panose="020B0604020202020204" pitchFamily="34" charset="0"/>
              </a:rPr>
              <a:t> project from DARPA ERI program</a:t>
            </a:r>
          </a:p>
          <a:p>
            <a:endParaRPr lang="zh-TW" altLang="en-US" dirty="0"/>
          </a:p>
        </p:txBody>
      </p:sp>
    </p:spTree>
    <p:extLst>
      <p:ext uri="{BB962C8B-B14F-4D97-AF65-F5344CB8AC3E}">
        <p14:creationId xmlns:p14="http://schemas.microsoft.com/office/powerpoint/2010/main" val="506867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5052" y="324220"/>
            <a:ext cx="8596668" cy="642611"/>
          </a:xfrm>
        </p:spPr>
        <p:txBody>
          <a:bodyPr>
            <a:normAutofit/>
          </a:bodyPr>
          <a:lstStyle/>
          <a:p>
            <a:r>
              <a:rPr lang="en-US" altLang="zh-TW" dirty="0"/>
              <a:t>2019 DATC Members</a:t>
            </a:r>
            <a:endParaRPr lang="zh-TW" altLang="en-US" dirty="0"/>
          </a:p>
        </p:txBody>
      </p:sp>
      <p:sp>
        <p:nvSpPr>
          <p:cNvPr id="3" name="內容版面配置區 2"/>
          <p:cNvSpPr>
            <a:spLocks noGrp="1"/>
          </p:cNvSpPr>
          <p:nvPr>
            <p:ph idx="1"/>
          </p:nvPr>
        </p:nvSpPr>
        <p:spPr>
          <a:xfrm>
            <a:off x="353951" y="1997066"/>
            <a:ext cx="8596668" cy="4843647"/>
          </a:xfrm>
        </p:spPr>
        <p:txBody>
          <a:bodyPr>
            <a:normAutofit/>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Integration: cloud</a:t>
            </a:r>
          </a:p>
          <a:p>
            <a:r>
              <a:rPr lang="en-US" altLang="zh-TW" dirty="0"/>
              <a:t>Flow: collaboration with ERI</a:t>
            </a:r>
          </a:p>
          <a:p>
            <a:r>
              <a:rPr lang="en-US" altLang="zh-TW" dirty="0"/>
              <a:t>Impact: link with 2019 ISPD Contest and more</a:t>
            </a:r>
          </a:p>
        </p:txBody>
      </p:sp>
      <p:graphicFrame>
        <p:nvGraphicFramePr>
          <p:cNvPr id="5" name="內容版面配置區 5"/>
          <p:cNvGraphicFramePr>
            <a:graphicFrameLocks/>
          </p:cNvGraphicFramePr>
          <p:nvPr/>
        </p:nvGraphicFramePr>
        <p:xfrm>
          <a:off x="786556" y="1484378"/>
          <a:ext cx="10502491" cy="2880360"/>
        </p:xfrm>
        <a:graphic>
          <a:graphicData uri="http://schemas.openxmlformats.org/drawingml/2006/table">
            <a:tbl>
              <a:tblPr firstRow="1" bandRow="1">
                <a:tableStyleId>{69012ECD-51FC-41F1-AA8D-1B2483CD663E}</a:tableStyleId>
              </a:tblPr>
              <a:tblGrid>
                <a:gridCol w="1622339">
                  <a:extLst>
                    <a:ext uri="{9D8B030D-6E8A-4147-A177-3AD203B41FA5}">
                      <a16:colId xmlns:a16="http://schemas.microsoft.com/office/drawing/2014/main" val="20000"/>
                    </a:ext>
                  </a:extLst>
                </a:gridCol>
                <a:gridCol w="1356668">
                  <a:extLst>
                    <a:ext uri="{9D8B030D-6E8A-4147-A177-3AD203B41FA5}">
                      <a16:colId xmlns:a16="http://schemas.microsoft.com/office/drawing/2014/main" val="20001"/>
                    </a:ext>
                  </a:extLst>
                </a:gridCol>
                <a:gridCol w="4961903">
                  <a:extLst>
                    <a:ext uri="{9D8B030D-6E8A-4147-A177-3AD203B41FA5}">
                      <a16:colId xmlns:a16="http://schemas.microsoft.com/office/drawing/2014/main" val="20002"/>
                    </a:ext>
                  </a:extLst>
                </a:gridCol>
                <a:gridCol w="2561581">
                  <a:extLst>
                    <a:ext uri="{9D8B030D-6E8A-4147-A177-3AD203B41FA5}">
                      <a16:colId xmlns:a16="http://schemas.microsoft.com/office/drawing/2014/main" val="20003"/>
                    </a:ext>
                  </a:extLst>
                </a:gridCol>
              </a:tblGrid>
              <a:tr h="370880">
                <a:tc>
                  <a:txBody>
                    <a:bodyPr/>
                    <a:lstStyle/>
                    <a:p>
                      <a:r>
                        <a:rPr lang="en-US" altLang="zh-TW" sz="2100" b="1" dirty="0">
                          <a:latin typeface="+mn-lt"/>
                          <a:cs typeface="Times New Roman" panose="02020603050405020304" pitchFamily="18" charset="0"/>
                        </a:rPr>
                        <a:t>First</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r>
                        <a:rPr lang="en-US" altLang="zh-TW" sz="2100" b="1" dirty="0">
                          <a:latin typeface="+mn-lt"/>
                          <a:cs typeface="Times New Roman" panose="02020603050405020304" pitchFamily="18" charset="0"/>
                        </a:rPr>
                        <a:t>Last</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r>
                        <a:rPr lang="en-US" altLang="zh-TW" sz="2100" b="1" dirty="0">
                          <a:latin typeface="+mn-lt"/>
                          <a:cs typeface="Times New Roman" panose="02020603050405020304" pitchFamily="18" charset="0"/>
                        </a:rPr>
                        <a:t>Affiliation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r>
                        <a:rPr lang="en-US" altLang="zh-TW" sz="2100" b="1" dirty="0">
                          <a:latin typeface="+mn-lt"/>
                          <a:cs typeface="Times New Roman" panose="02020603050405020304" pitchFamily="18" charset="0"/>
                        </a:rPr>
                        <a:t>Role</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370880">
                <a:tc>
                  <a:txBody>
                    <a:bodyPr/>
                    <a:lstStyle/>
                    <a:p>
                      <a:r>
                        <a:rPr lang="en-US" altLang="zh-TW" sz="2100" b="1" dirty="0">
                          <a:latin typeface="+mn-lt"/>
                          <a:cs typeface="Times New Roman" panose="02020603050405020304" pitchFamily="18" charset="0"/>
                        </a:rPr>
                        <a:t>Iris Hui-Ru</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Jiang</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National Taiwan Univ., Taiwan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Chair / Timer</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80">
                <a:tc>
                  <a:txBody>
                    <a:bodyPr/>
                    <a:lstStyle/>
                    <a:p>
                      <a:r>
                        <a:rPr lang="en-US" altLang="zh-TW" sz="2100" b="1" dirty="0">
                          <a:latin typeface="+mn-lt"/>
                          <a:cs typeface="Times New Roman" panose="02020603050405020304" pitchFamily="18" charset="0"/>
                        </a:rPr>
                        <a:t>Victor</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b="1" dirty="0" err="1">
                          <a:solidFill>
                            <a:srgbClr val="222222"/>
                          </a:solidFill>
                          <a:latin typeface="+mn-lt"/>
                          <a:cs typeface="Times New Roman" panose="02020603050405020304" pitchFamily="18" charset="0"/>
                        </a:rPr>
                        <a:t>Kravets</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IBM, USA</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Logic synthesis</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80">
                <a:tc>
                  <a:txBody>
                    <a:bodyPr/>
                    <a:lstStyle/>
                    <a:p>
                      <a:r>
                        <a:rPr lang="en-US" altLang="zh-TW" sz="2100" b="1" dirty="0" err="1">
                          <a:latin typeface="+mn-lt"/>
                          <a:cs typeface="Times New Roman" panose="02020603050405020304" pitchFamily="18" charset="0"/>
                        </a:rPr>
                        <a:t>Jianli</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Chen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Fuzhou Univ., China</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Placement</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80">
                <a:tc>
                  <a:txBody>
                    <a:bodyPr/>
                    <a:lstStyle/>
                    <a:p>
                      <a:r>
                        <a:rPr lang="en-US" altLang="zh-TW" sz="2100" b="1" dirty="0" err="1">
                          <a:latin typeface="+mn-lt"/>
                          <a:cs typeface="Times New Roman" panose="02020603050405020304" pitchFamily="18" charset="0"/>
                        </a:rPr>
                        <a:t>Yih</a:t>
                      </a:r>
                      <a:r>
                        <a:rPr lang="en-US" altLang="zh-TW" sz="2100" b="1" dirty="0">
                          <a:latin typeface="+mn-lt"/>
                          <a:cs typeface="Times New Roman" panose="02020603050405020304" pitchFamily="18" charset="0"/>
                        </a:rPr>
                        <a:t>-Lang</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Li</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b="1" dirty="0">
                          <a:latin typeface="+mn-lt"/>
                          <a:cs typeface="Times New Roman" panose="02020603050405020304" pitchFamily="18" charset="0"/>
                        </a:rPr>
                        <a:t>National </a:t>
                      </a:r>
                      <a:r>
                        <a:rPr lang="en-US" altLang="zh-TW" sz="2100" b="1" dirty="0" err="1">
                          <a:latin typeface="+mn-lt"/>
                          <a:cs typeface="Times New Roman" panose="02020603050405020304" pitchFamily="18" charset="0"/>
                        </a:rPr>
                        <a:t>Chiao</a:t>
                      </a:r>
                      <a:r>
                        <a:rPr lang="en-US" altLang="zh-TW" sz="2100" b="1" dirty="0">
                          <a:latin typeface="+mn-lt"/>
                          <a:cs typeface="Times New Roman" panose="02020603050405020304" pitchFamily="18" charset="0"/>
                        </a:rPr>
                        <a:t> Tung Univ., Taiwan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Routing</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80">
                <a:tc>
                  <a:txBody>
                    <a:bodyPr/>
                    <a:lstStyle/>
                    <a:p>
                      <a:r>
                        <a:rPr lang="en-US" altLang="zh-TW" sz="2100" b="1" dirty="0" err="1">
                          <a:latin typeface="+mn-lt"/>
                          <a:cs typeface="Times New Roman" panose="02020603050405020304" pitchFamily="18" charset="0"/>
                        </a:rPr>
                        <a:t>Jinwook</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Jung</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b="1">
                          <a:latin typeface="+mn-lt"/>
                          <a:cs typeface="Times New Roman" panose="02020603050405020304" pitchFamily="18" charset="0"/>
                        </a:rPr>
                        <a:t>IBM, USA</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Integration</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157237"/>
                  </a:ext>
                </a:extLst>
              </a:tr>
              <a:tr h="390005">
                <a:tc>
                  <a:txBody>
                    <a:bodyPr/>
                    <a:lstStyle/>
                    <a:p>
                      <a:r>
                        <a:rPr lang="en-US" altLang="zh-TW" sz="2100" b="1" dirty="0">
                          <a:latin typeface="+mn-lt"/>
                          <a:cs typeface="Times New Roman" panose="02020603050405020304" pitchFamily="18" charset="0"/>
                        </a:rPr>
                        <a:t>Andrew</a:t>
                      </a:r>
                      <a:endParaRPr lang="zh-TW" altLang="en-US" sz="2100" b="1" dirty="0">
                        <a:latin typeface="+mn-lt"/>
                        <a:cs typeface="Times New Roman" panose="02020603050405020304" pitchFamily="18" charset="0"/>
                      </a:endParaRPr>
                    </a:p>
                  </a:txBody>
                  <a:tcPr>
                    <a:lnL w="12700" cap="flat" cmpd="sng" algn="ctr">
                      <a:solidFill>
                        <a:srgbClr val="008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err="1">
                          <a:latin typeface="+mn-lt"/>
                          <a:cs typeface="Times New Roman" panose="02020603050405020304" pitchFamily="18" charset="0"/>
                        </a:rPr>
                        <a:t>Kahng</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UCSD, USA</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100" b="1" dirty="0">
                          <a:latin typeface="+mn-lt"/>
                          <a:cs typeface="Times New Roman" panose="02020603050405020304" pitchFamily="18" charset="0"/>
                        </a:rPr>
                        <a:t>Vice chair / Flow</a:t>
                      </a:r>
                      <a:endParaRPr lang="zh-TW" altLang="en-US" sz="2100" b="1" dirty="0">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 name="文字方塊 3"/>
          <p:cNvSpPr txBox="1"/>
          <p:nvPr/>
        </p:nvSpPr>
        <p:spPr>
          <a:xfrm rot="19966444">
            <a:off x="158924" y="3993960"/>
            <a:ext cx="822661" cy="420564"/>
          </a:xfrm>
          <a:prstGeom prst="rect">
            <a:avLst/>
          </a:prstGeom>
          <a:noFill/>
        </p:spPr>
        <p:txBody>
          <a:bodyPr wrap="none" rtlCol="0">
            <a:spAutoFit/>
          </a:bodyPr>
          <a:lstStyle/>
          <a:p>
            <a:r>
              <a:rPr lang="en-US" altLang="zh-TW" sz="2133" b="1" dirty="0">
                <a:solidFill>
                  <a:srgbClr val="C00000"/>
                </a:solidFill>
              </a:rPr>
              <a:t>NEW</a:t>
            </a:r>
            <a:endParaRPr lang="zh-TW" altLang="en-US" sz="2133" b="1" dirty="0">
              <a:solidFill>
                <a:srgbClr val="C00000"/>
              </a:solidFill>
            </a:endParaRPr>
          </a:p>
        </p:txBody>
      </p:sp>
    </p:spTree>
    <p:extLst>
      <p:ext uri="{BB962C8B-B14F-4D97-AF65-F5344CB8AC3E}">
        <p14:creationId xmlns:p14="http://schemas.microsoft.com/office/powerpoint/2010/main" val="58049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112521-F2CB-3D47-AEE6-D8924666BFF5}"/>
              </a:ext>
            </a:extLst>
          </p:cNvPr>
          <p:cNvSpPr>
            <a:spLocks noGrp="1"/>
          </p:cNvSpPr>
          <p:nvPr>
            <p:ph type="title"/>
          </p:nvPr>
        </p:nvSpPr>
        <p:spPr>
          <a:xfrm>
            <a:off x="1046766" y="395772"/>
            <a:ext cx="8596668" cy="714892"/>
          </a:xfrm>
        </p:spPr>
        <p:txBody>
          <a:bodyPr/>
          <a:lstStyle/>
          <a:p>
            <a:r>
              <a:rPr lang="en-US" b="1" dirty="0">
                <a:solidFill>
                  <a:srgbClr val="00B0F0"/>
                </a:solidFill>
                <a:latin typeface="Arial" panose="020B0604020202020204" pitchFamily="34" charset="0"/>
                <a:cs typeface="Arial" panose="020B0604020202020204" pitchFamily="34" charset="0"/>
              </a:rPr>
              <a:t>Publications</a:t>
            </a:r>
          </a:p>
        </p:txBody>
      </p:sp>
      <p:sp>
        <p:nvSpPr>
          <p:cNvPr id="10" name="Content Placeholder 9">
            <a:extLst>
              <a:ext uri="{FF2B5EF4-FFF2-40B4-BE49-F238E27FC236}">
                <a16:creationId xmlns:a16="http://schemas.microsoft.com/office/drawing/2014/main" id="{774FF913-8970-3548-9727-4EE03C141C3E}"/>
              </a:ext>
            </a:extLst>
          </p:cNvPr>
          <p:cNvSpPr>
            <a:spLocks noGrp="1"/>
          </p:cNvSpPr>
          <p:nvPr>
            <p:ph sz="half" idx="10"/>
          </p:nvPr>
        </p:nvSpPr>
        <p:spPr>
          <a:xfrm>
            <a:off x="936549" y="1434520"/>
            <a:ext cx="8542513" cy="623461"/>
          </a:xfrm>
        </p:spPr>
        <p:txBody>
          <a:bodyPr/>
          <a:lstStyle/>
          <a:p>
            <a:pPr marL="0" indent="0">
              <a:buNone/>
            </a:pPr>
            <a:r>
              <a:rPr lang="en-US" dirty="0"/>
              <a:t>L. Miguel Silveira, INESC-ID / IST - U </a:t>
            </a:r>
            <a:r>
              <a:rPr lang="en-US" dirty="0" err="1"/>
              <a:t>Lisboa</a:t>
            </a:r>
            <a:r>
              <a:rPr lang="en-US" dirty="0"/>
              <a:t>, Portugal</a:t>
            </a:r>
          </a:p>
        </p:txBody>
      </p:sp>
      <p:sp>
        <p:nvSpPr>
          <p:cNvPr id="7" name="Text Placeholder 4"/>
          <p:cNvSpPr txBox="1">
            <a:spLocks/>
          </p:cNvSpPr>
          <p:nvPr/>
        </p:nvSpPr>
        <p:spPr>
          <a:xfrm>
            <a:off x="8783596" y="3628759"/>
            <a:ext cx="1895906" cy="994999"/>
          </a:xfrm>
          <a:prstGeom prst="rect">
            <a:avLst/>
          </a:prstGeom>
          <a:ln w="25400">
            <a:solidFill>
              <a:schemeClr val="accent1">
                <a:shade val="50000"/>
              </a:schemeClr>
            </a:solidFill>
          </a:ln>
        </p:spPr>
        <p:txBody>
          <a:bodyPr anchor="ctr" anchorCtr="1">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US" sz="2400" dirty="0"/>
              <a:t>Publications Committee</a:t>
            </a:r>
          </a:p>
        </p:txBody>
      </p:sp>
      <p:grpSp>
        <p:nvGrpSpPr>
          <p:cNvPr id="2" name="Group 1"/>
          <p:cNvGrpSpPr/>
          <p:nvPr/>
        </p:nvGrpSpPr>
        <p:grpSpPr>
          <a:xfrm>
            <a:off x="826847" y="2622922"/>
            <a:ext cx="7810159" cy="3009233"/>
            <a:chOff x="356068" y="2377579"/>
            <a:chExt cx="5882362" cy="2376852"/>
          </a:xfrm>
        </p:grpSpPr>
        <p:sp>
          <p:nvSpPr>
            <p:cNvPr id="6" name="Rounded Rectangle 5"/>
            <p:cNvSpPr/>
            <p:nvPr/>
          </p:nvSpPr>
          <p:spPr>
            <a:xfrm>
              <a:off x="356068" y="2377579"/>
              <a:ext cx="5882362" cy="2376851"/>
            </a:xfrm>
            <a:prstGeom prst="roundRect">
              <a:avLst/>
            </a:prstGeom>
            <a:solidFill>
              <a:schemeClr val="accent1">
                <a:lumMod val="20000"/>
                <a:lumOff val="8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p:cNvSpPr txBox="1">
              <a:spLocks/>
            </p:cNvSpPr>
            <p:nvPr/>
          </p:nvSpPr>
          <p:spPr>
            <a:xfrm>
              <a:off x="438692" y="2445073"/>
              <a:ext cx="5722826" cy="2309358"/>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err="1"/>
                <a:t>Naehyuck</a:t>
              </a:r>
              <a:r>
                <a:rPr lang="en-US" dirty="0"/>
                <a:t> Chang, School of Electrical Eng., KAIST, South Korea</a:t>
              </a:r>
            </a:p>
            <a:p>
              <a:r>
                <a:rPr lang="en-US" dirty="0"/>
                <a:t>Luigi </a:t>
              </a:r>
              <a:r>
                <a:rPr lang="en-US" dirty="0" err="1"/>
                <a:t>Carro</a:t>
              </a:r>
              <a:r>
                <a:rPr lang="en-US" dirty="0"/>
                <a:t>, Dept. Informatics, UFRGS, Brazil</a:t>
              </a:r>
            </a:p>
            <a:p>
              <a:r>
                <a:rPr lang="en-US" dirty="0" err="1"/>
                <a:t>Sachin</a:t>
              </a:r>
              <a:r>
                <a:rPr lang="en-US" dirty="0"/>
                <a:t> </a:t>
              </a:r>
              <a:r>
                <a:rPr lang="en-US" dirty="0" err="1"/>
                <a:t>Sapatnekar</a:t>
              </a:r>
              <a:r>
                <a:rPr lang="en-US" dirty="0"/>
                <a:t>, Dept. ECE, U Minnesota, USA</a:t>
              </a:r>
            </a:p>
            <a:p>
              <a:r>
                <a:rPr lang="en-US" dirty="0"/>
                <a:t>Rajesh Gupta, Dept. CSE, UC San Diego, USA,  (</a:t>
              </a:r>
              <a:r>
                <a:rPr lang="en-US" dirty="0" err="1"/>
                <a:t>EiC</a:t>
              </a:r>
              <a:r>
                <a:rPr lang="en-US" dirty="0"/>
                <a:t> TCAD) </a:t>
              </a:r>
            </a:p>
            <a:p>
              <a:r>
                <a:rPr lang="en-US" dirty="0" err="1"/>
                <a:t>Joerg</a:t>
              </a:r>
              <a:r>
                <a:rPr lang="en-US" dirty="0"/>
                <a:t> Henkel,  Embedded Systems, KIT, Germany,  (</a:t>
              </a:r>
              <a:r>
                <a:rPr lang="en-US" dirty="0" err="1"/>
                <a:t>EiC</a:t>
              </a:r>
              <a:r>
                <a:rPr lang="en-US" dirty="0"/>
                <a:t> D&amp;T)</a:t>
              </a:r>
            </a:p>
            <a:p>
              <a:r>
                <a:rPr lang="en-US" dirty="0"/>
                <a:t>Sri </a:t>
              </a:r>
              <a:r>
                <a:rPr lang="en-US" dirty="0" err="1"/>
                <a:t>Parameswaran</a:t>
              </a:r>
              <a:r>
                <a:rPr lang="en-US" dirty="0"/>
                <a:t>, School of CSE, UNSW, Australia, (</a:t>
              </a:r>
              <a:r>
                <a:rPr lang="en-US" dirty="0" err="1"/>
                <a:t>EiC</a:t>
              </a:r>
              <a:r>
                <a:rPr lang="en-US" dirty="0"/>
                <a:t> ESL)</a:t>
              </a:r>
            </a:p>
            <a:p>
              <a:r>
                <a:rPr lang="de-DE" dirty="0"/>
                <a:t>L. Miguel Silveira, INESC-ID/IST - U Lisboa, Portugal (CEDA VP Pubs)</a:t>
              </a:r>
              <a:endParaRPr lang="en-US" dirty="0"/>
            </a:p>
          </p:txBody>
        </p:sp>
      </p:grpSp>
    </p:spTree>
    <p:extLst>
      <p:ext uri="{BB962C8B-B14F-4D97-AF65-F5344CB8AC3E}">
        <p14:creationId xmlns:p14="http://schemas.microsoft.com/office/powerpoint/2010/main" val="2320875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9" y="1197717"/>
            <a:ext cx="8596668" cy="5295158"/>
          </a:xfrm>
        </p:spPr>
        <p:txBody>
          <a:bodyPr>
            <a:normAutofit/>
          </a:bodyPr>
          <a:lstStyle/>
          <a:p>
            <a:pPr marL="285744" indent="-285744">
              <a:buFont typeface="Arial" panose="020B0604020202020204" pitchFamily="34" charset="0"/>
              <a:buChar char="•"/>
            </a:pPr>
            <a:r>
              <a:rPr lang="de-DE" sz="3200" dirty="0"/>
              <a:t>Sole financial sponsor:</a:t>
            </a:r>
          </a:p>
          <a:p>
            <a:pPr marL="742932" lvl="1" indent="-285744">
              <a:buFont typeface="Arial" panose="020B0604020202020204" pitchFamily="34" charset="0"/>
              <a:buChar char="•"/>
            </a:pPr>
            <a:r>
              <a:rPr lang="de-DE" sz="2400" dirty="0"/>
              <a:t>Embedded Systems Letters (ESL)</a:t>
            </a:r>
          </a:p>
          <a:p>
            <a:pPr marL="742932" lvl="1" indent="-285744">
              <a:buFont typeface="Arial" panose="020B0604020202020204" pitchFamily="34" charset="0"/>
              <a:buChar char="•"/>
            </a:pPr>
            <a:r>
              <a:rPr lang="de-DE" sz="2400" dirty="0"/>
              <a:t>Trans. Computer-Aided Design (TCAD)</a:t>
            </a:r>
            <a:endParaRPr lang="en-US" sz="2400" dirty="0"/>
          </a:p>
          <a:p>
            <a:pPr marL="285744" indent="-285744">
              <a:buFont typeface="Arial" panose="020B0604020202020204" pitchFamily="34" charset="0"/>
              <a:buChar char="•"/>
            </a:pPr>
            <a:r>
              <a:rPr lang="de-DE" sz="3200" dirty="0"/>
              <a:t>Financial co-sponsor:</a:t>
            </a:r>
          </a:p>
          <a:p>
            <a:pPr marL="742932" lvl="1" indent="-285744">
              <a:buFont typeface="Arial" panose="020B0604020202020204" pitchFamily="34" charset="0"/>
              <a:buChar char="•"/>
            </a:pPr>
            <a:r>
              <a:rPr lang="de-DE" sz="2400" dirty="0"/>
              <a:t>Design &amp; Test magazine</a:t>
            </a:r>
          </a:p>
          <a:p>
            <a:pPr marL="742932" lvl="1" indent="-285744">
              <a:buFont typeface="Arial" panose="020B0604020202020204" pitchFamily="34" charset="0"/>
              <a:buChar char="•"/>
            </a:pPr>
            <a:r>
              <a:rPr lang="de-DE" sz="2400" dirty="0"/>
              <a:t>JxCDC </a:t>
            </a:r>
          </a:p>
          <a:p>
            <a:pPr marL="742932" lvl="1" indent="-285744">
              <a:buFont typeface="Arial" panose="020B0604020202020204" pitchFamily="34" charset="0"/>
              <a:buChar char="•"/>
            </a:pPr>
            <a:r>
              <a:rPr lang="de-DE" sz="2400" dirty="0" err="1"/>
              <a:t>JFlexP</a:t>
            </a:r>
            <a:endParaRPr lang="de-DE" sz="2400" dirty="0"/>
          </a:p>
          <a:p>
            <a:pPr marL="285744" indent="-285744">
              <a:buFont typeface="Arial" panose="020B0604020202020204" pitchFamily="34" charset="0"/>
              <a:buChar char="•"/>
            </a:pPr>
            <a:r>
              <a:rPr lang="en-US" sz="3200" dirty="0"/>
              <a:t>Technical co-sponsor: </a:t>
            </a:r>
          </a:p>
          <a:p>
            <a:pPr marL="742932" lvl="1" indent="-285744">
              <a:buFont typeface="Arial" panose="020B0604020202020204" pitchFamily="34" charset="0"/>
              <a:buChar char="•"/>
            </a:pPr>
            <a:r>
              <a:rPr lang="de-DE" sz="2400" dirty="0"/>
              <a:t>TSUSC</a:t>
            </a:r>
            <a:endParaRPr lang="en-US" sz="2400" dirty="0"/>
          </a:p>
        </p:txBody>
      </p:sp>
      <p:sp>
        <p:nvSpPr>
          <p:cNvPr id="2" name="Titel 1"/>
          <p:cNvSpPr>
            <a:spLocks noGrp="1"/>
          </p:cNvSpPr>
          <p:nvPr>
            <p:ph type="title"/>
          </p:nvPr>
        </p:nvSpPr>
        <p:spPr>
          <a:xfrm>
            <a:off x="1383671" y="324220"/>
            <a:ext cx="8596668" cy="642610"/>
          </a:xfrm>
        </p:spPr>
        <p:txBody>
          <a:bodyPr/>
          <a:lstStyle/>
          <a:p>
            <a:r>
              <a:rPr lang="de-DE" dirty="0">
                <a:solidFill>
                  <a:srgbClr val="00B0F0"/>
                </a:solidFill>
              </a:rPr>
              <a:t>CEDA Participation in Periodicals</a:t>
            </a:r>
            <a:endParaRPr lang="en-US" dirty="0">
              <a:solidFill>
                <a:srgbClr val="00B0F0"/>
              </a:solidFill>
            </a:endParaRPr>
          </a:p>
        </p:txBody>
      </p:sp>
      <p:pic>
        <p:nvPicPr>
          <p:cNvPr id="1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34789" y="5596667"/>
            <a:ext cx="2033153" cy="35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8579" y="1197717"/>
            <a:ext cx="775520" cy="104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6069" y="1467698"/>
            <a:ext cx="916110" cy="120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33_3cov.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0473" y="2741131"/>
            <a:ext cx="953415" cy="1230023"/>
          </a:xfrm>
          <a:prstGeom prst="rect">
            <a:avLst/>
          </a:prstGeom>
        </p:spPr>
      </p:pic>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8578" y="1064525"/>
            <a:ext cx="858303" cy="115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28">
            <a:extLst>
              <a:ext uri="{FF2B5EF4-FFF2-40B4-BE49-F238E27FC236}">
                <a16:creationId xmlns:a16="http://schemas.microsoft.com/office/drawing/2014/main" id="{30430472-DF8D-504D-A4D7-20973A03C72D}"/>
              </a:ext>
            </a:extLst>
          </p:cNvPr>
          <p:cNvGrpSpPr>
            <a:grpSpLocks/>
          </p:cNvGrpSpPr>
          <p:nvPr/>
        </p:nvGrpSpPr>
        <p:grpSpPr bwMode="auto">
          <a:xfrm>
            <a:off x="2816933" y="3833004"/>
            <a:ext cx="1480887" cy="995956"/>
            <a:chOff x="1371600" y="1463102"/>
            <a:chExt cx="4242499" cy="3637834"/>
          </a:xfrm>
        </p:grpSpPr>
        <p:grpSp>
          <p:nvGrpSpPr>
            <p:cNvPr id="14" name="Group 29">
              <a:extLst>
                <a:ext uri="{FF2B5EF4-FFF2-40B4-BE49-F238E27FC236}">
                  <a16:creationId xmlns:a16="http://schemas.microsoft.com/office/drawing/2014/main" id="{B3D430B0-8EB9-6C45-A16B-122A14C58F63}"/>
                </a:ext>
              </a:extLst>
            </p:cNvPr>
            <p:cNvGrpSpPr>
              <a:grpSpLocks/>
            </p:cNvGrpSpPr>
            <p:nvPr/>
          </p:nvGrpSpPr>
          <p:grpSpPr bwMode="auto">
            <a:xfrm>
              <a:off x="1371600" y="1463102"/>
              <a:ext cx="4242499" cy="3637834"/>
              <a:chOff x="1905000" y="1463102"/>
              <a:chExt cx="4242499" cy="3637834"/>
            </a:xfrm>
          </p:grpSpPr>
          <p:sp>
            <p:nvSpPr>
              <p:cNvPr id="23" name="Isosceles Triangle 33">
                <a:extLst>
                  <a:ext uri="{FF2B5EF4-FFF2-40B4-BE49-F238E27FC236}">
                    <a16:creationId xmlns:a16="http://schemas.microsoft.com/office/drawing/2014/main" id="{81F02C8F-19CE-D448-A49B-32244059172A}"/>
                  </a:ext>
                </a:extLst>
              </p:cNvPr>
              <p:cNvSpPr/>
              <p:nvPr/>
            </p:nvSpPr>
            <p:spPr>
              <a:xfrm>
                <a:off x="2134729" y="1600939"/>
                <a:ext cx="3733100" cy="3199997"/>
              </a:xfrm>
              <a:prstGeom prst="triangle">
                <a:avLst/>
              </a:prstGeom>
              <a:noFill/>
              <a:ln w="381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4" name="Oval 23">
                <a:extLst>
                  <a:ext uri="{FF2B5EF4-FFF2-40B4-BE49-F238E27FC236}">
                    <a16:creationId xmlns:a16="http://schemas.microsoft.com/office/drawing/2014/main" id="{75190363-C7D3-5745-8599-84FA08ED06C8}"/>
                  </a:ext>
                </a:extLst>
              </p:cNvPr>
              <p:cNvSpPr>
                <a:spLocks noChangeAspect="1"/>
              </p:cNvSpPr>
              <p:nvPr/>
            </p:nvSpPr>
            <p:spPr bwMode="auto">
              <a:xfrm>
                <a:off x="3733800" y="1531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5" name="Isosceles Triangle 35">
                <a:extLst>
                  <a:ext uri="{FF2B5EF4-FFF2-40B4-BE49-F238E27FC236}">
                    <a16:creationId xmlns:a16="http://schemas.microsoft.com/office/drawing/2014/main" id="{51A6E495-17BA-1248-B985-54D55B94AF12}"/>
                  </a:ext>
                </a:extLst>
              </p:cNvPr>
              <p:cNvSpPr>
                <a:spLocks noChangeAspect="1"/>
              </p:cNvSpPr>
              <p:nvPr/>
            </p:nvSpPr>
            <p:spPr>
              <a:xfrm>
                <a:off x="3200973" y="2819857"/>
                <a:ext cx="1578139" cy="1351350"/>
              </a:xfrm>
              <a:prstGeom prst="triangle">
                <a:avLst/>
              </a:prstGeom>
              <a:solidFill>
                <a:srgbClr val="00B0F0">
                  <a:alpha val="22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6" name="Oval 25">
                <a:extLst>
                  <a:ext uri="{FF2B5EF4-FFF2-40B4-BE49-F238E27FC236}">
                    <a16:creationId xmlns:a16="http://schemas.microsoft.com/office/drawing/2014/main" id="{75701754-E611-5B4A-87D8-3F9BAC048B63}"/>
                  </a:ext>
                </a:extLst>
              </p:cNvPr>
              <p:cNvSpPr>
                <a:spLocks noChangeAspect="1"/>
              </p:cNvSpPr>
              <p:nvPr/>
            </p:nvSpPr>
            <p:spPr bwMode="auto">
              <a:xfrm>
                <a:off x="3733800" y="2674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7" name="Oval 26">
                <a:extLst>
                  <a:ext uri="{FF2B5EF4-FFF2-40B4-BE49-F238E27FC236}">
                    <a16:creationId xmlns:a16="http://schemas.microsoft.com/office/drawing/2014/main" id="{94A1A843-1125-1C4C-9503-7F6A19464E28}"/>
                  </a:ext>
                </a:extLst>
              </p:cNvPr>
              <p:cNvSpPr>
                <a:spLocks noChangeAspect="1"/>
              </p:cNvSpPr>
              <p:nvPr/>
            </p:nvSpPr>
            <p:spPr bwMode="auto">
              <a:xfrm>
                <a:off x="1905000" y="45720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8" name="Oval 27">
                <a:extLst>
                  <a:ext uri="{FF2B5EF4-FFF2-40B4-BE49-F238E27FC236}">
                    <a16:creationId xmlns:a16="http://schemas.microsoft.com/office/drawing/2014/main" id="{C076A8A8-792C-F34D-A6D5-0CE9D9988697}"/>
                  </a:ext>
                </a:extLst>
              </p:cNvPr>
              <p:cNvSpPr>
                <a:spLocks noChangeAspect="1"/>
              </p:cNvSpPr>
              <p:nvPr/>
            </p:nvSpPr>
            <p:spPr bwMode="auto">
              <a:xfrm>
                <a:off x="2971800" y="39624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9" name="Oval 28">
                <a:extLst>
                  <a:ext uri="{FF2B5EF4-FFF2-40B4-BE49-F238E27FC236}">
                    <a16:creationId xmlns:a16="http://schemas.microsoft.com/office/drawing/2014/main" id="{A07AEF25-3ECF-7E44-88A4-ECE46115D1CE}"/>
                  </a:ext>
                </a:extLst>
              </p:cNvPr>
              <p:cNvSpPr>
                <a:spLocks noChangeAspect="1"/>
              </p:cNvSpPr>
              <p:nvPr/>
            </p:nvSpPr>
            <p:spPr bwMode="auto">
              <a:xfrm>
                <a:off x="4572000" y="39624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30" name="Oval 29">
                <a:extLst>
                  <a:ext uri="{FF2B5EF4-FFF2-40B4-BE49-F238E27FC236}">
                    <a16:creationId xmlns:a16="http://schemas.microsoft.com/office/drawing/2014/main" id="{33A72559-1D5A-0940-965B-C6EA903747D1}"/>
                  </a:ext>
                </a:extLst>
              </p:cNvPr>
              <p:cNvSpPr>
                <a:spLocks noChangeAspect="1"/>
              </p:cNvSpPr>
              <p:nvPr/>
            </p:nvSpPr>
            <p:spPr bwMode="auto">
              <a:xfrm>
                <a:off x="5638800" y="45720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31" name="TextBox 41">
                <a:extLst>
                  <a:ext uri="{FF2B5EF4-FFF2-40B4-BE49-F238E27FC236}">
                    <a16:creationId xmlns:a16="http://schemas.microsoft.com/office/drawing/2014/main" id="{1D9772B6-1E8B-8842-8D60-16C13B4AFB8D}"/>
                  </a:ext>
                </a:extLst>
              </p:cNvPr>
              <p:cNvSpPr txBox="1">
                <a:spLocks noChangeArrowheads="1"/>
              </p:cNvSpPr>
              <p:nvPr/>
            </p:nvSpPr>
            <p:spPr bwMode="auto">
              <a:xfrm>
                <a:off x="3731209" y="1463102"/>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E</a:t>
                </a:r>
              </a:p>
            </p:txBody>
          </p:sp>
          <p:sp>
            <p:nvSpPr>
              <p:cNvPr id="32" name="TextBox 42">
                <a:extLst>
                  <a:ext uri="{FF2B5EF4-FFF2-40B4-BE49-F238E27FC236}">
                    <a16:creationId xmlns:a16="http://schemas.microsoft.com/office/drawing/2014/main" id="{CEC4D957-BA16-6B41-A7B5-C157F7179DBD}"/>
                  </a:ext>
                </a:extLst>
              </p:cNvPr>
              <p:cNvSpPr txBox="1">
                <a:spLocks noChangeArrowheads="1"/>
              </p:cNvSpPr>
              <p:nvPr/>
            </p:nvSpPr>
            <p:spPr bwMode="auto">
              <a:xfrm>
                <a:off x="1913620" y="4468872"/>
                <a:ext cx="489682"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σ</a:t>
                </a:r>
                <a:endParaRPr lang="en-US" altLang="en-US" sz="1600">
                  <a:solidFill>
                    <a:schemeClr val="bg1"/>
                  </a:solidFill>
                  <a:latin typeface="Arial" panose="020B0604020202020204" pitchFamily="34" charset="0"/>
                </a:endParaRPr>
              </a:p>
            </p:txBody>
          </p:sp>
          <p:sp>
            <p:nvSpPr>
              <p:cNvPr id="33" name="TextBox 43">
                <a:extLst>
                  <a:ext uri="{FF2B5EF4-FFF2-40B4-BE49-F238E27FC236}">
                    <a16:creationId xmlns:a16="http://schemas.microsoft.com/office/drawing/2014/main" id="{CEA1499F-8CBB-F445-9F23-E60AA8292E2E}"/>
                  </a:ext>
                </a:extLst>
              </p:cNvPr>
              <p:cNvSpPr txBox="1">
                <a:spLocks noChangeArrowheads="1"/>
              </p:cNvSpPr>
              <p:nvPr/>
            </p:nvSpPr>
            <p:spPr bwMode="auto">
              <a:xfrm>
                <a:off x="5625039" y="4524498"/>
                <a:ext cx="52246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H</a:t>
                </a:r>
              </a:p>
            </p:txBody>
          </p:sp>
          <p:sp>
            <p:nvSpPr>
              <p:cNvPr id="34" name="TextBox 44">
                <a:extLst>
                  <a:ext uri="{FF2B5EF4-FFF2-40B4-BE49-F238E27FC236}">
                    <a16:creationId xmlns:a16="http://schemas.microsoft.com/office/drawing/2014/main" id="{3B1A2F16-A45B-E241-BEA8-8194E6AB65F0}"/>
                  </a:ext>
                </a:extLst>
              </p:cNvPr>
              <p:cNvSpPr txBox="1">
                <a:spLocks noChangeArrowheads="1"/>
              </p:cNvSpPr>
              <p:nvPr/>
            </p:nvSpPr>
            <p:spPr bwMode="auto">
              <a:xfrm>
                <a:off x="4534829" y="3888154"/>
                <a:ext cx="60960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M</a:t>
                </a:r>
              </a:p>
            </p:txBody>
          </p:sp>
          <p:sp>
            <p:nvSpPr>
              <p:cNvPr id="35" name="TextBox 45">
                <a:extLst>
                  <a:ext uri="{FF2B5EF4-FFF2-40B4-BE49-F238E27FC236}">
                    <a16:creationId xmlns:a16="http://schemas.microsoft.com/office/drawing/2014/main" id="{04DD5419-4AE0-774A-95FC-3BB5D935C7CC}"/>
                  </a:ext>
                </a:extLst>
              </p:cNvPr>
              <p:cNvSpPr txBox="1">
                <a:spLocks noChangeArrowheads="1"/>
              </p:cNvSpPr>
              <p:nvPr/>
            </p:nvSpPr>
            <p:spPr bwMode="auto">
              <a:xfrm>
                <a:off x="3731209" y="2593038"/>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P</a:t>
                </a:r>
              </a:p>
            </p:txBody>
          </p:sp>
          <p:sp>
            <p:nvSpPr>
              <p:cNvPr id="36" name="TextBox 46">
                <a:extLst>
                  <a:ext uri="{FF2B5EF4-FFF2-40B4-BE49-F238E27FC236}">
                    <a16:creationId xmlns:a16="http://schemas.microsoft.com/office/drawing/2014/main" id="{CE2AF6E7-058A-2A42-A5B9-CA18F9FD204F}"/>
                  </a:ext>
                </a:extLst>
              </p:cNvPr>
              <p:cNvSpPr txBox="1">
                <a:spLocks noChangeArrowheads="1"/>
              </p:cNvSpPr>
              <p:nvPr/>
            </p:nvSpPr>
            <p:spPr bwMode="auto">
              <a:xfrm>
                <a:off x="2998972" y="3849428"/>
                <a:ext cx="434208"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ε</a:t>
                </a:r>
                <a:endParaRPr lang="en-US" altLang="en-US" sz="1600">
                  <a:solidFill>
                    <a:schemeClr val="bg1"/>
                  </a:solidFill>
                  <a:latin typeface="Arial" panose="020B0604020202020204" pitchFamily="34" charset="0"/>
                </a:endParaRPr>
              </a:p>
            </p:txBody>
          </p:sp>
          <p:cxnSp>
            <p:nvCxnSpPr>
              <p:cNvPr id="37" name="Straight Arrow Connector 36">
                <a:extLst>
                  <a:ext uri="{FF2B5EF4-FFF2-40B4-BE49-F238E27FC236}">
                    <a16:creationId xmlns:a16="http://schemas.microsoft.com/office/drawing/2014/main" id="{EFBA5499-4698-324C-99D2-1F905BC24B6A}"/>
                  </a:ext>
                </a:extLst>
              </p:cNvPr>
              <p:cNvCxnSpPr/>
              <p:nvPr/>
            </p:nvCxnSpPr>
            <p:spPr>
              <a:xfrm flipH="1">
                <a:off x="3957580" y="1982020"/>
                <a:ext cx="4994" cy="691891"/>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E90BD9-1779-EF45-9258-0C35B76DC0E3}"/>
                  </a:ext>
                </a:extLst>
              </p:cNvPr>
              <p:cNvCxnSpPr/>
              <p:nvPr/>
            </p:nvCxnSpPr>
            <p:spPr>
              <a:xfrm flipH="1" flipV="1">
                <a:off x="5008841" y="4284721"/>
                <a:ext cx="696678" cy="35405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556BED1-524D-654E-A2DA-93B4B4BF92C8}"/>
                  </a:ext>
                </a:extLst>
              </p:cNvPr>
              <p:cNvCxnSpPr/>
              <p:nvPr/>
            </p:nvCxnSpPr>
            <p:spPr>
              <a:xfrm flipV="1">
                <a:off x="2361962" y="4344180"/>
                <a:ext cx="676701" cy="299999"/>
              </a:xfrm>
              <a:prstGeom prst="straightConnector1">
                <a:avLst/>
              </a:prstGeom>
              <a:ln w="3810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DE4F22-E25D-174D-8E14-1D743D0B6360}"/>
                  </a:ext>
                </a:extLst>
              </p:cNvPr>
              <p:cNvCxnSpPr/>
              <p:nvPr/>
            </p:nvCxnSpPr>
            <p:spPr>
              <a:xfrm flipH="1" flipV="1">
                <a:off x="4189807" y="2895533"/>
                <a:ext cx="1525700" cy="1751350"/>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7CE9DD6-301D-C048-90F7-05E2E4681191}"/>
                  </a:ext>
                </a:extLst>
              </p:cNvPr>
              <p:cNvCxnSpPr>
                <a:endCxn id="28" idx="5"/>
              </p:cNvCxnSpPr>
              <p:nvPr/>
            </p:nvCxnSpPr>
            <p:spPr>
              <a:xfrm flipH="1" flipV="1">
                <a:off x="3355790" y="4346882"/>
                <a:ext cx="2349729" cy="291892"/>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1E88098-213F-B44D-870A-6AD8D22DB3C0}"/>
                  </a:ext>
                </a:extLst>
              </p:cNvPr>
              <p:cNvCxnSpPr/>
              <p:nvPr/>
            </p:nvCxnSpPr>
            <p:spPr>
              <a:xfrm flipH="1">
                <a:off x="2361962" y="2971209"/>
                <a:ext cx="1370883" cy="1675674"/>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6A5937B-67DC-3B46-8CEC-F612F8629A29}"/>
                  </a:ext>
                </a:extLst>
              </p:cNvPr>
              <p:cNvCxnSpPr/>
              <p:nvPr/>
            </p:nvCxnSpPr>
            <p:spPr>
              <a:xfrm flipH="1">
                <a:off x="2361962" y="4419856"/>
                <a:ext cx="2399670" cy="227027"/>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186112C-3F93-A14B-A1B3-D78EBDA9A664}"/>
                  </a:ext>
                </a:extLst>
              </p:cNvPr>
              <p:cNvCxnSpPr>
                <a:stCxn id="24" idx="4"/>
              </p:cNvCxnSpPr>
              <p:nvPr/>
            </p:nvCxnSpPr>
            <p:spPr>
              <a:xfrm flipH="1">
                <a:off x="3215955" y="1982020"/>
                <a:ext cx="741625" cy="1867565"/>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F09C1A0-CE53-E044-926C-538E307BF4AC}"/>
                  </a:ext>
                </a:extLst>
              </p:cNvPr>
              <p:cNvCxnSpPr/>
              <p:nvPr/>
            </p:nvCxnSpPr>
            <p:spPr>
              <a:xfrm>
                <a:off x="3962574" y="1982020"/>
                <a:ext cx="834017" cy="1981078"/>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0" name="Rectangle 30">
              <a:extLst>
                <a:ext uri="{FF2B5EF4-FFF2-40B4-BE49-F238E27FC236}">
                  <a16:creationId xmlns:a16="http://schemas.microsoft.com/office/drawing/2014/main" id="{CB0C6166-9921-344C-B147-B269DAE4F6B1}"/>
                </a:ext>
              </a:extLst>
            </p:cNvPr>
            <p:cNvSpPr>
              <a:spLocks noChangeArrowheads="1"/>
            </p:cNvSpPr>
            <p:nvPr/>
          </p:nvSpPr>
          <p:spPr bwMode="auto">
            <a:xfrm>
              <a:off x="3229639" y="3029557"/>
              <a:ext cx="46951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dirty="0">
                  <a:latin typeface="Arial" panose="020B0604020202020204" pitchFamily="34" charset="0"/>
                </a:rPr>
                <a:t>e</a:t>
              </a:r>
              <a:endParaRPr lang="en-US" altLang="en-US" sz="1800" dirty="0">
                <a:latin typeface="Arial" panose="020B0604020202020204" pitchFamily="34" charset="0"/>
              </a:endParaRPr>
            </a:p>
          </p:txBody>
        </p:sp>
        <p:sp>
          <p:nvSpPr>
            <p:cNvPr id="21" name="Rectangle 31">
              <a:extLst>
                <a:ext uri="{FF2B5EF4-FFF2-40B4-BE49-F238E27FC236}">
                  <a16:creationId xmlns:a16="http://schemas.microsoft.com/office/drawing/2014/main" id="{1A909305-5355-9D41-89E8-92BB9AFDF4D0}"/>
                </a:ext>
              </a:extLst>
            </p:cNvPr>
            <p:cNvSpPr>
              <a:spLocks noChangeArrowheads="1"/>
            </p:cNvSpPr>
            <p:nvPr/>
          </p:nvSpPr>
          <p:spPr bwMode="auto">
            <a:xfrm>
              <a:off x="3556278" y="3643445"/>
              <a:ext cx="598106" cy="55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500">
                  <a:latin typeface="Arial" panose="020B0604020202020204" pitchFamily="34" charset="0"/>
                </a:rPr>
                <a:t>μ</a:t>
              </a:r>
              <a:r>
                <a:rPr lang="en-US" altLang="en-US" sz="1500" baseline="-25000">
                  <a:latin typeface="Arial" panose="020B0604020202020204" pitchFamily="34" charset="0"/>
                </a:rPr>
                <a:t>B</a:t>
              </a:r>
            </a:p>
          </p:txBody>
        </p:sp>
        <p:sp>
          <p:nvSpPr>
            <p:cNvPr id="22" name="TextBox 32">
              <a:extLst>
                <a:ext uri="{FF2B5EF4-FFF2-40B4-BE49-F238E27FC236}">
                  <a16:creationId xmlns:a16="http://schemas.microsoft.com/office/drawing/2014/main" id="{A9257AE7-2918-F845-8BAA-FE15137F4CD8}"/>
                </a:ext>
              </a:extLst>
            </p:cNvPr>
            <p:cNvSpPr txBox="1">
              <a:spLocks noChangeArrowheads="1"/>
            </p:cNvSpPr>
            <p:nvPr/>
          </p:nvSpPr>
          <p:spPr bwMode="auto">
            <a:xfrm>
              <a:off x="2862725" y="3678903"/>
              <a:ext cx="479596" cy="52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400" b="1">
                  <a:latin typeface="Arial" panose="020B0604020202020204" pitchFamily="34" charset="0"/>
                </a:rPr>
                <a:t>Y</a:t>
              </a:r>
              <a:endParaRPr lang="en-US" altLang="en-US" sz="1600" b="1">
                <a:latin typeface="Arial" panose="020B0604020202020204" pitchFamily="34" charset="0"/>
              </a:endParaRPr>
            </a:p>
          </p:txBody>
        </p:sp>
      </p:grpSp>
    </p:spTree>
    <p:extLst>
      <p:ext uri="{BB962C8B-B14F-4D97-AF65-F5344CB8AC3E}">
        <p14:creationId xmlns:p14="http://schemas.microsoft.com/office/powerpoint/2010/main" val="3688336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4768" y="324220"/>
            <a:ext cx="8596668" cy="642610"/>
          </a:xfrm>
        </p:spPr>
        <p:txBody>
          <a:bodyPr/>
          <a:lstStyle/>
          <a:p>
            <a:r>
              <a:rPr lang="de-DE" dirty="0">
                <a:solidFill>
                  <a:srgbClr val="00B0F0"/>
                </a:solidFill>
              </a:rPr>
              <a:t>Ongoing &amp; </a:t>
            </a:r>
            <a:r>
              <a:rPr lang="de-DE" dirty="0" err="1">
                <a:solidFill>
                  <a:srgbClr val="00B0F0"/>
                </a:solidFill>
              </a:rPr>
              <a:t>Upcoming</a:t>
            </a:r>
            <a:r>
              <a:rPr lang="de-DE" dirty="0">
                <a:solidFill>
                  <a:srgbClr val="00B0F0"/>
                </a:solidFill>
              </a:rPr>
              <a:t> </a:t>
            </a:r>
            <a:r>
              <a:rPr lang="de-DE" dirty="0" err="1">
                <a:solidFill>
                  <a:srgbClr val="00B0F0"/>
                </a:solidFill>
              </a:rPr>
              <a:t>Activities</a:t>
            </a:r>
            <a:endParaRPr lang="en-US" dirty="0">
              <a:solidFill>
                <a:srgbClr val="00B0F0"/>
              </a:solidFill>
            </a:endParaRPr>
          </a:p>
        </p:txBody>
      </p:sp>
      <p:sp>
        <p:nvSpPr>
          <p:cNvPr id="3" name="Inhaltsplatzhalter 2"/>
          <p:cNvSpPr>
            <a:spLocks noGrp="1"/>
          </p:cNvSpPr>
          <p:nvPr>
            <p:ph idx="1"/>
          </p:nvPr>
        </p:nvSpPr>
        <p:spPr>
          <a:xfrm>
            <a:off x="353950" y="1186104"/>
            <a:ext cx="10135771" cy="5671896"/>
          </a:xfrm>
        </p:spPr>
        <p:txBody>
          <a:bodyPr>
            <a:normAutofit/>
          </a:bodyPr>
          <a:lstStyle/>
          <a:p>
            <a:pPr marL="285744" indent="-285744">
              <a:buFont typeface="Arial" panose="020B0604020202020204" pitchFamily="34" charset="0"/>
              <a:buChar char="•"/>
            </a:pPr>
            <a:r>
              <a:rPr lang="de-DE" dirty="0">
                <a:latin typeface="Arial Narrow" panose="020B0604020202020204" pitchFamily="34" charset="0"/>
                <a:cs typeface="Arial Narrow" panose="020B0604020202020204" pitchFamily="34" charset="0"/>
              </a:rPr>
              <a:t>Sara </a:t>
            </a:r>
            <a:r>
              <a:rPr lang="de-DE" dirty="0" err="1">
                <a:latin typeface="Arial Narrow" panose="020B0604020202020204" pitchFamily="34" charset="0"/>
                <a:cs typeface="Arial Narrow" panose="020B0604020202020204" pitchFamily="34" charset="0"/>
              </a:rPr>
              <a:t>Dailey</a:t>
            </a:r>
            <a:r>
              <a:rPr lang="de-DE" sz="20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rrovides</a:t>
            </a:r>
            <a:r>
              <a:rPr lang="de-DE" sz="2200" dirty="0">
                <a:latin typeface="Arial Narrow" panose="020B0604020202020204" pitchFamily="34" charset="0"/>
                <a:cs typeface="Arial Narrow" panose="020B0604020202020204" pitchFamily="34" charset="0"/>
              </a:rPr>
              <a:t> Editorial </a:t>
            </a:r>
            <a:r>
              <a:rPr lang="de-DE" sz="2200" dirty="0" err="1">
                <a:latin typeface="Arial Narrow" panose="020B0604020202020204" pitchFamily="34" charset="0"/>
                <a:cs typeface="Arial Narrow" panose="020B0604020202020204" pitchFamily="34" charset="0"/>
              </a:rPr>
              <a:t>and</a:t>
            </a:r>
            <a:r>
              <a:rPr lang="de-DE" sz="2200" dirty="0">
                <a:latin typeface="Arial Narrow" panose="020B0604020202020204" pitchFamily="34" charset="0"/>
                <a:cs typeface="Arial Narrow" panose="020B0604020202020204" pitchFamily="34" charset="0"/>
              </a:rPr>
              <a:t> Administrative Support</a:t>
            </a:r>
          </a:p>
          <a:p>
            <a:pPr marL="685794" lvl="1" indent="-285744">
              <a:buFont typeface="Arial" panose="020B0604020202020204" pitchFamily="34" charset="0"/>
              <a:buChar char="•"/>
            </a:pPr>
            <a:r>
              <a:rPr lang="de-DE" sz="2200" dirty="0">
                <a:latin typeface="Arial Narrow" panose="020B0604020202020204" pitchFamily="34" charset="0"/>
                <a:cs typeface="Arial Narrow" panose="020B0604020202020204" pitchFamily="34" charset="0"/>
              </a:rPr>
              <a:t>Supports D&amp;T, TCAD, ESL</a:t>
            </a:r>
          </a:p>
          <a:p>
            <a:pPr marL="685794" lvl="1" indent="-285744">
              <a:buFont typeface="Arial" panose="020B0604020202020204" pitchFamily="34" charset="0"/>
              <a:buChar char="•"/>
            </a:pPr>
            <a:r>
              <a:rPr lang="de-DE" sz="2200" dirty="0" err="1">
                <a:latin typeface="Arial Narrow" panose="020B0604020202020204" pitchFamily="34" charset="0"/>
                <a:cs typeface="Arial Narrow" panose="020B0604020202020204" pitchFamily="34" charset="0"/>
              </a:rPr>
              <a:t>Became</a:t>
            </a:r>
            <a:r>
              <a:rPr lang="de-DE" sz="2200" dirty="0">
                <a:latin typeface="Arial Narrow" panose="020B0604020202020204" pitchFamily="34" charset="0"/>
                <a:cs typeface="Arial Narrow" panose="020B0604020202020204" pitchFamily="34" charset="0"/>
              </a:rPr>
              <a:t> an Independent </a:t>
            </a:r>
            <a:r>
              <a:rPr lang="de-DE" sz="2200" dirty="0" err="1">
                <a:latin typeface="Arial Narrow" panose="020B0604020202020204" pitchFamily="34" charset="0"/>
                <a:cs typeface="Arial Narrow" panose="020B0604020202020204" pitchFamily="34" charset="0"/>
              </a:rPr>
              <a:t>Contractor</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for</a:t>
            </a:r>
            <a:r>
              <a:rPr lang="de-DE" sz="2200" dirty="0">
                <a:latin typeface="Arial Narrow" panose="020B0604020202020204" pitchFamily="34" charset="0"/>
                <a:cs typeface="Arial Narrow" panose="020B0604020202020204" pitchFamily="34" charset="0"/>
              </a:rPr>
              <a:t> CEDA (</a:t>
            </a:r>
            <a:r>
              <a:rPr lang="de-DE" sz="2200" dirty="0" err="1">
                <a:latin typeface="Arial Narrow" panose="020B0604020202020204" pitchFamily="34" charset="0"/>
                <a:cs typeface="Arial Narrow" panose="020B0604020202020204" pitchFamily="34" charset="0"/>
              </a:rPr>
              <a:t>status</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change</a:t>
            </a:r>
            <a:r>
              <a:rPr lang="de-DE" sz="2200" dirty="0">
                <a:latin typeface="Arial Narrow" panose="020B0604020202020204" pitchFamily="34" charset="0"/>
                <a:cs typeface="Arial Narrow" panose="020B0604020202020204" pitchFamily="34" charset="0"/>
              </a:rPr>
              <a:t>)</a:t>
            </a:r>
          </a:p>
          <a:p>
            <a:pPr marL="685794" lvl="1" indent="-285744">
              <a:buFont typeface="Arial" panose="020B0604020202020204" pitchFamily="34" charset="0"/>
              <a:buChar char="•"/>
            </a:pPr>
            <a:endParaRPr lang="de-DE" dirty="0">
              <a:latin typeface="Arial Narrow" panose="020B0604020202020204" pitchFamily="34" charset="0"/>
              <a:cs typeface="Arial Narrow" panose="020B0604020202020204" pitchFamily="34" charset="0"/>
            </a:endParaRPr>
          </a:p>
          <a:p>
            <a:pPr marL="285744" indent="-285744">
              <a:buFont typeface="Arial" panose="020B0604020202020204" pitchFamily="34" charset="0"/>
              <a:buChar char="•"/>
            </a:pPr>
            <a:r>
              <a:rPr lang="de-DE" dirty="0">
                <a:latin typeface="Arial Narrow" panose="020B0604020202020204" pitchFamily="34" charset="0"/>
                <a:cs typeface="Arial Narrow" panose="020B0604020202020204" pitchFamily="34" charset="0"/>
              </a:rPr>
              <a:t>Move </a:t>
            </a:r>
            <a:r>
              <a:rPr lang="de-DE" dirty="0" err="1">
                <a:latin typeface="Arial Narrow" panose="020B0604020202020204" pitchFamily="34" charset="0"/>
                <a:cs typeface="Arial Narrow" panose="020B0604020202020204" pitchFamily="34" charset="0"/>
              </a:rPr>
              <a:t>to</a:t>
            </a:r>
            <a:r>
              <a:rPr lang="de-DE" dirty="0">
                <a:latin typeface="Arial Narrow" panose="020B0604020202020204" pitchFamily="34" charset="0"/>
                <a:cs typeface="Arial Narrow" panose="020B0604020202020204" pitchFamily="34" charset="0"/>
              </a:rPr>
              <a:t> online </a:t>
            </a:r>
            <a:r>
              <a:rPr lang="de-DE" dirty="0" err="1">
                <a:latin typeface="Arial Narrow" panose="020B0604020202020204" pitchFamily="34" charset="0"/>
                <a:cs typeface="Arial Narrow" panose="020B0604020202020204" pitchFamily="34" charset="0"/>
              </a:rPr>
              <a:t>only</a:t>
            </a:r>
            <a:r>
              <a:rPr lang="de-DE" dirty="0">
                <a:latin typeface="Arial Narrow" panose="020B0604020202020204" pitchFamily="34" charset="0"/>
                <a:cs typeface="Arial Narrow" panose="020B0604020202020204" pitchFamily="34" charset="0"/>
              </a:rPr>
              <a:t>, a push </a:t>
            </a:r>
            <a:r>
              <a:rPr lang="de-DE" dirty="0" err="1">
                <a:latin typeface="Arial Narrow" panose="020B0604020202020204" pitchFamily="34" charset="0"/>
                <a:cs typeface="Arial Narrow" panose="020B0604020202020204" pitchFamily="34" charset="0"/>
              </a:rPr>
              <a:t>from</a:t>
            </a:r>
            <a:r>
              <a:rPr lang="de-DE" dirty="0">
                <a:latin typeface="Arial Narrow" panose="020B0604020202020204" pitchFamily="34" charset="0"/>
                <a:cs typeface="Arial Narrow" panose="020B0604020202020204" pitchFamily="34" charset="0"/>
              </a:rPr>
              <a:t> IEEE</a:t>
            </a:r>
          </a:p>
          <a:p>
            <a:pPr marL="685794" lvl="1" indent="-285744">
              <a:buFont typeface="Arial" panose="020B0604020202020204" pitchFamily="34" charset="0"/>
              <a:buChar char="•"/>
            </a:pPr>
            <a:r>
              <a:rPr lang="de-DE" dirty="0">
                <a:latin typeface="Arial Narrow" panose="020B0604020202020204" pitchFamily="34" charset="0"/>
                <a:cs typeface="Arial Narrow" panose="020B0604020202020204" pitchFamily="34" charset="0"/>
              </a:rPr>
              <a:t>TCAD </a:t>
            </a:r>
            <a:r>
              <a:rPr lang="de-DE" dirty="0" err="1">
                <a:latin typeface="Arial Narrow" panose="020B0604020202020204" pitchFamily="34" charset="0"/>
                <a:cs typeface="Arial Narrow" panose="020B0604020202020204" pitchFamily="34" charset="0"/>
              </a:rPr>
              <a:t>and</a:t>
            </a:r>
            <a:r>
              <a:rPr lang="de-DE" dirty="0">
                <a:latin typeface="Arial Narrow" panose="020B0604020202020204" pitchFamily="34" charset="0"/>
                <a:cs typeface="Arial Narrow" panose="020B0604020202020204" pitchFamily="34" charset="0"/>
              </a:rPr>
              <a:t> ESL </a:t>
            </a:r>
            <a:r>
              <a:rPr lang="de-DE" dirty="0" err="1">
                <a:latin typeface="Arial Narrow" panose="020B0604020202020204" pitchFamily="34" charset="0"/>
                <a:cs typeface="Arial Narrow" panose="020B0604020202020204" pitchFamily="34" charset="0"/>
              </a:rPr>
              <a:t>available</a:t>
            </a:r>
            <a:r>
              <a:rPr lang="de-DE" dirty="0">
                <a:latin typeface="Arial Narrow" panose="020B0604020202020204" pitchFamily="34" charset="0"/>
                <a:cs typeface="Arial Narrow" panose="020B0604020202020204" pitchFamily="34" charset="0"/>
              </a:rPr>
              <a:t> </a:t>
            </a:r>
            <a:r>
              <a:rPr lang="de-DE" dirty="0" err="1">
                <a:latin typeface="Arial Narrow" panose="020B0604020202020204" pitchFamily="34" charset="0"/>
                <a:cs typeface="Arial Narrow" panose="020B0604020202020204" pitchFamily="34" charset="0"/>
              </a:rPr>
              <a:t>only</a:t>
            </a:r>
            <a:r>
              <a:rPr lang="de-DE" dirty="0">
                <a:latin typeface="Arial Narrow" panose="020B0604020202020204" pitchFamily="34" charset="0"/>
                <a:cs typeface="Arial Narrow" panose="020B0604020202020204" pitchFamily="34" charset="0"/>
              </a:rPr>
              <a:t> online in 2020</a:t>
            </a:r>
          </a:p>
          <a:p>
            <a:pPr marL="285744" indent="-285744">
              <a:buFont typeface="Arial" panose="020B0604020202020204" pitchFamily="34" charset="0"/>
              <a:buChar char="•"/>
            </a:pPr>
            <a:endParaRPr lang="de-DE" dirty="0">
              <a:latin typeface="Arial Narrow" panose="020B0604020202020204" pitchFamily="34" charset="0"/>
              <a:cs typeface="Arial Narrow" panose="020B0604020202020204" pitchFamily="34" charset="0"/>
            </a:endParaRPr>
          </a:p>
          <a:p>
            <a:pPr marL="285744" indent="-285744">
              <a:buFont typeface="Arial" panose="020B0604020202020204" pitchFamily="34" charset="0"/>
              <a:buChar char="•"/>
            </a:pPr>
            <a:r>
              <a:rPr lang="de-DE" dirty="0">
                <a:latin typeface="Arial Narrow" panose="020B0604020202020204" pitchFamily="34" charset="0"/>
                <a:cs typeface="Arial Narrow" panose="020B0604020202020204" pitchFamily="34" charset="0"/>
              </a:rPr>
              <a:t>OA (</a:t>
            </a:r>
            <a:r>
              <a:rPr lang="de-DE" dirty="0" err="1">
                <a:latin typeface="Arial Narrow" panose="020B0604020202020204" pitchFamily="34" charset="0"/>
                <a:cs typeface="Arial Narrow" panose="020B0604020202020204" pitchFamily="34" charset="0"/>
              </a:rPr>
              <a:t>accelerated</a:t>
            </a:r>
            <a:r>
              <a:rPr lang="de-DE" dirty="0">
                <a:latin typeface="Arial Narrow" panose="020B0604020202020204" pitchFamily="34" charset="0"/>
                <a:cs typeface="Arial Narrow" panose="020B0604020202020204" pitchFamily="34" charset="0"/>
              </a:rPr>
              <a:t> </a:t>
            </a:r>
            <a:r>
              <a:rPr lang="de-DE" dirty="0" err="1">
                <a:latin typeface="Arial Narrow" panose="020B0604020202020204" pitchFamily="34" charset="0"/>
                <a:cs typeface="Arial Narrow" panose="020B0604020202020204" pitchFamily="34" charset="0"/>
              </a:rPr>
              <a:t>process</a:t>
            </a:r>
            <a:r>
              <a:rPr lang="de-DE" dirty="0">
                <a:latin typeface="Arial Narrow" panose="020B0604020202020204" pitchFamily="34" charset="0"/>
                <a:cs typeface="Arial Narrow" panose="020B0604020202020204" pitchFamily="34" charset="0"/>
              </a:rPr>
              <a:t>) </a:t>
            </a:r>
            <a:r>
              <a:rPr lang="de-DE" dirty="0" err="1">
                <a:latin typeface="Arial Narrow" panose="020B0604020202020204" pitchFamily="34" charset="0"/>
                <a:cs typeface="Arial Narrow" panose="020B0604020202020204" pitchFamily="34" charset="0"/>
              </a:rPr>
              <a:t>ongoing</a:t>
            </a:r>
            <a:endParaRPr lang="de-DE" sz="2200" dirty="0">
              <a:latin typeface="Arial Narrow" panose="020B0604020202020204" pitchFamily="34" charset="0"/>
              <a:cs typeface="Arial Narrow" panose="020B0604020202020204" pitchFamily="34" charset="0"/>
            </a:endParaRPr>
          </a:p>
          <a:p>
            <a:pPr marL="685794" lvl="1" indent="-285744">
              <a:buFont typeface="Arial" panose="020B0604020202020204" pitchFamily="34" charset="0"/>
              <a:buChar char="•"/>
            </a:pPr>
            <a:r>
              <a:rPr lang="de-DE" sz="2200" dirty="0" err="1">
                <a:latin typeface="Arial Narrow" panose="020B0604020202020204" pitchFamily="34" charset="0"/>
                <a:cs typeface="Arial Narrow" panose="020B0604020202020204" pitchFamily="34" charset="0"/>
              </a:rPr>
              <a:t>Decision</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to</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wait</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and</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see</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to</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be</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revisited</a:t>
            </a:r>
            <a:endParaRPr lang="de-DE" sz="2200" dirty="0">
              <a:latin typeface="Arial Narrow" panose="020B0604020202020204" pitchFamily="34" charset="0"/>
              <a:cs typeface="Arial Narrow" panose="020B0604020202020204" pitchFamily="34" charset="0"/>
            </a:endParaRPr>
          </a:p>
          <a:p>
            <a:pPr marL="685794" lvl="1" indent="-285744">
              <a:buFont typeface="Arial" panose="020B0604020202020204" pitchFamily="34" charset="0"/>
              <a:buChar char="•"/>
            </a:pPr>
            <a:r>
              <a:rPr lang="de-DE" sz="2200" dirty="0" err="1">
                <a:latin typeface="Arial Narrow" panose="020B0604020202020204" pitchFamily="34" charset="0"/>
                <a:cs typeface="Arial Narrow" panose="020B0604020202020204" pitchFamily="34" charset="0"/>
              </a:rPr>
              <a:t>Expected</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impact</a:t>
            </a:r>
            <a:r>
              <a:rPr lang="de-DE" sz="2200" dirty="0">
                <a:latin typeface="Arial Narrow" panose="020B0604020202020204" pitchFamily="34" charset="0"/>
                <a:cs typeface="Arial Narrow" panose="020B0604020202020204" pitchFamily="34" charset="0"/>
              </a:rPr>
              <a:t> in 2020</a:t>
            </a:r>
          </a:p>
          <a:p>
            <a:pPr marL="685794" lvl="1" indent="-285744">
              <a:buFont typeface="Arial" panose="020B0604020202020204" pitchFamily="34" charset="0"/>
              <a:buChar char="•"/>
            </a:pPr>
            <a:endParaRPr lang="de-DE" sz="22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034850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9226" y="1105081"/>
            <a:ext cx="10135771" cy="5955476"/>
          </a:xfrm>
        </p:spPr>
        <p:txBody>
          <a:bodyPr>
            <a:normAutofit lnSpcReduction="10000"/>
          </a:bodyPr>
          <a:lstStyle/>
          <a:p>
            <a:r>
              <a:rPr lang="de-DE" dirty="0">
                <a:latin typeface="Arial Narrow" panose="020B0604020202020204" pitchFamily="34" charset="0"/>
                <a:cs typeface="Arial Narrow" panose="020B0604020202020204" pitchFamily="34" charset="0"/>
              </a:rPr>
              <a:t>D&amp;T</a:t>
            </a:r>
          </a:p>
          <a:p>
            <a:pPr marL="742933" lvl="1" indent="-285744">
              <a:lnSpc>
                <a:spcPct val="110000"/>
              </a:lnSpc>
              <a:spcBef>
                <a:spcPts val="400"/>
              </a:spcBef>
              <a:buFont typeface="Arial" panose="020B0604020202020204" pitchFamily="34" charset="0"/>
              <a:buChar char="•"/>
            </a:pPr>
            <a:r>
              <a:rPr lang="en-US" sz="2200" dirty="0">
                <a:latin typeface="Arial Narrow" panose="020B0604020202020204" pitchFamily="34" charset="0"/>
                <a:cs typeface="Arial Narrow" panose="020B0604020202020204" pitchFamily="34" charset="0"/>
              </a:rPr>
              <a:t>D&amp;T is on a new cycle, </a:t>
            </a:r>
            <a:r>
              <a:rPr lang="de-DE" sz="2200" dirty="0">
                <a:latin typeface="Arial Narrow" panose="020B0604020202020204" pitchFamily="34" charset="0"/>
                <a:cs typeface="Arial Narrow" panose="020B0604020202020204" pitchFamily="34" charset="0"/>
              </a:rPr>
              <a:t>Focus on embedded software to </a:t>
            </a:r>
            <a:r>
              <a:rPr lang="de-DE" sz="2200" dirty="0" err="1">
                <a:latin typeface="Arial Narrow" panose="020B0604020202020204" pitchFamily="34" charset="0"/>
                <a:cs typeface="Arial Narrow" panose="020B0604020202020204" pitchFamily="34" charset="0"/>
              </a:rPr>
              <a:t>be</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pushed</a:t>
            </a:r>
            <a:endParaRPr lang="de-DE" sz="2200" dirty="0">
              <a:latin typeface="Arial Narrow" panose="020B0604020202020204" pitchFamily="34" charset="0"/>
              <a:cs typeface="Arial Narrow" panose="020B0604020202020204" pitchFamily="34" charset="0"/>
            </a:endParaRPr>
          </a:p>
          <a:p>
            <a:pPr marL="742933" lvl="1" indent="-285744">
              <a:lnSpc>
                <a:spcPct val="110000"/>
              </a:lnSpc>
              <a:spcBef>
                <a:spcPts val="400"/>
              </a:spcBef>
              <a:buFont typeface="Arial" panose="020B0604020202020204" pitchFamily="34" charset="0"/>
              <a:buChar char="•"/>
            </a:pPr>
            <a:endParaRPr lang="de-DE" sz="1100" dirty="0">
              <a:latin typeface="Arial Narrow" panose="020B0604020202020204" pitchFamily="34" charset="0"/>
              <a:cs typeface="Arial Narrow" panose="020B0604020202020204" pitchFamily="34" charset="0"/>
            </a:endParaRPr>
          </a:p>
          <a:p>
            <a:pPr marL="285744" indent="-285744">
              <a:buFont typeface="Arial" panose="020B0604020202020204" pitchFamily="34" charset="0"/>
              <a:buChar char="•"/>
            </a:pPr>
            <a:r>
              <a:rPr lang="de-DE" dirty="0">
                <a:latin typeface="Arial Narrow" panose="020B0604020202020204" pitchFamily="34" charset="0"/>
                <a:cs typeface="Arial Narrow" panose="020B0604020202020204" pitchFamily="34" charset="0"/>
              </a:rPr>
              <a:t>ESL</a:t>
            </a:r>
            <a:endParaRPr lang="en-US" sz="2200" dirty="0">
              <a:latin typeface="Arial Narrow" panose="020B0604020202020204" pitchFamily="34" charset="0"/>
              <a:cs typeface="Arial Narrow" panose="020B0604020202020204" pitchFamily="34" charset="0"/>
            </a:endParaRPr>
          </a:p>
          <a:p>
            <a:pPr marL="742933" lvl="1" indent="-285744">
              <a:lnSpc>
                <a:spcPct val="110000"/>
              </a:lnSpc>
              <a:spcBef>
                <a:spcPts val="400"/>
              </a:spcBef>
              <a:buFont typeface="Arial" panose="020B0604020202020204" pitchFamily="34" charset="0"/>
              <a:buChar char="•"/>
            </a:pPr>
            <a:r>
              <a:rPr lang="de-DE" sz="2200" dirty="0" err="1">
                <a:latin typeface="Arial Narrow" panose="020B0604020202020204" pitchFamily="34" charset="0"/>
                <a:cs typeface="Arial Narrow" panose="020B0604020202020204" pitchFamily="34" charset="0"/>
              </a:rPr>
              <a:t>Pushing</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for</a:t>
            </a:r>
            <a:r>
              <a:rPr lang="de-DE" sz="2200" dirty="0">
                <a:latin typeface="Arial Narrow" panose="020B0604020202020204" pitchFamily="34" charset="0"/>
                <a:cs typeface="Arial Narrow" panose="020B0604020202020204" pitchFamily="34" charset="0"/>
              </a:rPr>
              <a:t> quick turnaround time</a:t>
            </a:r>
          </a:p>
          <a:p>
            <a:pPr marL="742933" lvl="1" indent="-285744">
              <a:lnSpc>
                <a:spcPct val="110000"/>
              </a:lnSpc>
              <a:spcBef>
                <a:spcPts val="400"/>
              </a:spcBef>
              <a:buFont typeface="Arial" panose="020B0604020202020204" pitchFamily="34" charset="0"/>
              <a:buChar char="•"/>
            </a:pPr>
            <a:r>
              <a:rPr lang="de-DE" sz="2200" dirty="0">
                <a:latin typeface="Arial Narrow" panose="020B0604020202020204" pitchFamily="34" charset="0"/>
                <a:cs typeface="Arial Narrow" panose="020B0604020202020204" pitchFamily="34" charset="0"/>
              </a:rPr>
              <a:t>Search for new EiC </a:t>
            </a:r>
            <a:r>
              <a:rPr lang="de-DE" sz="2200" dirty="0" err="1">
                <a:latin typeface="Arial Narrow" panose="020B0604020202020204" pitchFamily="34" charset="0"/>
                <a:cs typeface="Arial Narrow" panose="020B0604020202020204" pitchFamily="34" charset="0"/>
              </a:rPr>
              <a:t>for</a:t>
            </a:r>
            <a:r>
              <a:rPr lang="de-DE" sz="2200" dirty="0">
                <a:latin typeface="Arial Narrow" panose="020B0604020202020204" pitchFamily="34" charset="0"/>
                <a:cs typeface="Arial Narrow" panose="020B0604020202020204" pitchFamily="34" charset="0"/>
              </a:rPr>
              <a:t> ESL</a:t>
            </a:r>
          </a:p>
          <a:p>
            <a:pPr marL="742933" lvl="1" indent="-285744">
              <a:lnSpc>
                <a:spcPct val="110000"/>
              </a:lnSpc>
              <a:spcBef>
                <a:spcPts val="400"/>
              </a:spcBef>
              <a:buFont typeface="Arial" panose="020B0604020202020204" pitchFamily="34" charset="0"/>
              <a:buChar char="•"/>
            </a:pPr>
            <a:endParaRPr lang="de-DE" sz="1100" dirty="0">
              <a:latin typeface="Arial Narrow" panose="020B0604020202020204" pitchFamily="34" charset="0"/>
              <a:cs typeface="Arial Narrow" panose="020B0604020202020204" pitchFamily="34" charset="0"/>
            </a:endParaRPr>
          </a:p>
          <a:p>
            <a:pPr marL="285744" indent="-285744">
              <a:buFont typeface="Arial" panose="020B0604020202020204" pitchFamily="34" charset="0"/>
              <a:buChar char="•"/>
            </a:pPr>
            <a:r>
              <a:rPr lang="de-DE" sz="2200" dirty="0">
                <a:latin typeface="Arial Narrow" panose="020B0604020202020204" pitchFamily="34" charset="0"/>
                <a:cs typeface="Arial Narrow" panose="020B0604020202020204" pitchFamily="34" charset="0"/>
              </a:rPr>
              <a:t>TCAD</a:t>
            </a:r>
          </a:p>
          <a:p>
            <a:pPr marL="685784" lvl="1">
              <a:spcBef>
                <a:spcPts val="400"/>
              </a:spcBef>
              <a:buFont typeface="Arial" panose="020B0604020202020204" pitchFamily="34" charset="0"/>
              <a:buChar char="•"/>
            </a:pPr>
            <a:r>
              <a:rPr lang="de-DE" sz="2200" dirty="0">
                <a:latin typeface="Arial Narrow" panose="020B0604020202020204" pitchFamily="34" charset="0"/>
                <a:cs typeface="Arial Narrow" panose="020B0604020202020204" pitchFamily="34" charset="0"/>
              </a:rPr>
              <a:t>Discussion on publication models: </a:t>
            </a:r>
            <a:r>
              <a:rPr lang="en-US" sz="2200" dirty="0">
                <a:latin typeface="Arial Narrow" panose="020B0604020202020204" pitchFamily="34" charset="0"/>
                <a:cs typeface="Arial Narrow" panose="020B0604020202020204" pitchFamily="34" charset="0"/>
              </a:rPr>
              <a:t>OA, Print/Online, </a:t>
            </a:r>
            <a:r>
              <a:rPr lang="en-US" sz="2200" dirty="0" err="1">
                <a:latin typeface="Arial Narrow" panose="020B0604020202020204" pitchFamily="34" charset="0"/>
                <a:cs typeface="Arial Narrow" panose="020B0604020202020204" pitchFamily="34" charset="0"/>
              </a:rPr>
              <a:t>etc</a:t>
            </a:r>
            <a:endParaRPr lang="en-US" sz="2200" dirty="0">
              <a:latin typeface="Arial Narrow" panose="020B0604020202020204" pitchFamily="34" charset="0"/>
              <a:cs typeface="Arial Narrow" panose="020B0604020202020204" pitchFamily="34" charset="0"/>
            </a:endParaRPr>
          </a:p>
          <a:p>
            <a:pPr marL="685784" lvl="1">
              <a:spcBef>
                <a:spcPts val="400"/>
              </a:spcBef>
              <a:buFont typeface="Arial" panose="020B0604020202020204" pitchFamily="34" charset="0"/>
              <a:buChar char="•"/>
            </a:pPr>
            <a:r>
              <a:rPr lang="en-US" sz="2200" dirty="0">
                <a:latin typeface="Arial Narrow" panose="020B0604020202020204" pitchFamily="34" charset="0"/>
                <a:cs typeface="Arial Narrow" panose="020B0604020202020204" pitchFamily="34" charset="0"/>
              </a:rPr>
              <a:t>Search for “new” </a:t>
            </a:r>
            <a:r>
              <a:rPr lang="en-US" sz="2200" dirty="0" err="1">
                <a:latin typeface="Arial Narrow" panose="020B0604020202020204" pitchFamily="34" charset="0"/>
                <a:cs typeface="Arial Narrow" panose="020B0604020202020204" pitchFamily="34" charset="0"/>
              </a:rPr>
              <a:t>EiC</a:t>
            </a:r>
            <a:r>
              <a:rPr lang="en-US" sz="2200" dirty="0">
                <a:latin typeface="Arial Narrow" panose="020B0604020202020204" pitchFamily="34" charset="0"/>
                <a:cs typeface="Arial Narrow" panose="020B0604020202020204" pitchFamily="34" charset="0"/>
              </a:rPr>
              <a:t> for TCAD</a:t>
            </a:r>
          </a:p>
          <a:p>
            <a:pPr marL="685784" lvl="1">
              <a:spcBef>
                <a:spcPts val="400"/>
              </a:spcBef>
              <a:buFont typeface="Arial" panose="020B0604020202020204" pitchFamily="34" charset="0"/>
              <a:buChar char="•"/>
            </a:pPr>
            <a:endParaRPr lang="en-US" sz="1100" dirty="0">
              <a:latin typeface="Arial Narrow" panose="020B0604020202020204" pitchFamily="34" charset="0"/>
              <a:cs typeface="Arial Narrow" panose="020B0604020202020204" pitchFamily="34" charset="0"/>
            </a:endParaRPr>
          </a:p>
          <a:p>
            <a:pPr marL="228595">
              <a:buFont typeface="Arial" panose="020B0604020202020204" pitchFamily="34" charset="0"/>
              <a:buChar char="•"/>
            </a:pPr>
            <a:r>
              <a:rPr lang="de-DE" dirty="0" err="1">
                <a:latin typeface="Arial Narrow" panose="020B0604020202020204" pitchFamily="34" charset="0"/>
                <a:cs typeface="Arial Narrow" panose="020B0604020202020204" pitchFamily="34" charset="0"/>
              </a:rPr>
              <a:t>JxCDC</a:t>
            </a:r>
            <a:endParaRPr lang="de-DE" dirty="0">
              <a:latin typeface="Arial Narrow" panose="020B0604020202020204" pitchFamily="34" charset="0"/>
              <a:cs typeface="Arial Narrow" panose="020B0604020202020204" pitchFamily="34" charset="0"/>
            </a:endParaRPr>
          </a:p>
          <a:p>
            <a:pPr marL="685784" lvl="1">
              <a:spcBef>
                <a:spcPts val="400"/>
              </a:spcBef>
              <a:buFont typeface="Arial" panose="020B0604020202020204" pitchFamily="34" charset="0"/>
              <a:buChar char="•"/>
            </a:pPr>
            <a:r>
              <a:rPr lang="de-DE" sz="2200" dirty="0" err="1">
                <a:latin typeface="Arial Narrow" panose="020B0604020202020204" pitchFamily="34" charset="0"/>
                <a:cs typeface="Arial Narrow" panose="020B0604020202020204" pitchFamily="34" charset="0"/>
              </a:rPr>
              <a:t>Became</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financial</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co</a:t>
            </a:r>
            <a:r>
              <a:rPr lang="de-DE" sz="2200" dirty="0">
                <a:latin typeface="Arial Narrow" panose="020B0604020202020204" pitchFamily="34" charset="0"/>
                <a:cs typeface="Arial Narrow" panose="020B0604020202020204" pitchFamily="34" charset="0"/>
              </a:rPr>
              <a:t>-sponsor, </a:t>
            </a:r>
            <a:r>
              <a:rPr lang="de-DE" sz="2200" dirty="0" err="1">
                <a:latin typeface="Arial Narrow" panose="020B0604020202020204" pitchFamily="34" charset="0"/>
                <a:cs typeface="Arial Narrow" panose="020B0604020202020204" pitchFamily="34" charset="0"/>
              </a:rPr>
              <a:t>increase</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involvement</a:t>
            </a:r>
            <a:r>
              <a:rPr lang="de-DE" sz="2200" dirty="0">
                <a:latin typeface="Arial Narrow" panose="020B0604020202020204" pitchFamily="34" charset="0"/>
                <a:cs typeface="Arial Narrow" panose="020B0604020202020204" pitchFamily="34" charset="0"/>
              </a:rPr>
              <a:t> in </a:t>
            </a:r>
            <a:r>
              <a:rPr lang="de-DE" sz="2200" dirty="0" err="1">
                <a:latin typeface="Arial Narrow" panose="020B0604020202020204" pitchFamily="34" charset="0"/>
                <a:cs typeface="Arial Narrow" panose="020B0604020202020204" pitchFamily="34" charset="0"/>
              </a:rPr>
              <a:t>Steering</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Committee</a:t>
            </a:r>
            <a:endParaRPr lang="de-DE" sz="2200" dirty="0">
              <a:latin typeface="Arial Narrow" panose="020B0604020202020204" pitchFamily="34" charset="0"/>
              <a:cs typeface="Arial Narrow" panose="020B0604020202020204" pitchFamily="34" charset="0"/>
            </a:endParaRPr>
          </a:p>
          <a:p>
            <a:pPr marL="400034" lvl="1" indent="0">
              <a:spcBef>
                <a:spcPts val="400"/>
              </a:spcBef>
              <a:buNone/>
            </a:pPr>
            <a:endParaRPr lang="de-DE" sz="1100" dirty="0">
              <a:latin typeface="Arial Narrow" panose="020B0604020202020204" pitchFamily="34" charset="0"/>
              <a:cs typeface="Arial Narrow" panose="020B0604020202020204" pitchFamily="34" charset="0"/>
            </a:endParaRPr>
          </a:p>
          <a:p>
            <a:pPr marL="228595">
              <a:buFont typeface="Arial" panose="020B0604020202020204" pitchFamily="34" charset="0"/>
              <a:buChar char="•"/>
            </a:pPr>
            <a:r>
              <a:rPr lang="de-DE" dirty="0">
                <a:latin typeface="Arial Narrow" panose="020B0604020202020204" pitchFamily="34" charset="0"/>
                <a:cs typeface="Arial Narrow" panose="020B0604020202020204" pitchFamily="34" charset="0"/>
              </a:rPr>
              <a:t>Journal Flexible </a:t>
            </a:r>
            <a:r>
              <a:rPr lang="de-DE" dirty="0" err="1">
                <a:latin typeface="Arial Narrow" panose="020B0604020202020204" pitchFamily="34" charset="0"/>
                <a:cs typeface="Arial Narrow" panose="020B0604020202020204" pitchFamily="34" charset="0"/>
              </a:rPr>
              <a:t>and</a:t>
            </a:r>
            <a:r>
              <a:rPr lang="de-DE" dirty="0">
                <a:latin typeface="Arial Narrow" panose="020B0604020202020204" pitchFamily="34" charset="0"/>
                <a:cs typeface="Arial Narrow" panose="020B0604020202020204" pitchFamily="34" charset="0"/>
              </a:rPr>
              <a:t> </a:t>
            </a:r>
            <a:r>
              <a:rPr lang="de-DE" dirty="0" err="1">
                <a:latin typeface="Arial Narrow" panose="020B0604020202020204" pitchFamily="34" charset="0"/>
                <a:cs typeface="Arial Narrow" panose="020B0604020202020204" pitchFamily="34" charset="0"/>
              </a:rPr>
              <a:t>Printed</a:t>
            </a:r>
            <a:r>
              <a:rPr lang="de-DE" dirty="0">
                <a:latin typeface="Arial Narrow" panose="020B0604020202020204" pitchFamily="34" charset="0"/>
                <a:cs typeface="Arial Narrow" panose="020B0604020202020204" pitchFamily="34" charset="0"/>
              </a:rPr>
              <a:t> Electronics</a:t>
            </a:r>
          </a:p>
          <a:p>
            <a:pPr marL="685784" lvl="1">
              <a:spcBef>
                <a:spcPts val="400"/>
              </a:spcBef>
              <a:buFont typeface="Arial" panose="020B0604020202020204" pitchFamily="34" charset="0"/>
              <a:buChar char="•"/>
            </a:pPr>
            <a:r>
              <a:rPr lang="de-DE" sz="2200" dirty="0">
                <a:latin typeface="Arial Narrow" panose="020B0604020202020204" pitchFamily="34" charset="0"/>
                <a:cs typeface="Arial Narrow" panose="020B0604020202020204" pitchFamily="34" charset="0"/>
              </a:rPr>
              <a:t>New Journal </a:t>
            </a:r>
            <a:r>
              <a:rPr lang="de-DE" sz="2200" dirty="0" err="1">
                <a:latin typeface="Arial Narrow" panose="020B0604020202020204" pitchFamily="34" charset="0"/>
                <a:cs typeface="Arial Narrow" panose="020B0604020202020204" pitchFamily="34" charset="0"/>
              </a:rPr>
              <a:t>under</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discussion</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to</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be</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voted</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again</a:t>
            </a:r>
            <a:r>
              <a:rPr lang="de-DE" sz="2200" dirty="0">
                <a:latin typeface="Arial Narrow" panose="020B0604020202020204" pitchFamily="34" charset="0"/>
                <a:cs typeface="Arial Narrow" panose="020B0604020202020204" pitchFamily="34" charset="0"/>
              </a:rPr>
              <a:t> at </a:t>
            </a:r>
            <a:r>
              <a:rPr lang="de-DE" sz="2200" dirty="0" err="1">
                <a:latin typeface="Arial Narrow" panose="020B0604020202020204" pitchFamily="34" charset="0"/>
                <a:cs typeface="Arial Narrow" panose="020B0604020202020204" pitchFamily="34" charset="0"/>
              </a:rPr>
              <a:t>next</a:t>
            </a:r>
            <a:r>
              <a:rPr lang="de-DE" sz="2200" dirty="0">
                <a:latin typeface="Arial Narrow" panose="020B0604020202020204" pitchFamily="34" charset="0"/>
                <a:cs typeface="Arial Narrow" panose="020B0604020202020204" pitchFamily="34" charset="0"/>
              </a:rPr>
              <a:t> TAB </a:t>
            </a:r>
            <a:r>
              <a:rPr lang="de-DE" sz="2200" dirty="0" err="1">
                <a:latin typeface="Arial Narrow" panose="020B0604020202020204" pitchFamily="34" charset="0"/>
                <a:cs typeface="Arial Narrow" panose="020B0604020202020204" pitchFamily="34" charset="0"/>
              </a:rPr>
              <a:t>meeting</a:t>
            </a:r>
            <a:endParaRPr lang="de-DE" sz="2200" dirty="0">
              <a:latin typeface="Arial Narrow" panose="020B0604020202020204" pitchFamily="34" charset="0"/>
              <a:cs typeface="Arial Narrow" panose="020B0604020202020204" pitchFamily="34" charset="0"/>
            </a:endParaRPr>
          </a:p>
          <a:p>
            <a:pPr marL="685784" lvl="1">
              <a:spcBef>
                <a:spcPts val="400"/>
              </a:spcBef>
              <a:buFont typeface="Arial" panose="020B0604020202020204" pitchFamily="34" charset="0"/>
              <a:buChar char="•"/>
            </a:pPr>
            <a:r>
              <a:rPr lang="de-DE" sz="2200" dirty="0" err="1">
                <a:latin typeface="Arial Narrow" panose="020B0604020202020204" pitchFamily="34" charset="0"/>
                <a:cs typeface="Arial Narrow" panose="020B0604020202020204" pitchFamily="34" charset="0"/>
              </a:rPr>
              <a:t>Assumed</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financial</a:t>
            </a:r>
            <a:r>
              <a:rPr lang="de-DE" sz="2200" dirty="0">
                <a:latin typeface="Arial Narrow" panose="020B0604020202020204" pitchFamily="34" charset="0"/>
                <a:cs typeface="Arial Narrow" panose="020B0604020202020204" pitchFamily="34" charset="0"/>
              </a:rPr>
              <a:t> </a:t>
            </a:r>
            <a:r>
              <a:rPr lang="de-DE" sz="2200" dirty="0" err="1">
                <a:latin typeface="Arial Narrow" panose="020B0604020202020204" pitchFamily="34" charset="0"/>
                <a:cs typeface="Arial Narrow" panose="020B0604020202020204" pitchFamily="34" charset="0"/>
              </a:rPr>
              <a:t>co-sponsorship</a:t>
            </a:r>
            <a:endParaRPr lang="de-DE" sz="2200" dirty="0">
              <a:latin typeface="Arial Narrow" panose="020B0604020202020204" pitchFamily="34" charset="0"/>
              <a:cs typeface="Arial Narrow" panose="020B0604020202020204" pitchFamily="34" charset="0"/>
            </a:endParaRPr>
          </a:p>
        </p:txBody>
      </p:sp>
      <p:sp>
        <p:nvSpPr>
          <p:cNvPr id="6" name="Titel 1">
            <a:extLst>
              <a:ext uri="{FF2B5EF4-FFF2-40B4-BE49-F238E27FC236}">
                <a16:creationId xmlns:a16="http://schemas.microsoft.com/office/drawing/2014/main" id="{D7EFBD07-487D-924B-9F34-160309BBD504}"/>
              </a:ext>
            </a:extLst>
          </p:cNvPr>
          <p:cNvSpPr>
            <a:spLocks noGrp="1"/>
          </p:cNvSpPr>
          <p:nvPr>
            <p:ph type="title"/>
          </p:nvPr>
        </p:nvSpPr>
        <p:spPr>
          <a:xfrm>
            <a:off x="1291066" y="243198"/>
            <a:ext cx="8596668" cy="642610"/>
          </a:xfrm>
        </p:spPr>
        <p:txBody>
          <a:bodyPr/>
          <a:lstStyle/>
          <a:p>
            <a:r>
              <a:rPr lang="de-DE" dirty="0">
                <a:solidFill>
                  <a:srgbClr val="00B0F0"/>
                </a:solidFill>
              </a:rPr>
              <a:t>Ongoing &amp; </a:t>
            </a:r>
            <a:r>
              <a:rPr lang="de-DE" dirty="0" err="1">
                <a:solidFill>
                  <a:srgbClr val="00B0F0"/>
                </a:solidFill>
              </a:rPr>
              <a:t>Upcoming</a:t>
            </a:r>
            <a:r>
              <a:rPr lang="de-DE" dirty="0">
                <a:solidFill>
                  <a:srgbClr val="00B0F0"/>
                </a:solidFill>
              </a:rPr>
              <a:t> </a:t>
            </a:r>
            <a:r>
              <a:rPr lang="de-DE" dirty="0" err="1">
                <a:solidFill>
                  <a:srgbClr val="00B0F0"/>
                </a:solidFill>
              </a:rPr>
              <a:t>Activities</a:t>
            </a:r>
            <a:endParaRPr lang="en-US" dirty="0">
              <a:solidFill>
                <a:srgbClr val="00B0F0"/>
              </a:solidFill>
            </a:endParaRPr>
          </a:p>
        </p:txBody>
      </p:sp>
    </p:spTree>
    <p:extLst>
      <p:ext uri="{BB962C8B-B14F-4D97-AF65-F5344CB8AC3E}">
        <p14:creationId xmlns:p14="http://schemas.microsoft.com/office/powerpoint/2010/main" val="927086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1228" y="0"/>
            <a:ext cx="5424866" cy="1266545"/>
          </a:xfrm>
        </p:spPr>
        <p:txBody>
          <a:bodyPr numCol="1">
            <a:noAutofit/>
          </a:bodyPr>
          <a:lstStyle/>
          <a:p>
            <a:r>
              <a:rPr lang="de-DE" altLang="de-DE" dirty="0">
                <a:solidFill>
                  <a:srgbClr val="00B0F0"/>
                </a:solidFill>
                <a:latin typeface="Arial" panose="020B0604020202020204" pitchFamily="34" charset="0"/>
                <a:cs typeface="Arial" panose="020B0604020202020204" pitchFamily="34" charset="0"/>
              </a:rPr>
              <a:t>TCAD - Transactions on</a:t>
            </a:r>
            <a:br>
              <a:rPr lang="de-DE" altLang="de-DE" dirty="0">
                <a:solidFill>
                  <a:srgbClr val="00B0F0"/>
                </a:solidFill>
                <a:latin typeface="Arial" panose="020B0604020202020204" pitchFamily="34" charset="0"/>
                <a:cs typeface="Arial" panose="020B0604020202020204" pitchFamily="34" charset="0"/>
              </a:rPr>
            </a:br>
            <a:r>
              <a:rPr lang="de-DE" altLang="de-DE" dirty="0">
                <a:solidFill>
                  <a:srgbClr val="00B0F0"/>
                </a:solidFill>
                <a:latin typeface="Arial" panose="020B0604020202020204" pitchFamily="34" charset="0"/>
                <a:cs typeface="Arial" panose="020B0604020202020204" pitchFamily="34" charset="0"/>
              </a:rPr>
              <a:t>Computer-Aided Design</a:t>
            </a:r>
            <a:endParaRPr lang="en-US" dirty="0">
              <a:solidFill>
                <a:srgbClr val="00B0F0"/>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365102" y="1491049"/>
            <a:ext cx="7397117" cy="5366951"/>
          </a:xfrm>
        </p:spPr>
        <p:txBody>
          <a:bodyPr numCol="1">
            <a:normAutofit/>
          </a:bodyPr>
          <a:lstStyle/>
          <a:p>
            <a:r>
              <a:rPr lang="en-US" dirty="0">
                <a:latin typeface="Arial Narrow" panose="020B0604020202020204" pitchFamily="34" charset="0"/>
                <a:cs typeface="Arial Narrow" panose="020B0604020202020204" pitchFamily="34" charset="0"/>
              </a:rPr>
              <a:t>Financial sponsor: CEDA</a:t>
            </a:r>
          </a:p>
          <a:p>
            <a:r>
              <a:rPr lang="de-DE" altLang="de-DE" dirty="0" err="1">
                <a:latin typeface="Arial Narrow" panose="020B0604020202020204" pitchFamily="34" charset="0"/>
                <a:cs typeface="Arial Narrow" panose="020B0604020202020204" pitchFamily="34" charset="0"/>
              </a:rPr>
              <a:t>Finance</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size</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click</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counts</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publication</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dates</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healthy</a:t>
            </a:r>
            <a:r>
              <a:rPr lang="de-DE" altLang="de-DE" dirty="0">
                <a:latin typeface="Arial Narrow" panose="020B0604020202020204" pitchFamily="34" charset="0"/>
                <a:cs typeface="Arial Narrow" panose="020B0604020202020204" pitchFamily="34" charset="0"/>
              </a:rPr>
              <a:t>/</a:t>
            </a:r>
            <a:r>
              <a:rPr lang="de-DE" altLang="de-DE" dirty="0" err="1">
                <a:latin typeface="Arial Narrow" panose="020B0604020202020204" pitchFamily="34" charset="0"/>
                <a:cs typeface="Arial Narrow" panose="020B0604020202020204" pitchFamily="34" charset="0"/>
              </a:rPr>
              <a:t>stable</a:t>
            </a:r>
            <a:endParaRPr lang="de-DE" altLang="de-DE" sz="2000" dirty="0">
              <a:latin typeface="Arial Narrow" panose="020B0604020202020204" pitchFamily="34" charset="0"/>
              <a:cs typeface="Arial Narrow" panose="020B0604020202020204" pitchFamily="34" charset="0"/>
            </a:endParaRPr>
          </a:p>
          <a:p>
            <a:r>
              <a:rPr lang="en-US" sz="2133" dirty="0">
                <a:latin typeface="Arial Narrow" panose="020B0604020202020204" pitchFamily="34" charset="0"/>
                <a:cs typeface="Arial Narrow" panose="020B0604020202020204" pitchFamily="34" charset="0"/>
              </a:rPr>
              <a:t>Worked to strengthen CPS/IOT/Embedded. Maintain connection with </a:t>
            </a:r>
            <a:r>
              <a:rPr lang="en-US" sz="2133" dirty="0" err="1">
                <a:latin typeface="Arial Narrow" panose="020B0604020202020204" pitchFamily="34" charset="0"/>
                <a:cs typeface="Arial Narrow" panose="020B0604020202020204" pitchFamily="34" charset="0"/>
              </a:rPr>
              <a:t>ESWeek</a:t>
            </a:r>
            <a:endParaRPr lang="en-US" sz="2133" dirty="0">
              <a:latin typeface="Arial Narrow" panose="020B0604020202020204" pitchFamily="34" charset="0"/>
              <a:cs typeface="Arial Narrow" panose="020B0604020202020204" pitchFamily="34" charset="0"/>
            </a:endParaRPr>
          </a:p>
          <a:p>
            <a:pPr lvl="1"/>
            <a:r>
              <a:rPr lang="en" dirty="0">
                <a:latin typeface="Arial Narrow" panose="020B0604020202020204" pitchFamily="34" charset="0"/>
                <a:cs typeface="Arial Narrow" panose="020B0604020202020204" pitchFamily="34" charset="0"/>
              </a:rPr>
              <a:t>Signed new MoU to publish </a:t>
            </a:r>
            <a:r>
              <a:rPr lang="en" dirty="0" err="1">
                <a:latin typeface="Arial Narrow" panose="020B0604020202020204" pitchFamily="34" charset="0"/>
                <a:cs typeface="Arial Narrow" panose="020B0604020202020204" pitchFamily="34" charset="0"/>
              </a:rPr>
              <a:t>ESWeek</a:t>
            </a:r>
            <a:r>
              <a:rPr lang="en" dirty="0">
                <a:latin typeface="Arial Narrow" panose="020B0604020202020204" pitchFamily="34" charset="0"/>
                <a:cs typeface="Arial Narrow" panose="020B0604020202020204" pitchFamily="34" charset="0"/>
              </a:rPr>
              <a:t>, 5 year period (ACM &amp; IEEE)</a:t>
            </a:r>
            <a:endParaRPr lang="en" sz="2200" dirty="0">
              <a:latin typeface="Arial Narrow" panose="020B0604020202020204" pitchFamily="34" charset="0"/>
              <a:cs typeface="Arial Narrow" panose="020B0604020202020204" pitchFamily="34" charset="0"/>
            </a:endParaRPr>
          </a:p>
          <a:p>
            <a:pPr lvl="1"/>
            <a:r>
              <a:rPr lang="en" sz="2200" dirty="0">
                <a:latin typeface="Arial Narrow" panose="020B0604020202020204" pitchFamily="34" charset="0"/>
                <a:cs typeface="Arial Narrow" panose="020B0604020202020204" pitchFamily="34" charset="0"/>
              </a:rPr>
              <a:t>TECS does not print its </a:t>
            </a:r>
            <a:r>
              <a:rPr lang="en" sz="2200" dirty="0" err="1">
                <a:latin typeface="Arial Narrow" panose="020B0604020202020204" pitchFamily="34" charset="0"/>
                <a:cs typeface="Arial Narrow" panose="020B0604020202020204" pitchFamily="34" charset="0"/>
              </a:rPr>
              <a:t>ESWeek</a:t>
            </a:r>
            <a:r>
              <a:rPr lang="en" sz="2200" dirty="0">
                <a:latin typeface="Arial Narrow" panose="020B0604020202020204" pitchFamily="34" charset="0"/>
                <a:cs typeface="Arial Narrow" panose="020B0604020202020204" pitchFamily="34" charset="0"/>
              </a:rPr>
              <a:t> issue; only online</a:t>
            </a:r>
          </a:p>
          <a:p>
            <a:pPr lvl="1"/>
            <a:r>
              <a:rPr lang="en" sz="2200" dirty="0">
                <a:latin typeface="Arial Narrow" panose="020B0604020202020204" pitchFamily="34" charset="0"/>
                <a:cs typeface="Arial Narrow" panose="020B0604020202020204" pitchFamily="34" charset="0"/>
              </a:rPr>
              <a:t>TCAD moving to online only in 2020</a:t>
            </a:r>
            <a:endParaRPr lang="en-US" dirty="0">
              <a:latin typeface="Arial Narrow" panose="020B0604020202020204" pitchFamily="34" charset="0"/>
              <a:cs typeface="Arial Narrow" panose="020B0604020202020204" pitchFamily="34" charset="0"/>
            </a:endParaRPr>
          </a:p>
          <a:p>
            <a:r>
              <a:rPr lang="de-DE" altLang="de-DE" dirty="0" err="1">
                <a:latin typeface="Arial Narrow" panose="020B0604020202020204" pitchFamily="34" charset="0"/>
                <a:cs typeface="Arial Narrow" panose="020B0604020202020204" pitchFamily="34" charset="0"/>
              </a:rPr>
              <a:t>Ongoing</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discussions</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about</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publishing</a:t>
            </a:r>
            <a:r>
              <a:rPr lang="de-DE" altLang="de-DE" dirty="0">
                <a:latin typeface="Arial Narrow" panose="020B0604020202020204" pitchFamily="34" charset="0"/>
                <a:cs typeface="Arial Narrow" panose="020B0604020202020204" pitchFamily="34" charset="0"/>
              </a:rPr>
              <a:t> </a:t>
            </a:r>
            <a:r>
              <a:rPr lang="de-DE" altLang="de-DE" dirty="0" err="1">
                <a:latin typeface="Arial Narrow" panose="020B0604020202020204" pitchFamily="34" charset="0"/>
                <a:cs typeface="Arial Narrow" panose="020B0604020202020204" pitchFamily="34" charset="0"/>
              </a:rPr>
              <a:t>models</a:t>
            </a:r>
            <a:r>
              <a:rPr lang="de-DE" altLang="de-DE" dirty="0">
                <a:latin typeface="Arial Narrow" panose="020B0604020202020204" pitchFamily="34" charset="0"/>
                <a:cs typeface="Arial Narrow" panose="020B0604020202020204" pitchFamily="34" charset="0"/>
              </a:rPr>
              <a:t>:</a:t>
            </a:r>
          </a:p>
          <a:p>
            <a:pPr lvl="1">
              <a:spcBef>
                <a:spcPts val="600"/>
              </a:spcBef>
            </a:pPr>
            <a:r>
              <a:rPr lang="de-DE" altLang="de-DE" sz="2133" dirty="0">
                <a:latin typeface="Arial Narrow" panose="020B0604020202020204" pitchFamily="34" charset="0"/>
                <a:cs typeface="Arial Narrow" panose="020B0604020202020204" pitchFamily="34" charset="0"/>
              </a:rPr>
              <a:t>Outlet </a:t>
            </a:r>
            <a:r>
              <a:rPr lang="de-DE" altLang="de-DE" sz="2133" dirty="0" err="1">
                <a:latin typeface="Arial Narrow" panose="020B0604020202020204" pitchFamily="34" charset="0"/>
                <a:cs typeface="Arial Narrow" panose="020B0604020202020204" pitchFamily="34" charset="0"/>
              </a:rPr>
              <a:t>for</a:t>
            </a:r>
            <a:r>
              <a:rPr lang="de-DE" altLang="de-DE" sz="2133" dirty="0">
                <a:latin typeface="Arial Narrow" panose="020B0604020202020204" pitchFamily="34" charset="0"/>
                <a:cs typeface="Arial Narrow" panose="020B0604020202020204" pitchFamily="34" charset="0"/>
              </a:rPr>
              <a:t> </a:t>
            </a:r>
            <a:r>
              <a:rPr lang="de-DE" altLang="de-DE" sz="2133" dirty="0" err="1">
                <a:latin typeface="Arial Narrow" panose="020B0604020202020204" pitchFamily="34" charset="0"/>
                <a:cs typeface="Arial Narrow" panose="020B0604020202020204" pitchFamily="34" charset="0"/>
              </a:rPr>
              <a:t>target</a:t>
            </a:r>
            <a:r>
              <a:rPr lang="de-DE" altLang="de-DE" sz="2133" dirty="0">
                <a:latin typeface="Arial Narrow" panose="020B0604020202020204" pitchFamily="34" charset="0"/>
                <a:cs typeface="Arial Narrow" panose="020B0604020202020204" pitchFamily="34" charset="0"/>
              </a:rPr>
              <a:t> </a:t>
            </a:r>
            <a:r>
              <a:rPr lang="de-DE" altLang="de-DE" sz="2133" dirty="0" err="1">
                <a:latin typeface="Arial Narrow" panose="020B0604020202020204" pitchFamily="34" charset="0"/>
                <a:cs typeface="Arial Narrow" panose="020B0604020202020204" pitchFamily="34" charset="0"/>
              </a:rPr>
              <a:t>Conferences</a:t>
            </a:r>
            <a:endParaRPr lang="de-DE" altLang="de-DE" sz="2133" dirty="0">
              <a:latin typeface="Arial Narrow" panose="020B0604020202020204" pitchFamily="34" charset="0"/>
              <a:cs typeface="Arial Narrow" panose="020B0604020202020204" pitchFamily="34" charset="0"/>
            </a:endParaRPr>
          </a:p>
          <a:p>
            <a:pPr lvl="1">
              <a:spcBef>
                <a:spcPts val="800"/>
              </a:spcBef>
            </a:pPr>
            <a:r>
              <a:rPr lang="de-DE" altLang="de-DE" sz="2133" dirty="0">
                <a:latin typeface="Arial Narrow" panose="020B0604020202020204" pitchFamily="34" charset="0"/>
                <a:cs typeface="Arial Narrow" panose="020B0604020202020204" pitchFamily="34" charset="0"/>
              </a:rPr>
              <a:t>Print/online (</a:t>
            </a:r>
            <a:r>
              <a:rPr lang="de-DE" altLang="de-DE" sz="2133" dirty="0" err="1">
                <a:latin typeface="Arial Narrow" panose="020B0604020202020204" pitchFamily="34" charset="0"/>
                <a:cs typeface="Arial Narrow" panose="020B0604020202020204" pitchFamily="34" charset="0"/>
              </a:rPr>
              <a:t>settled</a:t>
            </a:r>
            <a:r>
              <a:rPr lang="de-DE" altLang="de-DE" sz="2133" dirty="0">
                <a:latin typeface="Arial Narrow" panose="020B0604020202020204" pitchFamily="34" charset="0"/>
                <a:cs typeface="Arial Narrow" panose="020B0604020202020204" pitchFamily="34" charset="0"/>
              </a:rPr>
              <a:t>)</a:t>
            </a:r>
            <a:endParaRPr lang="en-US" sz="2200" dirty="0">
              <a:latin typeface="Arial Narrow" panose="020B0604020202020204" pitchFamily="34" charset="0"/>
              <a:cs typeface="Arial Narrow" panose="020B0604020202020204" pitchFamily="34" charset="0"/>
            </a:endParaRPr>
          </a:p>
          <a:p>
            <a:endParaRPr lang="de-DE" altLang="de-DE" dirty="0">
              <a:latin typeface="Arial Narrow" panose="020B0604020202020204" pitchFamily="34" charset="0"/>
              <a:cs typeface="Arial Narrow" panose="020B0604020202020204" pitchFamily="34" charset="0"/>
            </a:endParaRPr>
          </a:p>
          <a:p>
            <a:pPr lvl="1"/>
            <a:endParaRPr lang="en-US" dirty="0">
              <a:latin typeface="Arial Narrow" panose="020B0604020202020204" pitchFamily="34" charset="0"/>
              <a:cs typeface="Arial Narrow" panose="020B0604020202020204" pitchFamily="34" charset="0"/>
            </a:endParaRPr>
          </a:p>
        </p:txBody>
      </p:sp>
      <p:sp>
        <p:nvSpPr>
          <p:cNvPr id="6" name="TextBox 5">
            <a:hlinkClick r:id="rId2"/>
          </p:cNvPr>
          <p:cNvSpPr txBox="1"/>
          <p:nvPr/>
        </p:nvSpPr>
        <p:spPr>
          <a:xfrm>
            <a:off x="7327233" y="1859759"/>
            <a:ext cx="4263691" cy="2759473"/>
          </a:xfrm>
          <a:prstGeom prst="rect">
            <a:avLst/>
          </a:prstGeom>
          <a:noFill/>
          <a:ln w="25400">
            <a:solidFill>
              <a:schemeClr val="accent1"/>
            </a:solidFill>
          </a:ln>
        </p:spPr>
        <p:txBody>
          <a:bodyPr wrap="square" rtlCol="0">
            <a:spAutoFit/>
          </a:bodyPr>
          <a:lstStyle/>
          <a:p>
            <a:r>
              <a:rPr lang="en-US" sz="1333" dirty="0">
                <a:latin typeface="Arial Black" panose="020B0A04020102020204" pitchFamily="34" charset="0"/>
              </a:rPr>
              <a:t>Editor in Chief:</a:t>
            </a:r>
          </a:p>
          <a:p>
            <a:r>
              <a:rPr lang="en-US" sz="2133" dirty="0">
                <a:latin typeface="Times New Roman" panose="02020603050405020304" pitchFamily="18" charset="0"/>
                <a:cs typeface="Times New Roman" panose="02020603050405020304" pitchFamily="18" charset="0"/>
              </a:rPr>
              <a:t>Rajesh Gupta</a:t>
            </a:r>
          </a:p>
          <a:p>
            <a:r>
              <a:rPr lang="en-US" sz="1600" dirty="0">
                <a:latin typeface="Times New Roman" panose="02020603050405020304" pitchFamily="18" charset="0"/>
                <a:cs typeface="Times New Roman" panose="02020603050405020304" pitchFamily="18" charset="0"/>
              </a:rPr>
              <a:t>University of California San Diego, CA, U.S.A.</a:t>
            </a:r>
          </a:p>
          <a:p>
            <a:r>
              <a:rPr lang="en-US" sz="2400" dirty="0">
                <a:solidFill>
                  <a:srgbClr val="3366FF"/>
                </a:solidFill>
                <a:hlinkClick r:id="rId3"/>
              </a:rPr>
              <a:t>rgupta@ucsd.edu</a:t>
            </a:r>
            <a:endParaRPr lang="en-US" sz="2400" dirty="0">
              <a:solidFill>
                <a:srgbClr val="3366FF"/>
              </a:solidFill>
            </a:endParaRPr>
          </a:p>
          <a:p>
            <a:endParaRPr lang="en-US" sz="2400" dirty="0"/>
          </a:p>
          <a:p>
            <a:r>
              <a:rPr lang="en-US" sz="1333" b="1" dirty="0">
                <a:latin typeface="Arial Black" panose="020B0A04020102020204" pitchFamily="34" charset="0"/>
              </a:rPr>
              <a:t>Deputy </a:t>
            </a:r>
            <a:r>
              <a:rPr lang="en-US" sz="1333" b="1" dirty="0" err="1">
                <a:latin typeface="Arial Black" panose="020B0A04020102020204" pitchFamily="34" charset="0"/>
              </a:rPr>
              <a:t>EiC</a:t>
            </a:r>
            <a:r>
              <a:rPr lang="en-US" sz="1333" b="1" dirty="0">
                <a:latin typeface="Arial Black" panose="020B0A04020102020204" pitchFamily="34" charset="0"/>
              </a:rPr>
              <a:t>:</a:t>
            </a:r>
          </a:p>
          <a:p>
            <a:r>
              <a:rPr lang="en-US" sz="2133" dirty="0">
                <a:latin typeface="Times New Roman" panose="02020603050405020304" pitchFamily="18" charset="0"/>
                <a:cs typeface="Times New Roman" panose="02020603050405020304" pitchFamily="18" charset="0"/>
              </a:rPr>
              <a:t>Xin Li</a:t>
            </a:r>
          </a:p>
          <a:p>
            <a:r>
              <a:rPr lang="en-US" sz="1600" dirty="0">
                <a:latin typeface="Times New Roman" panose="02020603050405020304" pitchFamily="18" charset="0"/>
                <a:cs typeface="Times New Roman" panose="02020603050405020304" pitchFamily="18" charset="0"/>
              </a:rPr>
              <a:t>Duke University, NC, U.S.A.</a:t>
            </a:r>
          </a:p>
          <a:p>
            <a:r>
              <a:rPr lang="en-US" sz="2400" dirty="0">
                <a:solidFill>
                  <a:srgbClr val="3366FF"/>
                </a:solidFill>
                <a:cs typeface="Times New Roman" panose="02020603050405020304" pitchFamily="18" charset="0"/>
                <a:hlinkClick r:id="rId2"/>
              </a:rPr>
              <a:t>xinli.ece@duke.edu</a:t>
            </a:r>
            <a:endParaRPr lang="en-US" sz="2400" dirty="0">
              <a:solidFill>
                <a:srgbClr val="3366FF"/>
              </a:solidFill>
              <a:cs typeface="Times New Roman" panose="02020603050405020304" pitchFamily="18" charset="0"/>
            </a:endParaRPr>
          </a:p>
        </p:txBody>
      </p:sp>
      <p:pic>
        <p:nvPicPr>
          <p:cNvPr id="7" name="Picture 6">
            <a:extLst>
              <a:ext uri="{FF2B5EF4-FFF2-40B4-BE49-F238E27FC236}">
                <a16:creationId xmlns:a16="http://schemas.microsoft.com/office/drawing/2014/main" id="{9C917A06-D8BF-2742-B734-3EB4BB91B346}"/>
              </a:ext>
            </a:extLst>
          </p:cNvPr>
          <p:cNvPicPr>
            <a:picLocks noChangeAspect="1"/>
          </p:cNvPicPr>
          <p:nvPr/>
        </p:nvPicPr>
        <p:blipFill rotWithShape="1">
          <a:blip r:embed="rId4">
            <a:extLst>
              <a:ext uri="{28A0092B-C50C-407E-A947-70E740481C1C}">
                <a14:useLocalDpi xmlns:a14="http://schemas.microsoft.com/office/drawing/2010/main" val="0"/>
              </a:ext>
            </a:extLst>
          </a:blip>
          <a:srcRect l="3750" t="11779" r="6250" b="70447"/>
          <a:stretch/>
        </p:blipFill>
        <p:spPr>
          <a:xfrm>
            <a:off x="7762219" y="0"/>
            <a:ext cx="4405811" cy="1491049"/>
          </a:xfrm>
          <a:prstGeom prst="rect">
            <a:avLst/>
          </a:prstGeom>
        </p:spPr>
      </p:pic>
    </p:spTree>
    <p:extLst>
      <p:ext uri="{BB962C8B-B14F-4D97-AF65-F5344CB8AC3E}">
        <p14:creationId xmlns:p14="http://schemas.microsoft.com/office/powerpoint/2010/main" val="189409299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body" idx="1"/>
          </p:nvPr>
        </p:nvSpPr>
        <p:spPr>
          <a:xfrm>
            <a:off x="427175" y="1491049"/>
            <a:ext cx="11360800" cy="5164800"/>
          </a:xfrm>
          <a:prstGeom prst="rect">
            <a:avLst/>
          </a:prstGeom>
        </p:spPr>
        <p:txBody>
          <a:bodyPr spcFirstLastPara="1" vert="horz" wrap="square" lIns="121900" tIns="121900" rIns="121900" bIns="121900" rtlCol="0" anchor="t" anchorCtr="0">
            <a:noAutofit/>
          </a:bodyPr>
          <a:lstStyle/>
          <a:p>
            <a:pPr marL="0" indent="0">
              <a:buNone/>
            </a:pPr>
            <a:r>
              <a:rPr lang="en" sz="2400" dirty="0">
                <a:latin typeface="Arial Narrow" panose="020B0604020202020204" pitchFamily="34" charset="0"/>
                <a:cs typeface="Arial Narrow" panose="020B0604020202020204" pitchFamily="34" charset="0"/>
              </a:rPr>
              <a:t>Editorial Board: Currently at 57</a:t>
            </a:r>
            <a:endParaRPr sz="2400" dirty="0">
              <a:latin typeface="Arial Narrow" panose="020B0604020202020204" pitchFamily="34" charset="0"/>
              <a:cs typeface="Arial Narrow" panose="020B0604020202020204" pitchFamily="34" charset="0"/>
            </a:endParaRPr>
          </a:p>
          <a:p>
            <a:pPr marL="342000" indent="-342000">
              <a:spcBef>
                <a:spcPts val="1000"/>
              </a:spcBef>
            </a:pPr>
            <a:r>
              <a:rPr lang="en" sz="2200" dirty="0">
                <a:latin typeface="Arial Narrow" panose="020B0604020202020204" pitchFamily="34" charset="0"/>
                <a:cs typeface="Arial Narrow" panose="020B0604020202020204" pitchFamily="34" charset="0"/>
              </a:rPr>
              <a:t>Started 2018 with 51 AEs (32 from previous board, 19 new)</a:t>
            </a:r>
            <a:endParaRPr sz="2200" dirty="0">
              <a:latin typeface="Arial Narrow" panose="020B0604020202020204" pitchFamily="34" charset="0"/>
              <a:cs typeface="Arial Narrow" panose="020B0604020202020204" pitchFamily="34" charset="0"/>
            </a:endParaRPr>
          </a:p>
          <a:p>
            <a:pPr marL="951585" lvl="3" indent="-342000">
              <a:spcBef>
                <a:spcPts val="1000"/>
              </a:spcBef>
              <a:buFont typeface="Arial" panose="020B0604020202020204" pitchFamily="34" charset="0"/>
              <a:buChar char="•"/>
            </a:pPr>
            <a:r>
              <a:rPr lang="en" sz="1600" dirty="0">
                <a:latin typeface="Arial Narrow" panose="020B0604020202020204" pitchFamily="34" charset="0"/>
                <a:cs typeface="Arial Narrow" panose="020B0604020202020204" pitchFamily="34" charset="0"/>
              </a:rPr>
              <a:t>Turnaround by AE:  </a:t>
            </a:r>
            <a:r>
              <a:rPr lang="en" sz="1600" dirty="0" err="1">
                <a:latin typeface="Arial Narrow" panose="020B0604020202020204" pitchFamily="34" charset="0"/>
                <a:cs typeface="Arial Narrow" panose="020B0604020202020204" pitchFamily="34" charset="0"/>
              </a:rPr>
              <a:t>Avg</a:t>
            </a:r>
            <a:r>
              <a:rPr lang="en" sz="1600" dirty="0">
                <a:latin typeface="Arial Narrow" panose="020B0604020202020204" pitchFamily="34" charset="0"/>
                <a:cs typeface="Arial Narrow" panose="020B0604020202020204" pitchFamily="34" charset="0"/>
              </a:rPr>
              <a:t>: 60 days (1.1 -- 178), Sigma: 21</a:t>
            </a:r>
            <a:endParaRPr sz="1600" dirty="0">
              <a:latin typeface="Arial Narrow" panose="020B0604020202020204" pitchFamily="34" charset="0"/>
              <a:cs typeface="Arial Narrow" panose="020B0604020202020204" pitchFamily="34" charset="0"/>
            </a:endParaRPr>
          </a:p>
          <a:p>
            <a:pPr marL="951585" lvl="3" indent="-342000">
              <a:spcBef>
                <a:spcPts val="1000"/>
              </a:spcBef>
              <a:buFont typeface="Arial" panose="020B0604020202020204" pitchFamily="34" charset="0"/>
              <a:buChar char="•"/>
            </a:pPr>
            <a:r>
              <a:rPr lang="en" sz="1600" dirty="0">
                <a:latin typeface="Arial Narrow" panose="020B0604020202020204" pitchFamily="34" charset="0"/>
                <a:cs typeface="Arial Narrow" panose="020B0604020202020204" pitchFamily="34" charset="0"/>
              </a:rPr>
              <a:t>All 51 continued, plus 6 new added through a new round of solicitation (9 nominations)</a:t>
            </a:r>
            <a:endParaRPr sz="1600" dirty="0">
              <a:latin typeface="Arial Narrow" panose="020B0604020202020204" pitchFamily="34" charset="0"/>
              <a:cs typeface="Arial Narrow" panose="020B0604020202020204" pitchFamily="34" charset="0"/>
            </a:endParaRPr>
          </a:p>
          <a:p>
            <a:pPr marL="1561170" lvl="4" indent="-342000">
              <a:lnSpc>
                <a:spcPct val="115000"/>
              </a:lnSpc>
              <a:spcBef>
                <a:spcPts val="500"/>
              </a:spcBef>
              <a:buClr>
                <a:srgbClr val="00B0F0"/>
              </a:buClr>
              <a:buFont typeface="Arial" panose="020B0604020202020204" pitchFamily="34" charset="0"/>
              <a:buChar char="•"/>
            </a:pPr>
            <a:r>
              <a:rPr lang="en" sz="1600" dirty="0">
                <a:latin typeface="Arial Narrow" panose="020B0604020202020204" pitchFamily="34" charset="0"/>
                <a:cs typeface="Arial Narrow" panose="020B0604020202020204" pitchFamily="34" charset="0"/>
              </a:rPr>
              <a:t>Abdoulaye </a:t>
            </a:r>
            <a:r>
              <a:rPr lang="en" sz="1600" dirty="0" err="1">
                <a:latin typeface="Arial Narrow" panose="020B0604020202020204" pitchFamily="34" charset="0"/>
                <a:cs typeface="Arial Narrow" panose="020B0604020202020204" pitchFamily="34" charset="0"/>
              </a:rPr>
              <a:t>Gamatie</a:t>
            </a:r>
            <a:r>
              <a:rPr lang="en" sz="1600" dirty="0">
                <a:latin typeface="Arial Narrow" panose="020B0604020202020204" pitchFamily="34" charset="0"/>
                <a:cs typeface="Arial Narrow" panose="020B0604020202020204" pitchFamily="34" charset="0"/>
              </a:rPr>
              <a:t>, LIRMM, France: Embedded Systems</a:t>
            </a:r>
            <a:endParaRPr sz="1600" dirty="0">
              <a:latin typeface="Arial Narrow" panose="020B0604020202020204" pitchFamily="34" charset="0"/>
              <a:cs typeface="Arial Narrow" panose="020B0604020202020204" pitchFamily="34" charset="0"/>
            </a:endParaRPr>
          </a:p>
          <a:p>
            <a:pPr marL="1561170" lvl="4" indent="-342000">
              <a:spcBef>
                <a:spcPts val="500"/>
              </a:spcBef>
              <a:buFont typeface="Arial" panose="020B0604020202020204" pitchFamily="34" charset="0"/>
              <a:buChar char="•"/>
            </a:pPr>
            <a:r>
              <a:rPr lang="en" sz="1600" dirty="0" err="1">
                <a:latin typeface="Arial Narrow" panose="020B0604020202020204" pitchFamily="34" charset="0"/>
                <a:cs typeface="Arial Narrow" panose="020B0604020202020204" pitchFamily="34" charset="0"/>
              </a:rPr>
              <a:t>Claudionor</a:t>
            </a:r>
            <a:r>
              <a:rPr lang="en" sz="1600" dirty="0">
                <a:latin typeface="Arial Narrow" panose="020B0604020202020204" pitchFamily="34" charset="0"/>
                <a:cs typeface="Arial Narrow" panose="020B0604020202020204" pitchFamily="34" charset="0"/>
              </a:rPr>
              <a:t> Coelho, Google, USA: Machine learning/AI Automation</a:t>
            </a:r>
            <a:endParaRPr sz="1600" dirty="0">
              <a:latin typeface="Arial Narrow" panose="020B0604020202020204" pitchFamily="34" charset="0"/>
              <a:cs typeface="Arial Narrow" panose="020B0604020202020204" pitchFamily="34" charset="0"/>
            </a:endParaRPr>
          </a:p>
          <a:p>
            <a:pPr marL="1561170" lvl="4" indent="-342000">
              <a:spcBef>
                <a:spcPts val="500"/>
              </a:spcBef>
              <a:buFont typeface="Arial" panose="020B0604020202020204" pitchFamily="34" charset="0"/>
              <a:buChar char="•"/>
            </a:pPr>
            <a:r>
              <a:rPr lang="en" sz="1600" dirty="0">
                <a:latin typeface="Arial Narrow" panose="020B0604020202020204" pitchFamily="34" charset="0"/>
                <a:cs typeface="Arial Narrow" panose="020B0604020202020204" pitchFamily="34" charset="0"/>
              </a:rPr>
              <a:t>Philip Brisk, UC Riverside, USA: Microfluidics</a:t>
            </a:r>
            <a:endParaRPr sz="1600" dirty="0">
              <a:latin typeface="Arial Narrow" panose="020B0604020202020204" pitchFamily="34" charset="0"/>
              <a:cs typeface="Arial Narrow" panose="020B0604020202020204" pitchFamily="34" charset="0"/>
            </a:endParaRPr>
          </a:p>
          <a:p>
            <a:pPr marL="1561170" lvl="4" indent="-342000">
              <a:spcBef>
                <a:spcPts val="500"/>
              </a:spcBef>
              <a:buFont typeface="Arial" panose="020B0604020202020204" pitchFamily="34" charset="0"/>
              <a:buChar char="•"/>
            </a:pPr>
            <a:r>
              <a:rPr lang="en" sz="1600" dirty="0">
                <a:latin typeface="Arial Narrow" panose="020B0604020202020204" pitchFamily="34" charset="0"/>
                <a:cs typeface="Arial Narrow" panose="020B0604020202020204" pitchFamily="34" charset="0"/>
              </a:rPr>
              <a:t>Suman Chakraborty, IIT Kharagpur, India: Microfluidics</a:t>
            </a:r>
            <a:endParaRPr sz="1600" dirty="0">
              <a:latin typeface="Arial Narrow" panose="020B0604020202020204" pitchFamily="34" charset="0"/>
              <a:cs typeface="Arial Narrow" panose="020B0604020202020204" pitchFamily="34" charset="0"/>
            </a:endParaRPr>
          </a:p>
          <a:p>
            <a:pPr marL="1561170" lvl="4" indent="-342000">
              <a:spcBef>
                <a:spcPts val="500"/>
              </a:spcBef>
              <a:buFont typeface="Arial" panose="020B0604020202020204" pitchFamily="34" charset="0"/>
              <a:buChar char="•"/>
            </a:pPr>
            <a:r>
              <a:rPr lang="en" sz="1600" dirty="0">
                <a:latin typeface="Arial Narrow" panose="020B0604020202020204" pitchFamily="34" charset="0"/>
                <a:cs typeface="Arial Narrow" panose="020B0604020202020204" pitchFamily="34" charset="0"/>
              </a:rPr>
              <a:t>Swaroop Ghosh, Penn State University, USA: Embedded Security</a:t>
            </a:r>
            <a:endParaRPr sz="1600" dirty="0">
              <a:latin typeface="Arial Narrow" panose="020B0604020202020204" pitchFamily="34" charset="0"/>
              <a:cs typeface="Arial Narrow" panose="020B0604020202020204" pitchFamily="34" charset="0"/>
            </a:endParaRPr>
          </a:p>
          <a:p>
            <a:pPr marL="1561170" lvl="4" indent="-342000">
              <a:spcBef>
                <a:spcPts val="500"/>
              </a:spcBef>
              <a:buFont typeface="Arial" panose="020B0604020202020204" pitchFamily="34" charset="0"/>
              <a:buChar char="•"/>
            </a:pPr>
            <a:r>
              <a:rPr lang="en" sz="1600" dirty="0" err="1">
                <a:latin typeface="Arial Narrow" panose="020B0604020202020204" pitchFamily="34" charset="0"/>
                <a:cs typeface="Arial Narrow" panose="020B0604020202020204" pitchFamily="34" charset="0"/>
              </a:rPr>
              <a:t>Xun</a:t>
            </a:r>
            <a:r>
              <a:rPr lang="en" sz="1600" dirty="0">
                <a:latin typeface="Arial Narrow" panose="020B0604020202020204" pitchFamily="34" charset="0"/>
                <a:cs typeface="Arial Narrow" panose="020B0604020202020204" pitchFamily="34" charset="0"/>
              </a:rPr>
              <a:t> Jiao, Villanova University, USA: Approximate Computing</a:t>
            </a:r>
          </a:p>
          <a:p>
            <a:pPr marL="1561170" lvl="4" indent="-342000">
              <a:spcBef>
                <a:spcPts val="1000"/>
              </a:spcBef>
            </a:pPr>
            <a:endParaRPr sz="1000" dirty="0">
              <a:latin typeface="Arial Narrow" panose="020B0604020202020204" pitchFamily="34" charset="0"/>
              <a:cs typeface="Arial Narrow" panose="020B0604020202020204" pitchFamily="34" charset="0"/>
            </a:endParaRPr>
          </a:p>
          <a:p>
            <a:pPr marL="342000" indent="-342000">
              <a:spcBef>
                <a:spcPts val="1000"/>
              </a:spcBef>
            </a:pPr>
            <a:r>
              <a:rPr lang="en" sz="2200" dirty="0">
                <a:latin typeface="Arial Narrow" panose="020B0604020202020204" pitchFamily="34" charset="0"/>
                <a:cs typeface="Arial Narrow" panose="020B0604020202020204" pitchFamily="34" charset="0"/>
              </a:rPr>
              <a:t>Current Stats: 2019 year-to-date</a:t>
            </a:r>
            <a:endParaRPr sz="2200" dirty="0">
              <a:latin typeface="Arial Narrow" panose="020B0604020202020204" pitchFamily="34" charset="0"/>
              <a:cs typeface="Arial Narrow" panose="020B0604020202020204" pitchFamily="34" charset="0"/>
            </a:endParaRPr>
          </a:p>
          <a:p>
            <a:pPr marL="951584" lvl="2" indent="-342000">
              <a:spcBef>
                <a:spcPts val="1000"/>
              </a:spcBef>
              <a:buFont typeface="Arial" panose="020B0604020202020204" pitchFamily="34" charset="0"/>
              <a:buChar char="•"/>
            </a:pPr>
            <a:r>
              <a:rPr lang="en" sz="1800" dirty="0">
                <a:latin typeface="Arial Narrow" panose="020B0604020202020204" pitchFamily="34" charset="0"/>
                <a:cs typeface="Arial Narrow" panose="020B0604020202020204" pitchFamily="34" charset="0"/>
              </a:rPr>
              <a:t>Turnaround by AE: </a:t>
            </a:r>
            <a:r>
              <a:rPr lang="en" sz="1800" dirty="0" err="1">
                <a:latin typeface="Arial Narrow" panose="020B0604020202020204" pitchFamily="34" charset="0"/>
                <a:cs typeface="Arial Narrow" panose="020B0604020202020204" pitchFamily="34" charset="0"/>
              </a:rPr>
              <a:t>Avg</a:t>
            </a:r>
            <a:r>
              <a:rPr lang="en" sz="1800" dirty="0">
                <a:latin typeface="Arial Narrow" panose="020B0604020202020204" pitchFamily="34" charset="0"/>
                <a:cs typeface="Arial Narrow" panose="020B0604020202020204" pitchFamily="34" charset="0"/>
              </a:rPr>
              <a:t>: 53 days (31 -- 113)</a:t>
            </a:r>
            <a:endParaRPr sz="1800" dirty="0">
              <a:latin typeface="Arial Narrow" panose="020B0604020202020204" pitchFamily="34" charset="0"/>
              <a:cs typeface="Arial Narrow" panose="020B0604020202020204" pitchFamily="34" charset="0"/>
            </a:endParaRPr>
          </a:p>
          <a:p>
            <a:pPr marL="1561170" lvl="4" indent="-342000">
              <a:spcBef>
                <a:spcPts val="1000"/>
              </a:spcBef>
            </a:pPr>
            <a:r>
              <a:rPr lang="en" sz="1600" dirty="0">
                <a:latin typeface="Arial Narrow" panose="020B0604020202020204" pitchFamily="34" charset="0"/>
                <a:cs typeface="Arial Narrow" panose="020B0604020202020204" pitchFamily="34" charset="0"/>
              </a:rPr>
              <a:t>N: 88: &lt;30 days; 300: 31-60 days; 137: 61-90 days; 48: 91-120 days; 13: &gt; 120 days.</a:t>
            </a:r>
            <a:endParaRPr sz="1600" dirty="0">
              <a:latin typeface="Arial Narrow" panose="020B0604020202020204" pitchFamily="34" charset="0"/>
              <a:cs typeface="Arial Narrow" panose="020B0604020202020204" pitchFamily="34" charset="0"/>
            </a:endParaRPr>
          </a:p>
        </p:txBody>
      </p:sp>
      <p:pic>
        <p:nvPicPr>
          <p:cNvPr id="4" name="Picture 3">
            <a:extLst>
              <a:ext uri="{FF2B5EF4-FFF2-40B4-BE49-F238E27FC236}">
                <a16:creationId xmlns:a16="http://schemas.microsoft.com/office/drawing/2014/main" id="{CFB2A3AD-56ED-2B42-8401-36EA7263858B}"/>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11779" r="6250" b="70447"/>
          <a:stretch/>
        </p:blipFill>
        <p:spPr>
          <a:xfrm>
            <a:off x="7762219" y="0"/>
            <a:ext cx="4405811" cy="1491049"/>
          </a:xfrm>
          <a:prstGeom prst="rect">
            <a:avLst/>
          </a:prstGeom>
        </p:spPr>
      </p:pic>
      <p:sp>
        <p:nvSpPr>
          <p:cNvPr id="5" name="Titel 1">
            <a:extLst>
              <a:ext uri="{FF2B5EF4-FFF2-40B4-BE49-F238E27FC236}">
                <a16:creationId xmlns:a16="http://schemas.microsoft.com/office/drawing/2014/main" id="{5F292602-80BA-414C-9CDD-3158788458BA}"/>
              </a:ext>
            </a:extLst>
          </p:cNvPr>
          <p:cNvSpPr txBox="1">
            <a:spLocks/>
          </p:cNvSpPr>
          <p:nvPr/>
        </p:nvSpPr>
        <p:spPr>
          <a:xfrm>
            <a:off x="1109897" y="0"/>
            <a:ext cx="5424866" cy="1266545"/>
          </a:xfrm>
          <a:prstGeom prst="rect">
            <a:avLst/>
          </a:prstGeom>
        </p:spPr>
        <p:txBody>
          <a:bodyPr spcFirstLastPara="1" vert="horz" wrap="square" lIns="91425" tIns="91425" rIns="91425" bIns="91425" numCol="1" rtlCol="0" anchor="t" anchorCtr="0">
            <a:noAutofit/>
          </a:bodyPr>
          <a:lstStyle>
            <a:lvl1pPr lvl="0" algn="l" defTabSz="457200" rtl="0" eaLnBrk="1" latinLnBrk="0" hangingPunct="1">
              <a:spcBef>
                <a:spcPts val="0"/>
              </a:spcBef>
              <a:spcAft>
                <a:spcPts val="0"/>
              </a:spcAft>
              <a:buSzPts val="2800"/>
              <a:buNone/>
              <a:defRPr sz="3600" kern="1200">
                <a:solidFill>
                  <a:schemeClr val="tx1"/>
                </a:solidFill>
                <a:latin typeface="+mn-lt"/>
                <a:ea typeface="+mj-ea"/>
                <a:cs typeface="+mj-cs"/>
              </a:defRPr>
            </a:lvl1pPr>
            <a:lvl2pPr lvl="1" eaLnBrk="1" hangingPunct="1">
              <a:spcBef>
                <a:spcPts val="0"/>
              </a:spcBef>
              <a:spcAft>
                <a:spcPts val="0"/>
              </a:spcAft>
              <a:buSzPts val="2800"/>
              <a:buNone/>
              <a:defRPr>
                <a:solidFill>
                  <a:schemeClr val="tx2"/>
                </a:solidFill>
              </a:defRPr>
            </a:lvl2pPr>
            <a:lvl3pPr lvl="2" eaLnBrk="1" hangingPunct="1">
              <a:spcBef>
                <a:spcPts val="0"/>
              </a:spcBef>
              <a:spcAft>
                <a:spcPts val="0"/>
              </a:spcAft>
              <a:buSzPts val="2800"/>
              <a:buNone/>
              <a:defRPr>
                <a:solidFill>
                  <a:schemeClr val="tx2"/>
                </a:solidFill>
              </a:defRPr>
            </a:lvl3pPr>
            <a:lvl4pPr lvl="3" eaLnBrk="1" hangingPunct="1">
              <a:spcBef>
                <a:spcPts val="0"/>
              </a:spcBef>
              <a:spcAft>
                <a:spcPts val="0"/>
              </a:spcAft>
              <a:buSzPts val="2800"/>
              <a:buNone/>
              <a:defRPr>
                <a:solidFill>
                  <a:schemeClr val="tx2"/>
                </a:solidFill>
              </a:defRPr>
            </a:lvl4pPr>
            <a:lvl5pPr lvl="4" eaLnBrk="1" hangingPunct="1">
              <a:spcBef>
                <a:spcPts val="0"/>
              </a:spcBef>
              <a:spcAft>
                <a:spcPts val="0"/>
              </a:spcAft>
              <a:buSzPts val="2800"/>
              <a:buNone/>
              <a:defRPr>
                <a:solidFill>
                  <a:schemeClr val="tx2"/>
                </a:solidFill>
              </a:defRPr>
            </a:lvl5pPr>
            <a:lvl6pPr lvl="5" eaLnBrk="1" hangingPunct="1">
              <a:spcBef>
                <a:spcPts val="0"/>
              </a:spcBef>
              <a:spcAft>
                <a:spcPts val="0"/>
              </a:spcAft>
              <a:buSzPts val="2800"/>
              <a:buNone/>
              <a:defRPr>
                <a:solidFill>
                  <a:schemeClr val="tx2"/>
                </a:solidFill>
              </a:defRPr>
            </a:lvl6pPr>
            <a:lvl7pPr lvl="6" eaLnBrk="1" hangingPunct="1">
              <a:spcBef>
                <a:spcPts val="0"/>
              </a:spcBef>
              <a:spcAft>
                <a:spcPts val="0"/>
              </a:spcAft>
              <a:buSzPts val="2800"/>
              <a:buNone/>
              <a:defRPr>
                <a:solidFill>
                  <a:schemeClr val="tx2"/>
                </a:solidFill>
              </a:defRPr>
            </a:lvl7pPr>
            <a:lvl8pPr lvl="7" eaLnBrk="1" hangingPunct="1">
              <a:spcBef>
                <a:spcPts val="0"/>
              </a:spcBef>
              <a:spcAft>
                <a:spcPts val="0"/>
              </a:spcAft>
              <a:buSzPts val="2800"/>
              <a:buNone/>
              <a:defRPr>
                <a:solidFill>
                  <a:schemeClr val="tx2"/>
                </a:solidFill>
              </a:defRPr>
            </a:lvl8pPr>
            <a:lvl9pPr lvl="8" eaLnBrk="1" hangingPunct="1">
              <a:spcBef>
                <a:spcPts val="0"/>
              </a:spcBef>
              <a:spcAft>
                <a:spcPts val="0"/>
              </a:spcAft>
              <a:buSzPts val="2800"/>
              <a:buNone/>
              <a:defRPr>
                <a:solidFill>
                  <a:schemeClr val="tx2"/>
                </a:solidFill>
              </a:defRPr>
            </a:lvl9pPr>
          </a:lstStyle>
          <a:p>
            <a:r>
              <a:rPr lang="de-DE" altLang="de-DE" dirty="0">
                <a:solidFill>
                  <a:srgbClr val="00B0F0"/>
                </a:solidFill>
                <a:latin typeface="Arial" panose="020B0604020202020204" pitchFamily="34" charset="0"/>
                <a:cs typeface="Arial" panose="020B0604020202020204" pitchFamily="34" charset="0"/>
              </a:rPr>
              <a:t>TCAD - Transactions on</a:t>
            </a:r>
            <a:br>
              <a:rPr lang="de-DE" altLang="de-DE" dirty="0">
                <a:solidFill>
                  <a:srgbClr val="00B0F0"/>
                </a:solidFill>
                <a:latin typeface="Arial" panose="020B0604020202020204" pitchFamily="34" charset="0"/>
                <a:cs typeface="Arial" panose="020B0604020202020204" pitchFamily="34" charset="0"/>
              </a:rPr>
            </a:br>
            <a:r>
              <a:rPr lang="de-DE" altLang="de-DE" dirty="0">
                <a:solidFill>
                  <a:srgbClr val="00B0F0"/>
                </a:solidFill>
                <a:latin typeface="Arial" panose="020B0604020202020204" pitchFamily="34" charset="0"/>
                <a:cs typeface="Arial" panose="020B0604020202020204" pitchFamily="34" charset="0"/>
              </a:rPr>
              <a:t>Computer-</a:t>
            </a:r>
            <a:r>
              <a:rPr lang="de-DE" altLang="de-DE" dirty="0" err="1">
                <a:solidFill>
                  <a:srgbClr val="00B0F0"/>
                </a:solidFill>
                <a:latin typeface="Arial" panose="020B0604020202020204" pitchFamily="34" charset="0"/>
                <a:cs typeface="Arial" panose="020B0604020202020204" pitchFamily="34" charset="0"/>
              </a:rPr>
              <a:t>Aided</a:t>
            </a:r>
            <a:r>
              <a:rPr lang="de-DE" altLang="de-DE" dirty="0">
                <a:solidFill>
                  <a:srgbClr val="00B0F0"/>
                </a:solidFill>
                <a:latin typeface="Arial" panose="020B0604020202020204" pitchFamily="34" charset="0"/>
                <a:cs typeface="Arial" panose="020B0604020202020204" pitchFamily="34" charset="0"/>
              </a:rPr>
              <a:t> Design</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24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415600" y="1362575"/>
            <a:ext cx="11360800" cy="5164800"/>
          </a:xfrm>
          <a:prstGeom prst="rect">
            <a:avLst/>
          </a:prstGeom>
        </p:spPr>
        <p:txBody>
          <a:bodyPr spcFirstLastPara="1" vert="horz" wrap="square" lIns="121900" tIns="121900" rIns="121900" bIns="121900" rtlCol="0" anchor="t" anchorCtr="0">
            <a:noAutofit/>
          </a:bodyPr>
          <a:lstStyle/>
          <a:p>
            <a:pPr marL="342000" indent="-342000"/>
            <a:r>
              <a:rPr lang="en" sz="2400" dirty="0">
                <a:latin typeface="Arial Narrow" panose="020B0604020202020204" pitchFamily="34" charset="0"/>
                <a:cs typeface="Arial Narrow" panose="020B0604020202020204" pitchFamily="34" charset="0"/>
              </a:rPr>
              <a:t>Papers Submitted</a:t>
            </a:r>
            <a:endParaRPr sz="2400" dirty="0">
              <a:latin typeface="Arial Narrow" panose="020B0604020202020204" pitchFamily="34" charset="0"/>
              <a:cs typeface="Arial Narrow" panose="020B0604020202020204" pitchFamily="34" charset="0"/>
            </a:endParaRPr>
          </a:p>
          <a:p>
            <a:pPr marL="951585" lvl="3" indent="-342000">
              <a:spcBef>
                <a:spcPts val="500"/>
              </a:spcBef>
              <a:buClr>
                <a:srgbClr val="00B0F0"/>
              </a:buClr>
              <a:buFont typeface="Arial" panose="020B0604020202020204" pitchFamily="34" charset="0"/>
              <a:buChar char="•"/>
            </a:pPr>
            <a:r>
              <a:rPr lang="en" sz="1800" dirty="0">
                <a:solidFill>
                  <a:srgbClr val="0000FF"/>
                </a:solidFill>
                <a:latin typeface="Arial Narrow" panose="020B0604020202020204" pitchFamily="34" charset="0"/>
                <a:cs typeface="Arial Narrow" panose="020B0604020202020204" pitchFamily="34" charset="0"/>
              </a:rPr>
              <a:t>2019: : 779: 432 (original). Max: Emerging tech., Modeling/Sim, Embed Sys, Embed Sec</a:t>
            </a:r>
            <a:endParaRPr sz="1800" dirty="0">
              <a:solidFill>
                <a:srgbClr val="0000FF"/>
              </a:solidFill>
              <a:latin typeface="Arial Narrow" panose="020B0604020202020204" pitchFamily="34" charset="0"/>
              <a:cs typeface="Arial Narrow" panose="020B0604020202020204" pitchFamily="34" charset="0"/>
            </a:endParaRPr>
          </a:p>
          <a:p>
            <a:pPr marL="1561170" lvl="4" indent="-342000">
              <a:spcBef>
                <a:spcPts val="500"/>
              </a:spcBef>
              <a:buClr>
                <a:srgbClr val="00B0F0"/>
              </a:buClr>
              <a:buFont typeface="Arial" panose="020B0604020202020204" pitchFamily="34" charset="0"/>
              <a:buChar char="•"/>
            </a:pPr>
            <a:r>
              <a:rPr lang="en" sz="1400" dirty="0">
                <a:solidFill>
                  <a:srgbClr val="0000FF"/>
                </a:solidFill>
                <a:latin typeface="Arial Narrow" panose="020B0604020202020204" pitchFamily="34" charset="0"/>
                <a:cs typeface="Arial Narrow" panose="020B0604020202020204" pitchFamily="34" charset="0"/>
              </a:rPr>
              <a:t>1 KN paper, 3 SI (HOST, </a:t>
            </a:r>
            <a:r>
              <a:rPr lang="en" sz="1400" dirty="0" err="1">
                <a:solidFill>
                  <a:srgbClr val="0000FF"/>
                </a:solidFill>
                <a:latin typeface="Arial Narrow" panose="020B0604020202020204" pitchFamily="34" charset="0"/>
                <a:cs typeface="Arial Narrow" panose="020B0604020202020204" pitchFamily="34" charset="0"/>
              </a:rPr>
              <a:t>ESWeek</a:t>
            </a:r>
            <a:r>
              <a:rPr lang="en" sz="1400" dirty="0">
                <a:solidFill>
                  <a:srgbClr val="0000FF"/>
                </a:solidFill>
                <a:latin typeface="Arial Narrow" panose="020B0604020202020204" pitchFamily="34" charset="0"/>
                <a:cs typeface="Arial Narrow" panose="020B0604020202020204" pitchFamily="34" charset="0"/>
              </a:rPr>
              <a:t>, HW/</a:t>
            </a:r>
            <a:r>
              <a:rPr lang="en" sz="1400" dirty="0" err="1">
                <a:solidFill>
                  <a:srgbClr val="0000FF"/>
                </a:solidFill>
                <a:latin typeface="Arial Narrow" panose="020B0604020202020204" pitchFamily="34" charset="0"/>
                <a:cs typeface="Arial Narrow" panose="020B0604020202020204" pitchFamily="34" charset="0"/>
              </a:rPr>
              <a:t>Embd</a:t>
            </a:r>
            <a:r>
              <a:rPr lang="en" sz="1400" dirty="0">
                <a:solidFill>
                  <a:srgbClr val="0000FF"/>
                </a:solidFill>
                <a:latin typeface="Arial Narrow" panose="020B0604020202020204" pitchFamily="34" charset="0"/>
                <a:cs typeface="Arial Narrow" panose="020B0604020202020204" pitchFamily="34" charset="0"/>
              </a:rPr>
              <a:t> Security)</a:t>
            </a:r>
            <a:endParaRPr sz="1400" dirty="0">
              <a:solidFill>
                <a:srgbClr val="0000FF"/>
              </a:solidFill>
              <a:latin typeface="Arial Narrow" panose="020B0604020202020204" pitchFamily="34" charset="0"/>
              <a:cs typeface="Arial Narrow" panose="020B0604020202020204" pitchFamily="34" charset="0"/>
            </a:endParaRPr>
          </a:p>
          <a:p>
            <a:pPr marL="951584" lvl="2" indent="-342000">
              <a:spcBef>
                <a:spcPts val="500"/>
              </a:spcBef>
              <a:buClr>
                <a:srgbClr val="00B0F0"/>
              </a:buClr>
              <a:buFont typeface="Arial" panose="020B0604020202020204" pitchFamily="34" charset="0"/>
              <a:buChar char="•"/>
            </a:pPr>
            <a:r>
              <a:rPr lang="en" sz="1800" dirty="0">
                <a:solidFill>
                  <a:srgbClr val="000000"/>
                </a:solidFill>
                <a:latin typeface="Arial Narrow" panose="020B0604020202020204" pitchFamily="34" charset="0"/>
                <a:cs typeface="Arial Narrow" panose="020B0604020202020204" pitchFamily="34" charset="0"/>
              </a:rPr>
              <a:t>2018: 853: 478 (original), 375 (revised). Max:  Emerging tech., Modeling/Sim</a:t>
            </a:r>
            <a:endParaRPr sz="1800" dirty="0">
              <a:solidFill>
                <a:srgbClr val="000000"/>
              </a:solidFill>
              <a:latin typeface="Arial Narrow" panose="020B0604020202020204" pitchFamily="34" charset="0"/>
              <a:cs typeface="Arial Narrow" panose="020B0604020202020204" pitchFamily="34" charset="0"/>
            </a:endParaRPr>
          </a:p>
          <a:p>
            <a:pPr marL="951584" lvl="2" indent="-342000">
              <a:spcBef>
                <a:spcPts val="500"/>
              </a:spcBef>
              <a:buClr>
                <a:srgbClr val="00B0F0"/>
              </a:buClr>
              <a:buFont typeface="Arial" panose="020B0604020202020204" pitchFamily="34" charset="0"/>
              <a:buChar char="•"/>
            </a:pPr>
            <a:r>
              <a:rPr lang="en" sz="1800" dirty="0">
                <a:latin typeface="Arial Narrow" panose="020B0604020202020204" pitchFamily="34" charset="0"/>
                <a:cs typeface="Arial Narrow" panose="020B0604020202020204" pitchFamily="34" charset="0"/>
              </a:rPr>
              <a:t>2017: 899: 515 (original), 384 (revised). Max: Emerging Tech, Modeling/Sim, Test </a:t>
            </a:r>
            <a:endParaRPr dirty="0">
              <a:latin typeface="Arial Narrow" panose="020B0604020202020204" pitchFamily="34" charset="0"/>
              <a:cs typeface="Arial Narrow" panose="020B0604020202020204" pitchFamily="34" charset="0"/>
            </a:endParaRPr>
          </a:p>
          <a:p>
            <a:pPr marL="1561170" lvl="4" indent="-342000">
              <a:spcBef>
                <a:spcPts val="500"/>
              </a:spcBef>
              <a:buClr>
                <a:srgbClr val="00B0F0"/>
              </a:buClr>
              <a:buFont typeface="Arial" panose="020B0604020202020204" pitchFamily="34" charset="0"/>
              <a:buChar char="•"/>
            </a:pPr>
            <a:r>
              <a:rPr lang="en" sz="1400" dirty="0">
                <a:latin typeface="Arial Narrow" panose="020B0604020202020204" pitchFamily="34" charset="0"/>
                <a:cs typeface="Arial Narrow" panose="020B0604020202020204" pitchFamily="34" charset="0"/>
              </a:rPr>
              <a:t>5 KN papers, 3 SI (IOT, Cross-layer </a:t>
            </a:r>
            <a:r>
              <a:rPr lang="en" sz="1400" dirty="0" err="1">
                <a:latin typeface="Arial Narrow" panose="020B0604020202020204" pitchFamily="34" charset="0"/>
                <a:cs typeface="Arial Narrow" panose="020B0604020202020204" pitchFamily="34" charset="0"/>
              </a:rPr>
              <a:t>Rel</a:t>
            </a:r>
            <a:r>
              <a:rPr lang="en" sz="1400" dirty="0">
                <a:latin typeface="Arial Narrow" panose="020B0604020202020204" pitchFamily="34" charset="0"/>
                <a:cs typeface="Arial Narrow" panose="020B0604020202020204" pitchFamily="34" charset="0"/>
              </a:rPr>
              <a:t>, Physical Design)</a:t>
            </a:r>
            <a:endParaRPr sz="1400" dirty="0">
              <a:latin typeface="Arial Narrow" panose="020B0604020202020204" pitchFamily="34" charset="0"/>
              <a:cs typeface="Arial Narrow" panose="020B0604020202020204" pitchFamily="34" charset="0"/>
            </a:endParaRPr>
          </a:p>
          <a:p>
            <a:pPr marL="951584" lvl="2" indent="-342000">
              <a:spcBef>
                <a:spcPts val="500"/>
              </a:spcBef>
              <a:buClr>
                <a:srgbClr val="00B0F0"/>
              </a:buClr>
              <a:buFont typeface="Arial" panose="020B0604020202020204" pitchFamily="34" charset="0"/>
              <a:buChar char="•"/>
            </a:pPr>
            <a:r>
              <a:rPr lang="en" sz="1800" dirty="0">
                <a:latin typeface="Arial Narrow" panose="020B0604020202020204" pitchFamily="34" charset="0"/>
                <a:cs typeface="Arial Narrow" panose="020B0604020202020204" pitchFamily="34" charset="0"/>
              </a:rPr>
              <a:t>2016: 818: 527 (original), 291 (revised). Max: Emerging Tech, Modeling/Sim</a:t>
            </a:r>
            <a:endParaRPr sz="1800" dirty="0">
              <a:latin typeface="Arial Narrow" panose="020B0604020202020204" pitchFamily="34" charset="0"/>
              <a:cs typeface="Arial Narrow" panose="020B0604020202020204" pitchFamily="34" charset="0"/>
            </a:endParaRPr>
          </a:p>
          <a:p>
            <a:pPr marL="1561170" lvl="4" indent="-342000">
              <a:spcBef>
                <a:spcPts val="500"/>
              </a:spcBef>
              <a:buClr>
                <a:srgbClr val="00B0F0"/>
              </a:buClr>
              <a:buFont typeface="Arial" panose="020B0604020202020204" pitchFamily="34" charset="0"/>
              <a:buChar char="•"/>
            </a:pPr>
            <a:r>
              <a:rPr lang="en" sz="1400" dirty="0">
                <a:latin typeface="Arial Narrow" panose="020B0604020202020204" pitchFamily="34" charset="0"/>
                <a:cs typeface="Arial Narrow" panose="020B0604020202020204" pitchFamily="34" charset="0"/>
              </a:rPr>
              <a:t>11 KN papers, 4 SI (CPS, IOT, Cross-layer </a:t>
            </a:r>
            <a:r>
              <a:rPr lang="en" sz="1400" dirty="0" err="1">
                <a:latin typeface="Arial Narrow" panose="020B0604020202020204" pitchFamily="34" charset="0"/>
                <a:cs typeface="Arial Narrow" panose="020B0604020202020204" pitchFamily="34" charset="0"/>
              </a:rPr>
              <a:t>Rel</a:t>
            </a:r>
            <a:r>
              <a:rPr lang="en" sz="1400" dirty="0">
                <a:latin typeface="Arial Narrow" panose="020B0604020202020204" pitchFamily="34" charset="0"/>
                <a:cs typeface="Arial Narrow" panose="020B0604020202020204" pitchFamily="34" charset="0"/>
              </a:rPr>
              <a:t>, Physical Design)</a:t>
            </a:r>
          </a:p>
          <a:p>
            <a:pPr marL="1561170" lvl="4" indent="-342000">
              <a:spcBef>
                <a:spcPts val="500"/>
              </a:spcBef>
              <a:buClr>
                <a:srgbClr val="00B0F0"/>
              </a:buClr>
              <a:buFont typeface="Arial" panose="020B0604020202020204" pitchFamily="34" charset="0"/>
              <a:buChar char="•"/>
            </a:pPr>
            <a:endParaRPr sz="1000" dirty="0">
              <a:latin typeface="Arial Narrow" panose="020B0604020202020204" pitchFamily="34" charset="0"/>
              <a:cs typeface="Arial Narrow" panose="020B0604020202020204" pitchFamily="34" charset="0"/>
            </a:endParaRPr>
          </a:p>
          <a:p>
            <a:pPr marL="342000" indent="-342000">
              <a:spcBef>
                <a:spcPts val="1000"/>
              </a:spcBef>
            </a:pPr>
            <a:r>
              <a:rPr lang="en" sz="2400" dirty="0">
                <a:latin typeface="Arial Narrow" panose="020B0604020202020204" pitchFamily="34" charset="0"/>
                <a:cs typeface="Arial Narrow" panose="020B0604020202020204" pitchFamily="34" charset="0"/>
              </a:rPr>
              <a:t>Current Acceptance Ratio (prior 12 months): </a:t>
            </a:r>
            <a:r>
              <a:rPr lang="en" sz="2400" dirty="0">
                <a:solidFill>
                  <a:srgbClr val="0000FF"/>
                </a:solidFill>
                <a:latin typeface="Arial Narrow" panose="020B0604020202020204" pitchFamily="34" charset="0"/>
                <a:cs typeface="Arial Narrow" panose="020B0604020202020204" pitchFamily="34" charset="0"/>
              </a:rPr>
              <a:t>171/404 or 42.3%. </a:t>
            </a:r>
            <a:endParaRPr sz="2400" dirty="0">
              <a:solidFill>
                <a:srgbClr val="0000FF"/>
              </a:solidFill>
              <a:latin typeface="Arial Narrow" panose="020B0604020202020204" pitchFamily="34" charset="0"/>
              <a:cs typeface="Arial Narrow" panose="020B0604020202020204" pitchFamily="34" charset="0"/>
            </a:endParaRPr>
          </a:p>
          <a:p>
            <a:pPr marL="951584" lvl="2" indent="-342000">
              <a:spcBef>
                <a:spcPts val="0"/>
              </a:spcBef>
              <a:buFont typeface="Arial" panose="020B0604020202020204" pitchFamily="34" charset="0"/>
              <a:buChar char="•"/>
            </a:pPr>
            <a:r>
              <a:rPr lang="en" sz="1800" dirty="0">
                <a:latin typeface="Arial Narrow" panose="020B0604020202020204" pitchFamily="34" charset="0"/>
                <a:cs typeface="Arial Narrow" panose="020B0604020202020204" pitchFamily="34" charset="0"/>
              </a:rPr>
              <a:t>Pending manuscripts: 190. Oldest manuscript in the system: 2018-0198 (181 days)</a:t>
            </a:r>
            <a:endParaRPr sz="1800" dirty="0">
              <a:latin typeface="Arial Narrow" panose="020B0604020202020204" pitchFamily="34" charset="0"/>
              <a:cs typeface="Arial Narrow" panose="020B0604020202020204" pitchFamily="34" charset="0"/>
            </a:endParaRPr>
          </a:p>
          <a:p>
            <a:pPr marL="951584" lvl="2" indent="-342000">
              <a:spcBef>
                <a:spcPts val="0"/>
              </a:spcBef>
              <a:buFont typeface="Arial" panose="020B0604020202020204" pitchFamily="34" charset="0"/>
              <a:buChar char="•"/>
            </a:pPr>
            <a:r>
              <a:rPr lang="en" sz="1800" dirty="0">
                <a:latin typeface="Arial Narrow" panose="020B0604020202020204" pitchFamily="34" charset="0"/>
                <a:cs typeface="Arial Narrow" panose="020B0604020202020204" pitchFamily="34" charset="0"/>
              </a:rPr>
              <a:t>Acceptance Rate: 36%-49%, IF: 1.94 [TODAES: 0.85, TVLSI: 1.7, TCAS-I: 2.4, D&amp;T: 1.4]</a:t>
            </a:r>
          </a:p>
          <a:p>
            <a:pPr marL="951584" lvl="2" indent="-342000">
              <a:spcBef>
                <a:spcPts val="500"/>
              </a:spcBef>
              <a:buFont typeface="Arial" panose="020B0604020202020204" pitchFamily="34" charset="0"/>
              <a:buChar char="•"/>
            </a:pPr>
            <a:endParaRPr sz="1000" dirty="0">
              <a:latin typeface="Arial Narrow" panose="020B0604020202020204" pitchFamily="34" charset="0"/>
              <a:cs typeface="Arial Narrow" panose="020B0604020202020204" pitchFamily="34" charset="0"/>
            </a:endParaRPr>
          </a:p>
          <a:p>
            <a:pPr marL="342000" indent="-342000">
              <a:lnSpc>
                <a:spcPct val="115000"/>
              </a:lnSpc>
              <a:spcBef>
                <a:spcPts val="1000"/>
              </a:spcBef>
              <a:buClr>
                <a:srgbClr val="00B0F0"/>
              </a:buClr>
              <a:buSzPct val="75000"/>
              <a:buFont typeface="Arial"/>
              <a:buChar char="●"/>
            </a:pPr>
            <a:r>
              <a:rPr lang="en" sz="2400" dirty="0">
                <a:latin typeface="Arial Narrow" panose="020B0604020202020204" pitchFamily="34" charset="0"/>
                <a:cs typeface="Arial Narrow" panose="020B0604020202020204" pitchFamily="34" charset="0"/>
              </a:rPr>
              <a:t>Approved page budget: </a:t>
            </a:r>
            <a:endParaRPr sz="2400" dirty="0">
              <a:latin typeface="Arial Narrow" panose="020B0604020202020204" pitchFamily="34" charset="0"/>
              <a:cs typeface="Arial Narrow" panose="020B0604020202020204" pitchFamily="34" charset="0"/>
            </a:endParaRPr>
          </a:p>
          <a:p>
            <a:pPr marL="951584" lvl="2" indent="-342000">
              <a:spcBef>
                <a:spcPts val="0"/>
              </a:spcBef>
              <a:buClr>
                <a:srgbClr val="00B0F0"/>
              </a:buClr>
              <a:buSzPct val="100000"/>
              <a:buFont typeface="Arial" panose="020B0604020202020204" pitchFamily="34" charset="0"/>
              <a:buChar char="•"/>
            </a:pPr>
            <a:r>
              <a:rPr lang="en" sz="1800" dirty="0">
                <a:latin typeface="Arial Narrow" panose="020B0604020202020204" pitchFamily="34" charset="0"/>
                <a:cs typeface="Arial Narrow" panose="020B0604020202020204" pitchFamily="34" charset="0"/>
              </a:rPr>
              <a:t>2200 (2019).</a:t>
            </a:r>
            <a:endParaRPr sz="1800" dirty="0">
              <a:latin typeface="Arial Narrow" panose="020B0604020202020204" pitchFamily="34" charset="0"/>
              <a:cs typeface="Arial Narrow" panose="020B0604020202020204" pitchFamily="34" charset="0"/>
            </a:endParaRPr>
          </a:p>
          <a:p>
            <a:pPr marL="951584" lvl="2" indent="-342000">
              <a:lnSpc>
                <a:spcPct val="115000"/>
              </a:lnSpc>
              <a:spcBef>
                <a:spcPts val="0"/>
              </a:spcBef>
              <a:buClr>
                <a:srgbClr val="00B0F0"/>
              </a:buClr>
              <a:buSzPct val="100000"/>
              <a:buFont typeface="Arial" panose="020B0604020202020204" pitchFamily="34" charset="0"/>
              <a:buChar char="•"/>
            </a:pPr>
            <a:r>
              <a:rPr lang="en" sz="1800" dirty="0">
                <a:latin typeface="Arial Narrow" panose="020B0604020202020204" pitchFamily="34" charset="0"/>
                <a:cs typeface="Arial Narrow" panose="020B0604020202020204" pitchFamily="34" charset="0"/>
              </a:rPr>
              <a:t>Average of 16 regular papers per issue. Page charges remain issue with some authors.</a:t>
            </a:r>
            <a:endParaRPr sz="1800" dirty="0">
              <a:latin typeface="Arial Narrow" panose="020B0604020202020204" pitchFamily="34" charset="0"/>
              <a:cs typeface="Arial Narrow" panose="020B0604020202020204" pitchFamily="34" charset="0"/>
            </a:endParaRPr>
          </a:p>
        </p:txBody>
      </p:sp>
      <p:pic>
        <p:nvPicPr>
          <p:cNvPr id="4" name="Picture 3">
            <a:extLst>
              <a:ext uri="{FF2B5EF4-FFF2-40B4-BE49-F238E27FC236}">
                <a16:creationId xmlns:a16="http://schemas.microsoft.com/office/drawing/2014/main" id="{CEC444B0-BBB2-2C48-A0C0-0F36B53D0F97}"/>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11779" r="6250" b="70447"/>
          <a:stretch/>
        </p:blipFill>
        <p:spPr>
          <a:xfrm>
            <a:off x="7762219" y="0"/>
            <a:ext cx="4405811" cy="1491049"/>
          </a:xfrm>
          <a:prstGeom prst="rect">
            <a:avLst/>
          </a:prstGeom>
        </p:spPr>
      </p:pic>
      <p:sp>
        <p:nvSpPr>
          <p:cNvPr id="7" name="Titel 1">
            <a:extLst>
              <a:ext uri="{FF2B5EF4-FFF2-40B4-BE49-F238E27FC236}">
                <a16:creationId xmlns:a16="http://schemas.microsoft.com/office/drawing/2014/main" id="{7D29BDCF-62E6-0545-95E9-A723377CF789}"/>
              </a:ext>
            </a:extLst>
          </p:cNvPr>
          <p:cNvSpPr txBox="1">
            <a:spLocks/>
          </p:cNvSpPr>
          <p:nvPr/>
        </p:nvSpPr>
        <p:spPr>
          <a:xfrm>
            <a:off x="1242634" y="96030"/>
            <a:ext cx="5424866" cy="1266545"/>
          </a:xfrm>
          <a:prstGeom prst="rect">
            <a:avLst/>
          </a:prstGeom>
        </p:spPr>
        <p:txBody>
          <a:bodyPr spcFirstLastPara="1" vert="horz" wrap="square" lIns="91425" tIns="91425" rIns="91425" bIns="91425" numCol="1" rtlCol="0" anchor="t" anchorCtr="0">
            <a:noAutofit/>
          </a:bodyPr>
          <a:lstStyle>
            <a:lvl1pPr lvl="0" algn="l" defTabSz="457200" rtl="0" eaLnBrk="1" latinLnBrk="0" hangingPunct="1">
              <a:spcBef>
                <a:spcPts val="0"/>
              </a:spcBef>
              <a:spcAft>
                <a:spcPts val="0"/>
              </a:spcAft>
              <a:buSzPts val="2800"/>
              <a:buNone/>
              <a:defRPr sz="3600" kern="1200">
                <a:solidFill>
                  <a:schemeClr val="tx1"/>
                </a:solidFill>
                <a:latin typeface="+mn-lt"/>
                <a:ea typeface="+mj-ea"/>
                <a:cs typeface="+mj-cs"/>
              </a:defRPr>
            </a:lvl1pPr>
            <a:lvl2pPr lvl="1" eaLnBrk="1" hangingPunct="1">
              <a:spcBef>
                <a:spcPts val="0"/>
              </a:spcBef>
              <a:spcAft>
                <a:spcPts val="0"/>
              </a:spcAft>
              <a:buSzPts val="2800"/>
              <a:buNone/>
              <a:defRPr>
                <a:solidFill>
                  <a:schemeClr val="tx2"/>
                </a:solidFill>
              </a:defRPr>
            </a:lvl2pPr>
            <a:lvl3pPr lvl="2" eaLnBrk="1" hangingPunct="1">
              <a:spcBef>
                <a:spcPts val="0"/>
              </a:spcBef>
              <a:spcAft>
                <a:spcPts val="0"/>
              </a:spcAft>
              <a:buSzPts val="2800"/>
              <a:buNone/>
              <a:defRPr>
                <a:solidFill>
                  <a:schemeClr val="tx2"/>
                </a:solidFill>
              </a:defRPr>
            </a:lvl3pPr>
            <a:lvl4pPr lvl="3" eaLnBrk="1" hangingPunct="1">
              <a:spcBef>
                <a:spcPts val="0"/>
              </a:spcBef>
              <a:spcAft>
                <a:spcPts val="0"/>
              </a:spcAft>
              <a:buSzPts val="2800"/>
              <a:buNone/>
              <a:defRPr>
                <a:solidFill>
                  <a:schemeClr val="tx2"/>
                </a:solidFill>
              </a:defRPr>
            </a:lvl4pPr>
            <a:lvl5pPr lvl="4" eaLnBrk="1" hangingPunct="1">
              <a:spcBef>
                <a:spcPts val="0"/>
              </a:spcBef>
              <a:spcAft>
                <a:spcPts val="0"/>
              </a:spcAft>
              <a:buSzPts val="2800"/>
              <a:buNone/>
              <a:defRPr>
                <a:solidFill>
                  <a:schemeClr val="tx2"/>
                </a:solidFill>
              </a:defRPr>
            </a:lvl5pPr>
            <a:lvl6pPr lvl="5" eaLnBrk="1" hangingPunct="1">
              <a:spcBef>
                <a:spcPts val="0"/>
              </a:spcBef>
              <a:spcAft>
                <a:spcPts val="0"/>
              </a:spcAft>
              <a:buSzPts val="2800"/>
              <a:buNone/>
              <a:defRPr>
                <a:solidFill>
                  <a:schemeClr val="tx2"/>
                </a:solidFill>
              </a:defRPr>
            </a:lvl6pPr>
            <a:lvl7pPr lvl="6" eaLnBrk="1" hangingPunct="1">
              <a:spcBef>
                <a:spcPts val="0"/>
              </a:spcBef>
              <a:spcAft>
                <a:spcPts val="0"/>
              </a:spcAft>
              <a:buSzPts val="2800"/>
              <a:buNone/>
              <a:defRPr>
                <a:solidFill>
                  <a:schemeClr val="tx2"/>
                </a:solidFill>
              </a:defRPr>
            </a:lvl7pPr>
            <a:lvl8pPr lvl="7" eaLnBrk="1" hangingPunct="1">
              <a:spcBef>
                <a:spcPts val="0"/>
              </a:spcBef>
              <a:spcAft>
                <a:spcPts val="0"/>
              </a:spcAft>
              <a:buSzPts val="2800"/>
              <a:buNone/>
              <a:defRPr>
                <a:solidFill>
                  <a:schemeClr val="tx2"/>
                </a:solidFill>
              </a:defRPr>
            </a:lvl8pPr>
            <a:lvl9pPr lvl="8" eaLnBrk="1" hangingPunct="1">
              <a:spcBef>
                <a:spcPts val="0"/>
              </a:spcBef>
              <a:spcAft>
                <a:spcPts val="0"/>
              </a:spcAft>
              <a:buSzPts val="2800"/>
              <a:buNone/>
              <a:defRPr>
                <a:solidFill>
                  <a:schemeClr val="tx2"/>
                </a:solidFill>
              </a:defRPr>
            </a:lvl9pPr>
          </a:lstStyle>
          <a:p>
            <a:r>
              <a:rPr lang="de-DE" altLang="de-DE" dirty="0">
                <a:solidFill>
                  <a:srgbClr val="00B0F0"/>
                </a:solidFill>
                <a:latin typeface="Arial" panose="020B0604020202020204" pitchFamily="34" charset="0"/>
                <a:cs typeface="Arial" panose="020B0604020202020204" pitchFamily="34" charset="0"/>
              </a:rPr>
              <a:t>TCAD - Transactions on</a:t>
            </a:r>
            <a:br>
              <a:rPr lang="de-DE" altLang="de-DE" dirty="0">
                <a:solidFill>
                  <a:srgbClr val="00B0F0"/>
                </a:solidFill>
                <a:latin typeface="Arial" panose="020B0604020202020204" pitchFamily="34" charset="0"/>
                <a:cs typeface="Arial" panose="020B0604020202020204" pitchFamily="34" charset="0"/>
              </a:rPr>
            </a:br>
            <a:r>
              <a:rPr lang="de-DE" altLang="de-DE" dirty="0">
                <a:solidFill>
                  <a:srgbClr val="00B0F0"/>
                </a:solidFill>
                <a:latin typeface="Arial" panose="020B0604020202020204" pitchFamily="34" charset="0"/>
                <a:cs typeface="Arial" panose="020B0604020202020204" pitchFamily="34" charset="0"/>
              </a:rPr>
              <a:t>Computer-</a:t>
            </a:r>
            <a:r>
              <a:rPr lang="de-DE" altLang="de-DE" dirty="0" err="1">
                <a:solidFill>
                  <a:srgbClr val="00B0F0"/>
                </a:solidFill>
                <a:latin typeface="Arial" panose="020B0604020202020204" pitchFamily="34" charset="0"/>
                <a:cs typeface="Arial" panose="020B0604020202020204" pitchFamily="34" charset="0"/>
              </a:rPr>
              <a:t>Aided</a:t>
            </a:r>
            <a:r>
              <a:rPr lang="de-DE" altLang="de-DE" dirty="0">
                <a:solidFill>
                  <a:srgbClr val="00B0F0"/>
                </a:solidFill>
                <a:latin typeface="Arial" panose="020B0604020202020204" pitchFamily="34" charset="0"/>
                <a:cs typeface="Arial" panose="020B0604020202020204" pitchFamily="34" charset="0"/>
              </a:rPr>
              <a:t> Design</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715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33736" y="662640"/>
            <a:ext cx="6855603" cy="6287959"/>
          </a:xfrm>
          <a:prstGeom prst="rect">
            <a:avLst/>
          </a:prstGeom>
          <a:noFill/>
          <a:ln>
            <a:noFill/>
          </a:ln>
        </p:spPr>
      </p:pic>
      <p:pic>
        <p:nvPicPr>
          <p:cNvPr id="67" name="Google Shape;67;p15"/>
          <p:cNvPicPr preferRelativeResize="0"/>
          <p:nvPr/>
        </p:nvPicPr>
        <p:blipFill>
          <a:blip r:embed="rId4">
            <a:alphaModFix/>
          </a:blip>
          <a:stretch>
            <a:fillRect/>
          </a:stretch>
        </p:blipFill>
        <p:spPr>
          <a:xfrm>
            <a:off x="6821867" y="1519992"/>
            <a:ext cx="5312935" cy="4675367"/>
          </a:xfrm>
          <a:prstGeom prst="rect">
            <a:avLst/>
          </a:prstGeom>
          <a:noFill/>
          <a:ln>
            <a:noFill/>
          </a:ln>
        </p:spPr>
      </p:pic>
      <p:sp>
        <p:nvSpPr>
          <p:cNvPr id="68" name="Google Shape;68;p15"/>
          <p:cNvSpPr txBox="1"/>
          <p:nvPr/>
        </p:nvSpPr>
        <p:spPr>
          <a:xfrm>
            <a:off x="3265349" y="3816411"/>
            <a:ext cx="1804362" cy="532400"/>
          </a:xfrm>
          <a:prstGeom prst="rect">
            <a:avLst/>
          </a:prstGeom>
          <a:solidFill>
            <a:srgbClr val="FFFF00"/>
          </a:solidFill>
          <a:ln>
            <a:noFill/>
          </a:ln>
        </p:spPr>
        <p:txBody>
          <a:bodyPr spcFirstLastPara="1" wrap="square" lIns="121900" tIns="121900" rIns="121900" bIns="121900" anchor="t" anchorCtr="0">
            <a:noAutofit/>
          </a:bodyPr>
          <a:lstStyle/>
          <a:p>
            <a:r>
              <a:rPr lang="en" sz="2400"/>
              <a:t>RECEIVED</a:t>
            </a:r>
            <a:endParaRPr sz="2400"/>
          </a:p>
        </p:txBody>
      </p:sp>
      <p:sp>
        <p:nvSpPr>
          <p:cNvPr id="69" name="Google Shape;69;p15"/>
          <p:cNvSpPr txBox="1"/>
          <p:nvPr/>
        </p:nvSpPr>
        <p:spPr>
          <a:xfrm>
            <a:off x="6961636" y="6073852"/>
            <a:ext cx="1764973" cy="532400"/>
          </a:xfrm>
          <a:prstGeom prst="rect">
            <a:avLst/>
          </a:prstGeom>
          <a:solidFill>
            <a:srgbClr val="FFFF00"/>
          </a:solidFill>
          <a:ln>
            <a:noFill/>
          </a:ln>
        </p:spPr>
        <p:txBody>
          <a:bodyPr spcFirstLastPara="1" wrap="square" lIns="121900" tIns="121900" rIns="121900" bIns="121900" anchor="t" anchorCtr="0">
            <a:noAutofit/>
          </a:bodyPr>
          <a:lstStyle/>
          <a:p>
            <a:r>
              <a:rPr lang="en" sz="2400" dirty="0"/>
              <a:t>DECIDED</a:t>
            </a:r>
            <a:endParaRPr sz="2400" dirty="0"/>
          </a:p>
        </p:txBody>
      </p:sp>
      <p:pic>
        <p:nvPicPr>
          <p:cNvPr id="6" name="Picture 5">
            <a:extLst>
              <a:ext uri="{FF2B5EF4-FFF2-40B4-BE49-F238E27FC236}">
                <a16:creationId xmlns:a16="http://schemas.microsoft.com/office/drawing/2014/main" id="{9C54F670-3FDB-D146-A0CE-94A938F7C036}"/>
              </a:ext>
            </a:extLst>
          </p:cNvPr>
          <p:cNvPicPr>
            <a:picLocks noChangeAspect="1"/>
          </p:cNvPicPr>
          <p:nvPr/>
        </p:nvPicPr>
        <p:blipFill rotWithShape="1">
          <a:blip r:embed="rId5">
            <a:extLst>
              <a:ext uri="{28A0092B-C50C-407E-A947-70E740481C1C}">
                <a14:useLocalDpi xmlns:a14="http://schemas.microsoft.com/office/drawing/2010/main" val="0"/>
              </a:ext>
            </a:extLst>
          </a:blip>
          <a:srcRect l="3750" t="11779" r="6250" b="70447"/>
          <a:stretch/>
        </p:blipFill>
        <p:spPr>
          <a:xfrm>
            <a:off x="7762219" y="0"/>
            <a:ext cx="4405811" cy="1491049"/>
          </a:xfrm>
          <a:prstGeom prst="rect">
            <a:avLst/>
          </a:prstGeom>
        </p:spPr>
      </p:pic>
      <p:sp>
        <p:nvSpPr>
          <p:cNvPr id="7" name="Titel 1">
            <a:extLst>
              <a:ext uri="{FF2B5EF4-FFF2-40B4-BE49-F238E27FC236}">
                <a16:creationId xmlns:a16="http://schemas.microsoft.com/office/drawing/2014/main" id="{6AB0FF5E-0A06-694B-A173-E8F0C6726471}"/>
              </a:ext>
            </a:extLst>
          </p:cNvPr>
          <p:cNvSpPr txBox="1">
            <a:spLocks/>
          </p:cNvSpPr>
          <p:nvPr/>
        </p:nvSpPr>
        <p:spPr>
          <a:xfrm>
            <a:off x="1729330" y="-51923"/>
            <a:ext cx="5424866" cy="1266545"/>
          </a:xfrm>
          <a:prstGeom prst="rect">
            <a:avLst/>
          </a:prstGeom>
        </p:spPr>
        <p:txBody>
          <a:bodyPr spcFirstLastPara="1" vert="horz" wrap="square" lIns="91425" tIns="91425" rIns="91425" bIns="91425" numCol="1" rtlCol="0" anchor="t" anchorCtr="0">
            <a:noAutofit/>
          </a:bodyPr>
          <a:lstStyle>
            <a:lvl1pPr lvl="0" algn="l" defTabSz="457200" rtl="0" eaLnBrk="1" latinLnBrk="0" hangingPunct="1">
              <a:spcBef>
                <a:spcPts val="0"/>
              </a:spcBef>
              <a:spcAft>
                <a:spcPts val="0"/>
              </a:spcAft>
              <a:buSzPts val="2800"/>
              <a:buNone/>
              <a:defRPr sz="3600" kern="1200">
                <a:solidFill>
                  <a:schemeClr val="tx1"/>
                </a:solidFill>
                <a:latin typeface="+mn-lt"/>
                <a:ea typeface="+mj-ea"/>
                <a:cs typeface="+mj-cs"/>
              </a:defRPr>
            </a:lvl1pPr>
            <a:lvl2pPr lvl="1" eaLnBrk="1" hangingPunct="1">
              <a:spcBef>
                <a:spcPts val="0"/>
              </a:spcBef>
              <a:spcAft>
                <a:spcPts val="0"/>
              </a:spcAft>
              <a:buSzPts val="2800"/>
              <a:buNone/>
              <a:defRPr>
                <a:solidFill>
                  <a:schemeClr val="tx2"/>
                </a:solidFill>
              </a:defRPr>
            </a:lvl2pPr>
            <a:lvl3pPr lvl="2" eaLnBrk="1" hangingPunct="1">
              <a:spcBef>
                <a:spcPts val="0"/>
              </a:spcBef>
              <a:spcAft>
                <a:spcPts val="0"/>
              </a:spcAft>
              <a:buSzPts val="2800"/>
              <a:buNone/>
              <a:defRPr>
                <a:solidFill>
                  <a:schemeClr val="tx2"/>
                </a:solidFill>
              </a:defRPr>
            </a:lvl3pPr>
            <a:lvl4pPr lvl="3" eaLnBrk="1" hangingPunct="1">
              <a:spcBef>
                <a:spcPts val="0"/>
              </a:spcBef>
              <a:spcAft>
                <a:spcPts val="0"/>
              </a:spcAft>
              <a:buSzPts val="2800"/>
              <a:buNone/>
              <a:defRPr>
                <a:solidFill>
                  <a:schemeClr val="tx2"/>
                </a:solidFill>
              </a:defRPr>
            </a:lvl4pPr>
            <a:lvl5pPr lvl="4" eaLnBrk="1" hangingPunct="1">
              <a:spcBef>
                <a:spcPts val="0"/>
              </a:spcBef>
              <a:spcAft>
                <a:spcPts val="0"/>
              </a:spcAft>
              <a:buSzPts val="2800"/>
              <a:buNone/>
              <a:defRPr>
                <a:solidFill>
                  <a:schemeClr val="tx2"/>
                </a:solidFill>
              </a:defRPr>
            </a:lvl5pPr>
            <a:lvl6pPr lvl="5" eaLnBrk="1" hangingPunct="1">
              <a:spcBef>
                <a:spcPts val="0"/>
              </a:spcBef>
              <a:spcAft>
                <a:spcPts val="0"/>
              </a:spcAft>
              <a:buSzPts val="2800"/>
              <a:buNone/>
              <a:defRPr>
                <a:solidFill>
                  <a:schemeClr val="tx2"/>
                </a:solidFill>
              </a:defRPr>
            </a:lvl6pPr>
            <a:lvl7pPr lvl="6" eaLnBrk="1" hangingPunct="1">
              <a:spcBef>
                <a:spcPts val="0"/>
              </a:spcBef>
              <a:spcAft>
                <a:spcPts val="0"/>
              </a:spcAft>
              <a:buSzPts val="2800"/>
              <a:buNone/>
              <a:defRPr>
                <a:solidFill>
                  <a:schemeClr val="tx2"/>
                </a:solidFill>
              </a:defRPr>
            </a:lvl7pPr>
            <a:lvl8pPr lvl="7" eaLnBrk="1" hangingPunct="1">
              <a:spcBef>
                <a:spcPts val="0"/>
              </a:spcBef>
              <a:spcAft>
                <a:spcPts val="0"/>
              </a:spcAft>
              <a:buSzPts val="2800"/>
              <a:buNone/>
              <a:defRPr>
                <a:solidFill>
                  <a:schemeClr val="tx2"/>
                </a:solidFill>
              </a:defRPr>
            </a:lvl8pPr>
            <a:lvl9pPr lvl="8" eaLnBrk="1" hangingPunct="1">
              <a:spcBef>
                <a:spcPts val="0"/>
              </a:spcBef>
              <a:spcAft>
                <a:spcPts val="0"/>
              </a:spcAft>
              <a:buSzPts val="2800"/>
              <a:buNone/>
              <a:defRPr>
                <a:solidFill>
                  <a:schemeClr val="tx2"/>
                </a:solidFill>
              </a:defRPr>
            </a:lvl9pPr>
          </a:lstStyle>
          <a:p>
            <a:r>
              <a:rPr lang="de-DE" altLang="de-DE" dirty="0">
                <a:solidFill>
                  <a:srgbClr val="00B0F0"/>
                </a:solidFill>
                <a:latin typeface="Arial" panose="020B0604020202020204" pitchFamily="34" charset="0"/>
                <a:cs typeface="Arial" panose="020B0604020202020204" pitchFamily="34" charset="0"/>
              </a:rPr>
              <a:t>TCAD</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68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67239" y="903288"/>
            <a:ext cx="8686800" cy="1143000"/>
          </a:xfrm>
        </p:spPr>
        <p:txBody>
          <a:bodyPr rtlCol="0">
            <a:noAutofit/>
          </a:bodyPr>
          <a:lstStyle/>
          <a:p>
            <a:pPr>
              <a:defRPr/>
            </a:pPr>
            <a:r>
              <a:rPr lang="en-US" sz="4200" b="1" dirty="0">
                <a:latin typeface="+mn-lt"/>
              </a:rPr>
              <a:t>IEEE Fellow Recognition</a:t>
            </a:r>
          </a:p>
        </p:txBody>
      </p:sp>
      <p:sp>
        <p:nvSpPr>
          <p:cNvPr id="149506" name="TextBox 2"/>
          <p:cNvSpPr txBox="1">
            <a:spLocks noChangeArrowheads="1"/>
          </p:cNvSpPr>
          <p:nvPr/>
        </p:nvSpPr>
        <p:spPr bwMode="auto">
          <a:xfrm>
            <a:off x="1567239" y="5530147"/>
            <a:ext cx="7632171" cy="830997"/>
          </a:xfrm>
          <a:prstGeom prst="rect">
            <a:avLst/>
          </a:prstGeom>
          <a:noFill/>
          <a:ln w="9525">
            <a:noFill/>
            <a:miter lim="800000"/>
            <a:headEnd/>
            <a:tailEnd/>
          </a:ln>
        </p:spPr>
        <p:txBody>
          <a:bodyPr wrap="square">
            <a:spAutoFit/>
          </a:bodyPr>
          <a:lstStyle/>
          <a:p>
            <a:r>
              <a:rPr lang="en-US" sz="2400" i="1" dirty="0"/>
              <a:t>for contributions to hardware and embedded systems security and to privacy-preserving computing</a:t>
            </a:r>
          </a:p>
        </p:txBody>
      </p:sp>
      <p:sp>
        <p:nvSpPr>
          <p:cNvPr id="6" name="TextBox 5"/>
          <p:cNvSpPr txBox="1"/>
          <p:nvPr/>
        </p:nvSpPr>
        <p:spPr>
          <a:xfrm>
            <a:off x="3999543" y="2571503"/>
            <a:ext cx="6726539" cy="954107"/>
          </a:xfrm>
          <a:prstGeom prst="rect">
            <a:avLst/>
          </a:prstGeom>
          <a:noFill/>
        </p:spPr>
        <p:txBody>
          <a:bodyPr wrap="square">
            <a:spAutoFit/>
          </a:bodyPr>
          <a:lstStyle/>
          <a:p>
            <a:pPr>
              <a:defRPr/>
            </a:pPr>
            <a:r>
              <a:rPr lang="en-US" sz="3200" b="1" dirty="0" err="1"/>
              <a:t>Farinaz</a:t>
            </a:r>
            <a:r>
              <a:rPr lang="en-US" sz="3200" b="1" dirty="0"/>
              <a:t> </a:t>
            </a:r>
            <a:r>
              <a:rPr lang="en-US" sz="3200" b="1" dirty="0" err="1"/>
              <a:t>Koushanfar</a:t>
            </a:r>
            <a:endParaRPr lang="en-US" sz="3200" b="1" dirty="0"/>
          </a:p>
          <a:p>
            <a:pPr>
              <a:defRPr/>
            </a:pPr>
            <a:r>
              <a:rPr lang="en-US" sz="2400" i="1" dirty="0"/>
              <a:t>University of Southern California San Diego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071440" y="2046288"/>
            <a:ext cx="2101467" cy="29586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7003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a:spLocks noGrp="1"/>
          </p:cNvSpPr>
          <p:nvPr>
            <p:ph type="body" idx="1"/>
          </p:nvPr>
        </p:nvSpPr>
        <p:spPr>
          <a:xfrm>
            <a:off x="209005" y="1384514"/>
            <a:ext cx="11567395" cy="5560296"/>
          </a:xfrm>
          <a:prstGeom prst="rect">
            <a:avLst/>
          </a:prstGeom>
        </p:spPr>
        <p:txBody>
          <a:bodyPr spcFirstLastPara="1" vert="horz" wrap="square" lIns="121900" tIns="121900" rIns="121900" bIns="121900" rtlCol="0" anchor="t" anchorCtr="0">
            <a:noAutofit/>
          </a:bodyPr>
          <a:lstStyle/>
          <a:p>
            <a:pPr marL="342000" indent="-342900">
              <a:spcBef>
                <a:spcPts val="1000"/>
              </a:spcBef>
            </a:pPr>
            <a:r>
              <a:rPr lang="en" sz="2400" dirty="0">
                <a:latin typeface="Arial Narrow" panose="020B0604020202020204" pitchFamily="34" charset="0"/>
                <a:cs typeface="Arial Narrow" panose="020B0604020202020204" pitchFamily="34" charset="0"/>
              </a:rPr>
              <a:t>Reaching end of two year term for Editorial Board: </a:t>
            </a:r>
            <a:r>
              <a:rPr lang="en-US" sz="2400" dirty="0">
                <a:latin typeface="Arial Narrow" panose="020B0604020202020204" pitchFamily="34" charset="0"/>
                <a:cs typeface="Arial Narrow" panose="020B0604020202020204" pitchFamily="34" charset="0"/>
              </a:rPr>
              <a:t>Search for new </a:t>
            </a:r>
            <a:r>
              <a:rPr lang="en-US" sz="2400" dirty="0" err="1">
                <a:latin typeface="Arial Narrow" panose="020B0604020202020204" pitchFamily="34" charset="0"/>
                <a:cs typeface="Arial Narrow" panose="020B0604020202020204" pitchFamily="34" charset="0"/>
              </a:rPr>
              <a:t>EiC</a:t>
            </a:r>
            <a:endParaRPr lang="en-US" sz="2400" dirty="0">
              <a:latin typeface="Arial Narrow" panose="020B0604020202020204" pitchFamily="34" charset="0"/>
              <a:cs typeface="Arial Narrow" panose="020B0604020202020204" pitchFamily="34" charset="0"/>
            </a:endParaRPr>
          </a:p>
          <a:p>
            <a:pPr marL="342000" indent="-342900">
              <a:spcBef>
                <a:spcPts val="1000"/>
              </a:spcBef>
            </a:pPr>
            <a:r>
              <a:rPr lang="en-US" sz="2400" dirty="0">
                <a:latin typeface="Arial Narrow" panose="020B0604020202020204" pitchFamily="34" charset="0"/>
                <a:cs typeface="Arial Narrow" panose="020B0604020202020204" pitchFamily="34" charset="0"/>
              </a:rPr>
              <a:t>Publications committee had discussed issue and was leaning towards reappointing current </a:t>
            </a:r>
            <a:r>
              <a:rPr lang="en-US" sz="2400" dirty="0" err="1">
                <a:latin typeface="Arial Narrow" panose="020B0604020202020204" pitchFamily="34" charset="0"/>
                <a:cs typeface="Arial Narrow" panose="020B0604020202020204" pitchFamily="34" charset="0"/>
              </a:rPr>
              <a:t>EiC</a:t>
            </a:r>
            <a:r>
              <a:rPr lang="en-US" sz="2400" dirty="0">
                <a:latin typeface="Arial Narrow" panose="020B0604020202020204" pitchFamily="34" charset="0"/>
                <a:cs typeface="Arial Narrow" panose="020B0604020202020204" pitchFamily="34" charset="0"/>
              </a:rPr>
              <a:t>, as mentioned in previous EC meetings</a:t>
            </a:r>
          </a:p>
          <a:p>
            <a:pPr marL="951585" lvl="1" indent="-342900">
              <a:spcBef>
                <a:spcPts val="1000"/>
              </a:spcBef>
            </a:pPr>
            <a:r>
              <a:rPr lang="en-US" sz="2200" dirty="0">
                <a:latin typeface="Arial Narrow" panose="020B0604020202020204" pitchFamily="34" charset="0"/>
                <a:cs typeface="Arial Narrow" panose="020B0604020202020204" pitchFamily="34" charset="0"/>
              </a:rPr>
              <a:t>Experienced  publications manager</a:t>
            </a:r>
          </a:p>
          <a:p>
            <a:pPr marL="951585" lvl="1" indent="-342900">
              <a:spcBef>
                <a:spcPts val="1000"/>
              </a:spcBef>
            </a:pPr>
            <a:r>
              <a:rPr lang="en-US" sz="2200" dirty="0">
                <a:latin typeface="Arial Narrow" panose="020B0604020202020204" pitchFamily="34" charset="0"/>
                <a:cs typeface="Arial Narrow" panose="020B0604020202020204" pitchFamily="34" charset="0"/>
              </a:rPr>
              <a:t>Oversaw relevant transition of TCAD into new fields and overture to new publishing models</a:t>
            </a:r>
          </a:p>
          <a:p>
            <a:pPr marL="951585" lvl="1" indent="-342900">
              <a:spcBef>
                <a:spcPts val="1000"/>
              </a:spcBef>
            </a:pPr>
            <a:r>
              <a:rPr lang="en-US" sz="2200" dirty="0">
                <a:latin typeface="Arial Narrow" panose="020B0604020202020204" pitchFamily="34" charset="0"/>
                <a:cs typeface="Arial Narrow" panose="020B0604020202020204" pitchFamily="34" charset="0"/>
              </a:rPr>
              <a:t>Work in progress…</a:t>
            </a:r>
          </a:p>
          <a:p>
            <a:pPr marL="951585" lvl="1" indent="-342900">
              <a:spcBef>
                <a:spcPts val="1000"/>
              </a:spcBef>
            </a:pPr>
            <a:r>
              <a:rPr lang="en-US" sz="2200" dirty="0">
                <a:latin typeface="Arial Narrow" panose="020B0604020202020204" pitchFamily="34" charset="0"/>
                <a:cs typeface="Arial Narrow" panose="020B0604020202020204" pitchFamily="34" charset="0"/>
              </a:rPr>
              <a:t>Backlog for TCAD is still too large, which requires special attention</a:t>
            </a:r>
          </a:p>
          <a:p>
            <a:pPr marL="342000" indent="-342900">
              <a:spcBef>
                <a:spcPts val="1000"/>
              </a:spcBef>
            </a:pPr>
            <a:r>
              <a:rPr lang="en-US" sz="2400" dirty="0">
                <a:latin typeface="Arial Narrow" panose="020B0604020202020204" pitchFamily="34" charset="0"/>
                <a:cs typeface="Arial Narrow" panose="020B0604020202020204" pitchFamily="34" charset="0"/>
              </a:rPr>
              <a:t>Run survey as determined by regulations</a:t>
            </a:r>
          </a:p>
          <a:p>
            <a:pPr marL="951585" lvl="1" indent="-342900">
              <a:spcBef>
                <a:spcPts val="1000"/>
              </a:spcBef>
            </a:pPr>
            <a:r>
              <a:rPr lang="en-US" sz="2200" dirty="0">
                <a:latin typeface="Arial Narrow" panose="020B0604020202020204" pitchFamily="34" charset="0"/>
                <a:cs typeface="Arial Narrow" panose="020B0604020202020204" pitchFamily="34" charset="0"/>
              </a:rPr>
              <a:t>Collected 340+ responses</a:t>
            </a:r>
          </a:p>
          <a:p>
            <a:pPr marL="951585" lvl="1" indent="-342900">
              <a:spcBef>
                <a:spcPts val="1000"/>
              </a:spcBef>
            </a:pPr>
            <a:r>
              <a:rPr lang="en-US" sz="2200" dirty="0">
                <a:latin typeface="Arial Narrow" panose="020B0604020202020204" pitchFamily="34" charset="0"/>
                <a:cs typeface="Arial Narrow" panose="020B0604020202020204" pitchFamily="34" charset="0"/>
              </a:rPr>
              <a:t>Overall satisfaction with current running and direction of journal</a:t>
            </a:r>
          </a:p>
          <a:p>
            <a:pPr marL="951585" lvl="1" indent="-342900">
              <a:spcBef>
                <a:spcPts val="1000"/>
              </a:spcBef>
            </a:pPr>
            <a:r>
              <a:rPr lang="en-US" sz="2200" dirty="0">
                <a:latin typeface="Arial Narrow" panose="020B0604020202020204" pitchFamily="34" charset="0"/>
                <a:cs typeface="Arial Narrow" panose="020B0604020202020204" pitchFamily="34" charset="0"/>
              </a:rPr>
              <a:t>Relevant comments to take in consideration for future Editorial Board composition</a:t>
            </a:r>
          </a:p>
          <a:p>
            <a:pPr marL="951585" lvl="1" indent="-342900">
              <a:spcBef>
                <a:spcPts val="1000"/>
              </a:spcBef>
            </a:pPr>
            <a:endParaRPr lang="en-US" sz="2400" dirty="0">
              <a:latin typeface="Arial Narrow" panose="020B0604020202020204" pitchFamily="34" charset="0"/>
              <a:cs typeface="Arial Narrow" panose="020B0604020202020204" pitchFamily="34" charset="0"/>
            </a:endParaRPr>
          </a:p>
          <a:p>
            <a:pPr marL="951585" lvl="1" indent="-342900">
              <a:spcBef>
                <a:spcPts val="1000"/>
              </a:spcBef>
            </a:pPr>
            <a:endParaRPr sz="2200" dirty="0">
              <a:latin typeface="Arial Narrow" panose="020B0604020202020204" pitchFamily="34" charset="0"/>
              <a:cs typeface="Arial Narrow" panose="020B0604020202020204" pitchFamily="34" charset="0"/>
            </a:endParaRPr>
          </a:p>
        </p:txBody>
      </p:sp>
      <p:pic>
        <p:nvPicPr>
          <p:cNvPr id="8" name="Picture 7">
            <a:extLst>
              <a:ext uri="{FF2B5EF4-FFF2-40B4-BE49-F238E27FC236}">
                <a16:creationId xmlns:a16="http://schemas.microsoft.com/office/drawing/2014/main" id="{6F7FF9A5-559C-8E43-B76A-F396720DB3C4}"/>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11779" r="6250" b="70447"/>
          <a:stretch/>
        </p:blipFill>
        <p:spPr>
          <a:xfrm>
            <a:off x="7762219" y="0"/>
            <a:ext cx="4405811" cy="1491049"/>
          </a:xfrm>
          <a:prstGeom prst="rect">
            <a:avLst/>
          </a:prstGeom>
        </p:spPr>
      </p:pic>
      <p:sp>
        <p:nvSpPr>
          <p:cNvPr id="11" name="Titel 1">
            <a:extLst>
              <a:ext uri="{FF2B5EF4-FFF2-40B4-BE49-F238E27FC236}">
                <a16:creationId xmlns:a16="http://schemas.microsoft.com/office/drawing/2014/main" id="{54A95469-3D40-4745-BD6E-7BAE434F39DE}"/>
              </a:ext>
            </a:extLst>
          </p:cNvPr>
          <p:cNvSpPr>
            <a:spLocks noGrp="1"/>
          </p:cNvSpPr>
          <p:nvPr>
            <p:ph type="title"/>
          </p:nvPr>
        </p:nvSpPr>
        <p:spPr>
          <a:xfrm>
            <a:off x="1273179" y="117969"/>
            <a:ext cx="5424866" cy="1266545"/>
          </a:xfrm>
        </p:spPr>
        <p:txBody>
          <a:bodyPr numCol="1">
            <a:noAutofit/>
          </a:bodyPr>
          <a:lstStyle/>
          <a:p>
            <a:r>
              <a:rPr lang="de-DE" altLang="de-DE" b="1" dirty="0">
                <a:solidFill>
                  <a:srgbClr val="00B0F0"/>
                </a:solidFill>
                <a:latin typeface="Arial" panose="020B0604020202020204" pitchFamily="34" charset="0"/>
                <a:cs typeface="Arial" panose="020B0604020202020204" pitchFamily="34" charset="0"/>
              </a:rPr>
              <a:t>TCAD - Transactions on</a:t>
            </a:r>
            <a:br>
              <a:rPr lang="de-DE" altLang="de-DE" b="1" dirty="0">
                <a:solidFill>
                  <a:srgbClr val="00B0F0"/>
                </a:solidFill>
                <a:latin typeface="Arial" panose="020B0604020202020204" pitchFamily="34" charset="0"/>
                <a:cs typeface="Arial" panose="020B0604020202020204" pitchFamily="34" charset="0"/>
              </a:rPr>
            </a:br>
            <a:r>
              <a:rPr lang="de-DE" altLang="de-DE" b="1" dirty="0">
                <a:solidFill>
                  <a:srgbClr val="00B0F0"/>
                </a:solidFill>
                <a:latin typeface="Arial" panose="020B0604020202020204" pitchFamily="34" charset="0"/>
                <a:cs typeface="Arial" panose="020B0604020202020204" pitchFamily="34" charset="0"/>
              </a:rPr>
              <a:t>Computer-Aided Design</a:t>
            </a:r>
            <a:endParaRPr lang="en-US"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240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81" y="892084"/>
            <a:ext cx="8596668" cy="1320800"/>
          </a:xfrm>
        </p:spPr>
        <p:txBody>
          <a:bodyPr>
            <a:normAutofit fontScale="90000"/>
          </a:bodyPr>
          <a:lstStyle/>
          <a:p>
            <a:r>
              <a:rPr dirty="0"/>
              <a:t>Q1: How satisfied are you with how TCAD is serving its readership and authors?</a:t>
            </a:r>
          </a:p>
        </p:txBody>
      </p:sp>
      <p:sp>
        <p:nvSpPr>
          <p:cNvPr id="3" name="Content Placeholder 2"/>
          <p:cNvSpPr>
            <a:spLocks noGrp="1"/>
          </p:cNvSpPr>
          <p:nvPr>
            <p:ph idx="1"/>
          </p:nvPr>
        </p:nvSpPr>
        <p:spPr>
          <a:xfrm>
            <a:off x="7850625" y="1796052"/>
            <a:ext cx="3381928" cy="451556"/>
          </a:xfrm>
        </p:spPr>
        <p:txBody>
          <a:bodyPr/>
          <a:lstStyle/>
          <a:p>
            <a:r>
              <a:rPr dirty="0"/>
              <a:t>Answered: 335    Skipped: 5</a:t>
            </a:r>
          </a:p>
        </p:txBody>
      </p:sp>
      <p:pic>
        <p:nvPicPr>
          <p:cNvPr id="4" name="Picture 3" descr="chart3442175480.png"/>
          <p:cNvPicPr>
            <a:picLocks noChangeAspect="1"/>
          </p:cNvPicPr>
          <p:nvPr/>
        </p:nvPicPr>
        <p:blipFill>
          <a:blip r:embed="rId2"/>
          <a:stretch>
            <a:fillRect/>
          </a:stretch>
        </p:blipFill>
        <p:spPr>
          <a:xfrm>
            <a:off x="0" y="2095727"/>
            <a:ext cx="7184571" cy="4959048"/>
          </a:xfrm>
          <a:prstGeom prst="rect">
            <a:avLst/>
          </a:prstGeom>
        </p:spPr>
      </p:pic>
      <p:pic>
        <p:nvPicPr>
          <p:cNvPr id="5" name="Picture 4" descr="table3442175480.png">
            <a:extLst>
              <a:ext uri="{FF2B5EF4-FFF2-40B4-BE49-F238E27FC236}">
                <a16:creationId xmlns:a16="http://schemas.microsoft.com/office/drawing/2014/main" id="{FB33FB4C-0BD9-E948-B870-63A7C844DCC2}"/>
              </a:ext>
            </a:extLst>
          </p:cNvPr>
          <p:cNvPicPr>
            <a:picLocks noChangeAspect="1"/>
          </p:cNvPicPr>
          <p:nvPr/>
        </p:nvPicPr>
        <p:blipFill>
          <a:blip r:embed="rId3"/>
          <a:stretch>
            <a:fillRect/>
          </a:stretch>
        </p:blipFill>
        <p:spPr>
          <a:xfrm>
            <a:off x="4714036" y="2532542"/>
            <a:ext cx="7184571" cy="2854476"/>
          </a:xfrm>
          <a:prstGeom prst="rect">
            <a:avLst/>
          </a:prstGeom>
        </p:spPr>
      </p:pic>
      <p:sp>
        <p:nvSpPr>
          <p:cNvPr id="6" name="Text Placeholder 1">
            <a:extLst>
              <a:ext uri="{FF2B5EF4-FFF2-40B4-BE49-F238E27FC236}">
                <a16:creationId xmlns:a16="http://schemas.microsoft.com/office/drawing/2014/main" id="{4F0E7C2E-6E55-CB48-8743-896B9268376D}"/>
              </a:ext>
            </a:extLst>
          </p:cNvPr>
          <p:cNvSpPr txBox="1">
            <a:spLocks/>
          </p:cNvSpPr>
          <p:nvPr/>
        </p:nvSpPr>
        <p:spPr>
          <a:xfrm>
            <a:off x="1529969" y="140475"/>
            <a:ext cx="6028299" cy="71688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600" b="1" dirty="0">
                <a:solidFill>
                  <a:srgbClr val="00B0F0"/>
                </a:solidFill>
                <a:latin typeface="Arial" panose="020B0604020202020204" pitchFamily="34" charset="0"/>
                <a:cs typeface="Arial" panose="020B0604020202020204" pitchFamily="34" charset="0"/>
              </a:rPr>
              <a:t>IEEE TCAD  Survey</a:t>
            </a:r>
          </a:p>
        </p:txBody>
      </p:sp>
    </p:spTree>
    <p:extLst>
      <p:ext uri="{BB962C8B-B14F-4D97-AF65-F5344CB8AC3E}">
        <p14:creationId xmlns:p14="http://schemas.microsoft.com/office/powerpoint/2010/main" val="130124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512"/>
            <a:ext cx="11482086" cy="1320800"/>
          </a:xfrm>
        </p:spPr>
        <p:txBody>
          <a:bodyPr>
            <a:normAutofit/>
          </a:bodyPr>
          <a:lstStyle/>
          <a:p>
            <a:r>
              <a:rPr sz="3200" dirty="0"/>
              <a:t>Q2: Do you feel that submissions to TCAD are moving through the review cycle in a timely manner?</a:t>
            </a:r>
          </a:p>
        </p:txBody>
      </p:sp>
      <p:sp>
        <p:nvSpPr>
          <p:cNvPr id="3" name="Content Placeholder 2"/>
          <p:cNvSpPr>
            <a:spLocks noGrp="1"/>
          </p:cNvSpPr>
          <p:nvPr>
            <p:ph idx="1"/>
          </p:nvPr>
        </p:nvSpPr>
        <p:spPr>
          <a:xfrm>
            <a:off x="8132991" y="2115140"/>
            <a:ext cx="3349095" cy="438434"/>
          </a:xfrm>
        </p:spPr>
        <p:txBody>
          <a:bodyPr/>
          <a:lstStyle/>
          <a:p>
            <a:r>
              <a:rPr dirty="0"/>
              <a:t>Answered: 340    Skipped: 0</a:t>
            </a:r>
          </a:p>
        </p:txBody>
      </p:sp>
      <p:pic>
        <p:nvPicPr>
          <p:cNvPr id="4" name="Picture 3" descr="chart3442179720.png"/>
          <p:cNvPicPr>
            <a:picLocks noChangeAspect="1"/>
          </p:cNvPicPr>
          <p:nvPr/>
        </p:nvPicPr>
        <p:blipFill>
          <a:blip r:embed="rId2"/>
          <a:stretch>
            <a:fillRect/>
          </a:stretch>
        </p:blipFill>
        <p:spPr>
          <a:xfrm>
            <a:off x="0" y="2115140"/>
            <a:ext cx="7184571" cy="4959047"/>
          </a:xfrm>
          <a:prstGeom prst="rect">
            <a:avLst/>
          </a:prstGeom>
        </p:spPr>
      </p:pic>
      <p:sp>
        <p:nvSpPr>
          <p:cNvPr id="5" name="Text Placeholder 1">
            <a:extLst>
              <a:ext uri="{FF2B5EF4-FFF2-40B4-BE49-F238E27FC236}">
                <a16:creationId xmlns:a16="http://schemas.microsoft.com/office/drawing/2014/main" id="{4D29F622-6F40-C84E-80B6-3C5BB9DA6A6E}"/>
              </a:ext>
            </a:extLst>
          </p:cNvPr>
          <p:cNvSpPr txBox="1">
            <a:spLocks/>
          </p:cNvSpPr>
          <p:nvPr/>
        </p:nvSpPr>
        <p:spPr>
          <a:xfrm>
            <a:off x="1529969" y="140475"/>
            <a:ext cx="6028299" cy="71688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600" b="1" dirty="0">
                <a:solidFill>
                  <a:srgbClr val="00B0F0"/>
                </a:solidFill>
                <a:latin typeface="Arial" panose="020B0604020202020204" pitchFamily="34" charset="0"/>
                <a:cs typeface="Arial" panose="020B0604020202020204" pitchFamily="34" charset="0"/>
              </a:rPr>
              <a:t>IEEE TCAD  Survey</a:t>
            </a:r>
          </a:p>
        </p:txBody>
      </p:sp>
      <p:pic>
        <p:nvPicPr>
          <p:cNvPr id="6" name="Picture 5" descr="table3442179720.png">
            <a:extLst>
              <a:ext uri="{FF2B5EF4-FFF2-40B4-BE49-F238E27FC236}">
                <a16:creationId xmlns:a16="http://schemas.microsoft.com/office/drawing/2014/main" id="{6AF9DF4F-CA93-674B-B309-7C7DC5182F48}"/>
              </a:ext>
            </a:extLst>
          </p:cNvPr>
          <p:cNvPicPr>
            <a:picLocks noChangeAspect="1"/>
          </p:cNvPicPr>
          <p:nvPr/>
        </p:nvPicPr>
        <p:blipFill>
          <a:blip r:embed="rId3"/>
          <a:stretch>
            <a:fillRect/>
          </a:stretch>
        </p:blipFill>
        <p:spPr>
          <a:xfrm>
            <a:off x="5007429" y="2553574"/>
            <a:ext cx="7184571" cy="2854476"/>
          </a:xfrm>
          <a:prstGeom prst="rect">
            <a:avLst/>
          </a:prstGeom>
        </p:spPr>
      </p:pic>
    </p:spTree>
    <p:extLst>
      <p:ext uri="{BB962C8B-B14F-4D97-AF65-F5344CB8AC3E}">
        <p14:creationId xmlns:p14="http://schemas.microsoft.com/office/powerpoint/2010/main" val="326880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512"/>
            <a:ext cx="11678856" cy="1320800"/>
          </a:xfrm>
        </p:spPr>
        <p:txBody>
          <a:bodyPr>
            <a:normAutofit fontScale="90000"/>
          </a:bodyPr>
          <a:lstStyle/>
          <a:p>
            <a:r>
              <a:rPr dirty="0"/>
              <a:t>Q3: Do you agree that the quality of papers appearing in TCAD is in keeping with maintaining or improving its reputation?</a:t>
            </a:r>
          </a:p>
        </p:txBody>
      </p:sp>
      <p:sp>
        <p:nvSpPr>
          <p:cNvPr id="3" name="Content Placeholder 2"/>
          <p:cNvSpPr>
            <a:spLocks noGrp="1"/>
          </p:cNvSpPr>
          <p:nvPr>
            <p:ph idx="1"/>
          </p:nvPr>
        </p:nvSpPr>
        <p:spPr>
          <a:xfrm>
            <a:off x="8584115" y="2018111"/>
            <a:ext cx="3256786" cy="435722"/>
          </a:xfrm>
        </p:spPr>
        <p:txBody>
          <a:bodyPr/>
          <a:lstStyle/>
          <a:p>
            <a:r>
              <a:rPr dirty="0"/>
              <a:t>Answered: 340    Skipped: 0</a:t>
            </a:r>
          </a:p>
        </p:txBody>
      </p:sp>
      <p:pic>
        <p:nvPicPr>
          <p:cNvPr id="4" name="Picture 3" descr="chart3442184750.png"/>
          <p:cNvPicPr>
            <a:picLocks noChangeAspect="1"/>
          </p:cNvPicPr>
          <p:nvPr/>
        </p:nvPicPr>
        <p:blipFill>
          <a:blip r:embed="rId2"/>
          <a:stretch>
            <a:fillRect/>
          </a:stretch>
        </p:blipFill>
        <p:spPr>
          <a:xfrm>
            <a:off x="3046" y="2064411"/>
            <a:ext cx="7184571" cy="4959047"/>
          </a:xfrm>
          <a:prstGeom prst="rect">
            <a:avLst/>
          </a:prstGeom>
        </p:spPr>
      </p:pic>
      <p:sp>
        <p:nvSpPr>
          <p:cNvPr id="5" name="Text Placeholder 1">
            <a:extLst>
              <a:ext uri="{FF2B5EF4-FFF2-40B4-BE49-F238E27FC236}">
                <a16:creationId xmlns:a16="http://schemas.microsoft.com/office/drawing/2014/main" id="{1C991DF1-5808-234A-8586-893F5BE5C276}"/>
              </a:ext>
            </a:extLst>
          </p:cNvPr>
          <p:cNvSpPr txBox="1">
            <a:spLocks/>
          </p:cNvSpPr>
          <p:nvPr/>
        </p:nvSpPr>
        <p:spPr>
          <a:xfrm>
            <a:off x="1529969" y="140475"/>
            <a:ext cx="6028299" cy="71688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600" b="1" dirty="0">
                <a:solidFill>
                  <a:srgbClr val="00B0F0"/>
                </a:solidFill>
                <a:latin typeface="Arial" panose="020B0604020202020204" pitchFamily="34" charset="0"/>
                <a:cs typeface="Arial" panose="020B0604020202020204" pitchFamily="34" charset="0"/>
              </a:rPr>
              <a:t>IEEE TCAD  Survey</a:t>
            </a:r>
          </a:p>
        </p:txBody>
      </p:sp>
      <p:pic>
        <p:nvPicPr>
          <p:cNvPr id="6" name="Picture 5" descr="table3442184750.png">
            <a:extLst>
              <a:ext uri="{FF2B5EF4-FFF2-40B4-BE49-F238E27FC236}">
                <a16:creationId xmlns:a16="http://schemas.microsoft.com/office/drawing/2014/main" id="{C355E5C4-CD22-C54E-8FE7-3A81A7D6AA03}"/>
              </a:ext>
            </a:extLst>
          </p:cNvPr>
          <p:cNvPicPr>
            <a:picLocks noChangeAspect="1"/>
          </p:cNvPicPr>
          <p:nvPr/>
        </p:nvPicPr>
        <p:blipFill>
          <a:blip r:embed="rId3"/>
          <a:stretch>
            <a:fillRect/>
          </a:stretch>
        </p:blipFill>
        <p:spPr>
          <a:xfrm>
            <a:off x="5007429" y="2565148"/>
            <a:ext cx="7184571" cy="2854476"/>
          </a:xfrm>
          <a:prstGeom prst="rect">
            <a:avLst/>
          </a:prstGeom>
        </p:spPr>
      </p:pic>
    </p:spTree>
    <p:extLst>
      <p:ext uri="{BB962C8B-B14F-4D97-AF65-F5344CB8AC3E}">
        <p14:creationId xmlns:p14="http://schemas.microsoft.com/office/powerpoint/2010/main" val="130661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512"/>
            <a:ext cx="12192000" cy="965012"/>
          </a:xfrm>
        </p:spPr>
        <p:txBody>
          <a:bodyPr>
            <a:normAutofit/>
          </a:bodyPr>
          <a:lstStyle/>
          <a:p>
            <a:r>
              <a:rPr sz="3200" dirty="0"/>
              <a:t>Q</a:t>
            </a:r>
            <a:r>
              <a:rPr lang="en-US" sz="3200" dirty="0"/>
              <a:t>4</a:t>
            </a:r>
            <a:r>
              <a:rPr sz="3200" dirty="0"/>
              <a:t>:</a:t>
            </a:r>
            <a:r>
              <a:rPr lang="en-US" sz="3200" dirty="0"/>
              <a:t> How well do you feel that the has </a:t>
            </a:r>
            <a:r>
              <a:rPr lang="en-US" sz="3200" dirty="0" err="1"/>
              <a:t>EiC</a:t>
            </a:r>
            <a:r>
              <a:rPr lang="en-US" sz="3200" dirty="0"/>
              <a:t> fulfilled his role?</a:t>
            </a:r>
            <a:endParaRPr sz="3200" dirty="0"/>
          </a:p>
        </p:txBody>
      </p:sp>
      <p:sp>
        <p:nvSpPr>
          <p:cNvPr id="3" name="Content Placeholder 2"/>
          <p:cNvSpPr>
            <a:spLocks noGrp="1"/>
          </p:cNvSpPr>
          <p:nvPr>
            <p:ph idx="1"/>
          </p:nvPr>
        </p:nvSpPr>
        <p:spPr>
          <a:xfrm>
            <a:off x="8063255" y="1647720"/>
            <a:ext cx="3592451" cy="504430"/>
          </a:xfrm>
        </p:spPr>
        <p:txBody>
          <a:bodyPr/>
          <a:lstStyle/>
          <a:p>
            <a:r>
              <a:rPr dirty="0"/>
              <a:t>Answered: </a:t>
            </a:r>
            <a:r>
              <a:rPr lang="en-US" dirty="0"/>
              <a:t>177</a:t>
            </a:r>
            <a:r>
              <a:rPr dirty="0"/>
              <a:t>    Skipped: </a:t>
            </a:r>
            <a:r>
              <a:rPr lang="en-US" dirty="0"/>
              <a:t>163</a:t>
            </a:r>
            <a:endParaRPr dirty="0"/>
          </a:p>
        </p:txBody>
      </p:sp>
      <p:sp>
        <p:nvSpPr>
          <p:cNvPr id="5" name="Text Placeholder 1">
            <a:extLst>
              <a:ext uri="{FF2B5EF4-FFF2-40B4-BE49-F238E27FC236}">
                <a16:creationId xmlns:a16="http://schemas.microsoft.com/office/drawing/2014/main" id="{1C991DF1-5808-234A-8586-893F5BE5C276}"/>
              </a:ext>
            </a:extLst>
          </p:cNvPr>
          <p:cNvSpPr txBox="1">
            <a:spLocks/>
          </p:cNvSpPr>
          <p:nvPr/>
        </p:nvSpPr>
        <p:spPr>
          <a:xfrm>
            <a:off x="1529969" y="140475"/>
            <a:ext cx="6028299" cy="71688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600" b="1" dirty="0">
                <a:solidFill>
                  <a:srgbClr val="00B0F0"/>
                </a:solidFill>
                <a:latin typeface="Arial" panose="020B0604020202020204" pitchFamily="34" charset="0"/>
                <a:cs typeface="Arial" panose="020B0604020202020204" pitchFamily="34" charset="0"/>
              </a:rPr>
              <a:t>IEEE TCAD  Survey</a:t>
            </a:r>
          </a:p>
        </p:txBody>
      </p:sp>
      <p:sp>
        <p:nvSpPr>
          <p:cNvPr id="7" name="Title 1">
            <a:extLst>
              <a:ext uri="{FF2B5EF4-FFF2-40B4-BE49-F238E27FC236}">
                <a16:creationId xmlns:a16="http://schemas.microsoft.com/office/drawing/2014/main" id="{2D13968D-B64C-6B48-A280-2455DC24C312}"/>
              </a:ext>
            </a:extLst>
          </p:cNvPr>
          <p:cNvSpPr txBox="1">
            <a:spLocks/>
          </p:cNvSpPr>
          <p:nvPr/>
        </p:nvSpPr>
        <p:spPr>
          <a:xfrm>
            <a:off x="511215" y="2152150"/>
            <a:ext cx="10044897" cy="44454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pPr>
            <a:r>
              <a:rPr lang="en-US" sz="3200" dirty="0"/>
              <a:t>[open question]</a:t>
            </a:r>
          </a:p>
          <a:p>
            <a:pPr marL="457200" indent="-457200">
              <a:spcBef>
                <a:spcPts val="1000"/>
              </a:spcBef>
              <a:buFont typeface="Arial" panose="020B0604020202020204" pitchFamily="34" charset="0"/>
              <a:buChar char="•"/>
            </a:pPr>
            <a:r>
              <a:rPr lang="en-US" sz="3200" dirty="0"/>
              <a:t>Many respondents skipped question, not unusual</a:t>
            </a:r>
          </a:p>
          <a:p>
            <a:pPr marL="457200" indent="-457200">
              <a:spcBef>
                <a:spcPts val="1000"/>
              </a:spcBef>
              <a:buFont typeface="Arial" panose="020B0604020202020204" pitchFamily="34" charset="0"/>
              <a:buChar char="•"/>
            </a:pPr>
            <a:r>
              <a:rPr lang="en-US" sz="3200" dirty="0"/>
              <a:t>Generically very supportive of </a:t>
            </a:r>
            <a:r>
              <a:rPr lang="en-US" sz="3200" dirty="0" err="1"/>
              <a:t>EiC</a:t>
            </a:r>
            <a:endParaRPr lang="en-US" sz="3200" dirty="0"/>
          </a:p>
          <a:p>
            <a:pPr marL="457200" indent="-457200">
              <a:spcBef>
                <a:spcPts val="1000"/>
              </a:spcBef>
              <a:buFont typeface="Arial" panose="020B0604020202020204" pitchFamily="34" charset="0"/>
              <a:buChar char="•"/>
            </a:pPr>
            <a:r>
              <a:rPr lang="en-US" sz="3200" dirty="0"/>
              <a:t>Relevant comments raised of Editorial Board (expertise, active, </a:t>
            </a:r>
            <a:r>
              <a:rPr lang="en-US" sz="3200" dirty="0" err="1"/>
              <a:t>etc</a:t>
            </a:r>
            <a:r>
              <a:rPr lang="en-US" sz="3200" dirty="0"/>
              <a:t>) that will require attention</a:t>
            </a:r>
          </a:p>
          <a:p>
            <a:pPr marL="457200" indent="-457200">
              <a:spcBef>
                <a:spcPts val="1000"/>
              </a:spcBef>
              <a:buFont typeface="Arial" panose="020B0604020202020204" pitchFamily="34" charset="0"/>
              <a:buChar char="•"/>
            </a:pPr>
            <a:r>
              <a:rPr lang="en-US" sz="3200" dirty="0"/>
              <a:t>Some strong comments deserving special attention</a:t>
            </a:r>
          </a:p>
        </p:txBody>
      </p:sp>
    </p:spTree>
    <p:extLst>
      <p:ext uri="{BB962C8B-B14F-4D97-AF65-F5344CB8AC3E}">
        <p14:creationId xmlns:p14="http://schemas.microsoft.com/office/powerpoint/2010/main" val="3667191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6936"/>
            <a:ext cx="11401063" cy="1520597"/>
          </a:xfrm>
        </p:spPr>
        <p:txBody>
          <a:bodyPr>
            <a:noAutofit/>
          </a:bodyPr>
          <a:lstStyle/>
          <a:p>
            <a:r>
              <a:rPr sz="2800" dirty="0"/>
              <a:t>Q</a:t>
            </a:r>
            <a:r>
              <a:rPr lang="en-US" sz="2800" dirty="0"/>
              <a:t>5</a:t>
            </a:r>
            <a:r>
              <a:rPr sz="2800" dirty="0"/>
              <a:t>:</a:t>
            </a:r>
            <a:r>
              <a:rPr lang="en-US" sz="2800" dirty="0"/>
              <a:t> TCAD Challenges: In your view what are the top 2 - 3 things that TCAD can do to ensure its long term success as the leading magazine in its areas, reflecting latest research</a:t>
            </a:r>
            <a:br>
              <a:rPr lang="en-US" sz="2800" dirty="0"/>
            </a:br>
            <a:endParaRPr sz="2800" dirty="0"/>
          </a:p>
        </p:txBody>
      </p:sp>
      <p:sp>
        <p:nvSpPr>
          <p:cNvPr id="3" name="Content Placeholder 2"/>
          <p:cNvSpPr>
            <a:spLocks noGrp="1"/>
          </p:cNvSpPr>
          <p:nvPr>
            <p:ph idx="1"/>
          </p:nvPr>
        </p:nvSpPr>
        <p:spPr>
          <a:xfrm>
            <a:off x="8317898" y="2522540"/>
            <a:ext cx="3476705" cy="509286"/>
          </a:xfrm>
        </p:spPr>
        <p:txBody>
          <a:bodyPr/>
          <a:lstStyle/>
          <a:p>
            <a:r>
              <a:rPr dirty="0"/>
              <a:t>Answered: </a:t>
            </a:r>
            <a:r>
              <a:rPr lang="en-US" dirty="0"/>
              <a:t>167</a:t>
            </a:r>
            <a:r>
              <a:rPr dirty="0"/>
              <a:t>    Skipped: </a:t>
            </a:r>
            <a:r>
              <a:rPr lang="en-US" dirty="0"/>
              <a:t>173</a:t>
            </a:r>
            <a:endParaRPr dirty="0"/>
          </a:p>
        </p:txBody>
      </p:sp>
      <p:sp>
        <p:nvSpPr>
          <p:cNvPr id="5" name="Text Placeholder 1">
            <a:extLst>
              <a:ext uri="{FF2B5EF4-FFF2-40B4-BE49-F238E27FC236}">
                <a16:creationId xmlns:a16="http://schemas.microsoft.com/office/drawing/2014/main" id="{1C991DF1-5808-234A-8586-893F5BE5C276}"/>
              </a:ext>
            </a:extLst>
          </p:cNvPr>
          <p:cNvSpPr txBox="1">
            <a:spLocks/>
          </p:cNvSpPr>
          <p:nvPr/>
        </p:nvSpPr>
        <p:spPr>
          <a:xfrm>
            <a:off x="1529969" y="140475"/>
            <a:ext cx="6028299" cy="71688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600" b="1" dirty="0">
                <a:solidFill>
                  <a:srgbClr val="00B0F0"/>
                </a:solidFill>
                <a:latin typeface="Arial" panose="020B0604020202020204" pitchFamily="34" charset="0"/>
                <a:cs typeface="Arial" panose="020B0604020202020204" pitchFamily="34" charset="0"/>
              </a:rPr>
              <a:t>IEEE TCAD  Survey</a:t>
            </a:r>
          </a:p>
        </p:txBody>
      </p:sp>
      <p:sp>
        <p:nvSpPr>
          <p:cNvPr id="7" name="Title 1">
            <a:extLst>
              <a:ext uri="{FF2B5EF4-FFF2-40B4-BE49-F238E27FC236}">
                <a16:creationId xmlns:a16="http://schemas.microsoft.com/office/drawing/2014/main" id="{2D13968D-B64C-6B48-A280-2455DC24C312}"/>
              </a:ext>
            </a:extLst>
          </p:cNvPr>
          <p:cNvSpPr txBox="1">
            <a:spLocks/>
          </p:cNvSpPr>
          <p:nvPr/>
        </p:nvSpPr>
        <p:spPr>
          <a:xfrm>
            <a:off x="418618" y="3031826"/>
            <a:ext cx="10044897" cy="44454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pPr>
            <a:r>
              <a:rPr lang="en-US" sz="3200" dirty="0"/>
              <a:t>[open question]</a:t>
            </a:r>
          </a:p>
          <a:p>
            <a:pPr marL="457200" indent="-457200">
              <a:spcBef>
                <a:spcPts val="1000"/>
              </a:spcBef>
              <a:buFont typeface="Arial" panose="020B0604020202020204" pitchFamily="34" charset="0"/>
              <a:buChar char="•"/>
            </a:pPr>
            <a:r>
              <a:rPr lang="en-US" sz="3200" dirty="0"/>
              <a:t>Many respondents skipped question, not unusual</a:t>
            </a:r>
          </a:p>
          <a:p>
            <a:pPr marL="457200" indent="-457200">
              <a:spcBef>
                <a:spcPts val="1000"/>
              </a:spcBef>
              <a:buFont typeface="Arial" panose="020B0604020202020204" pitchFamily="34" charset="0"/>
              <a:buChar char="•"/>
            </a:pPr>
            <a:r>
              <a:rPr lang="en-US" sz="3200" dirty="0"/>
              <a:t>Many relevant answers but covering too many topics from the handling of the review process, to the topics/areas to cover, </a:t>
            </a:r>
            <a:r>
              <a:rPr lang="en-US" sz="3200" dirty="0" err="1"/>
              <a:t>etc</a:t>
            </a:r>
            <a:endParaRPr lang="en-US" sz="3200" dirty="0"/>
          </a:p>
          <a:p>
            <a:pPr marL="457200" indent="-457200">
              <a:spcBef>
                <a:spcPts val="1000"/>
              </a:spcBef>
              <a:buFont typeface="Arial" panose="020B0604020202020204" pitchFamily="34" charset="0"/>
              <a:buChar char="•"/>
            </a:pPr>
            <a:r>
              <a:rPr lang="en-US" sz="3200" dirty="0"/>
              <a:t>Excellent material for analysis</a:t>
            </a:r>
          </a:p>
        </p:txBody>
      </p:sp>
    </p:spTree>
    <p:extLst>
      <p:ext uri="{BB962C8B-B14F-4D97-AF65-F5344CB8AC3E}">
        <p14:creationId xmlns:p14="http://schemas.microsoft.com/office/powerpoint/2010/main" val="4145545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511"/>
            <a:ext cx="11424213" cy="2099331"/>
          </a:xfrm>
        </p:spPr>
        <p:txBody>
          <a:bodyPr>
            <a:noAutofit/>
          </a:bodyPr>
          <a:lstStyle/>
          <a:p>
            <a:r>
              <a:rPr sz="2800" dirty="0"/>
              <a:t>Q</a:t>
            </a:r>
            <a:r>
              <a:rPr lang="en-US" sz="2800" dirty="0"/>
              <a:t>6</a:t>
            </a:r>
            <a:r>
              <a:rPr sz="2800" dirty="0"/>
              <a:t>:</a:t>
            </a:r>
            <a:r>
              <a:rPr lang="en-US" sz="2800" dirty="0"/>
              <a:t> TCAD Positioning: Looking at the papers published in TCAD over the last two or three years, do these papers reflect the true state of the art on Computer-Aided Design?  If not what are the major missing topical areas?</a:t>
            </a:r>
            <a:br>
              <a:rPr lang="en-US" sz="2800" dirty="0"/>
            </a:br>
            <a:endParaRPr sz="2800" dirty="0"/>
          </a:p>
        </p:txBody>
      </p:sp>
      <p:sp>
        <p:nvSpPr>
          <p:cNvPr id="3" name="Content Placeholder 2"/>
          <p:cNvSpPr>
            <a:spLocks noGrp="1"/>
          </p:cNvSpPr>
          <p:nvPr>
            <p:ph idx="1"/>
          </p:nvPr>
        </p:nvSpPr>
        <p:spPr>
          <a:xfrm>
            <a:off x="6834844" y="2700066"/>
            <a:ext cx="8596668" cy="1457868"/>
          </a:xfrm>
        </p:spPr>
        <p:txBody>
          <a:bodyPr/>
          <a:lstStyle/>
          <a:p>
            <a:r>
              <a:rPr dirty="0"/>
              <a:t>Answered: </a:t>
            </a:r>
            <a:r>
              <a:rPr lang="en-US" dirty="0"/>
              <a:t>160</a:t>
            </a:r>
            <a:r>
              <a:rPr dirty="0"/>
              <a:t>   Skipped: </a:t>
            </a:r>
            <a:r>
              <a:rPr lang="en-US" dirty="0"/>
              <a:t>180</a:t>
            </a:r>
            <a:endParaRPr dirty="0"/>
          </a:p>
        </p:txBody>
      </p:sp>
      <p:sp>
        <p:nvSpPr>
          <p:cNvPr id="5" name="Text Placeholder 1">
            <a:extLst>
              <a:ext uri="{FF2B5EF4-FFF2-40B4-BE49-F238E27FC236}">
                <a16:creationId xmlns:a16="http://schemas.microsoft.com/office/drawing/2014/main" id="{1C991DF1-5808-234A-8586-893F5BE5C276}"/>
              </a:ext>
            </a:extLst>
          </p:cNvPr>
          <p:cNvSpPr txBox="1">
            <a:spLocks/>
          </p:cNvSpPr>
          <p:nvPr/>
        </p:nvSpPr>
        <p:spPr>
          <a:xfrm>
            <a:off x="1529969" y="140475"/>
            <a:ext cx="6028299" cy="71688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200" b="1" dirty="0">
                <a:solidFill>
                  <a:srgbClr val="00B0F0"/>
                </a:solidFill>
                <a:latin typeface="Arial" panose="020B0604020202020204" pitchFamily="34" charset="0"/>
                <a:cs typeface="Arial" panose="020B0604020202020204" pitchFamily="34" charset="0"/>
              </a:rPr>
              <a:t>IEEE TCAD  Survey</a:t>
            </a:r>
          </a:p>
        </p:txBody>
      </p:sp>
      <p:sp>
        <p:nvSpPr>
          <p:cNvPr id="7" name="Title 1">
            <a:extLst>
              <a:ext uri="{FF2B5EF4-FFF2-40B4-BE49-F238E27FC236}">
                <a16:creationId xmlns:a16="http://schemas.microsoft.com/office/drawing/2014/main" id="{2D13968D-B64C-6B48-A280-2455DC24C312}"/>
              </a:ext>
            </a:extLst>
          </p:cNvPr>
          <p:cNvSpPr txBox="1">
            <a:spLocks/>
          </p:cNvSpPr>
          <p:nvPr/>
        </p:nvSpPr>
        <p:spPr>
          <a:xfrm>
            <a:off x="418618" y="3117163"/>
            <a:ext cx="10044897" cy="44454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pPr>
            <a:r>
              <a:rPr lang="en-US" sz="2400" dirty="0"/>
              <a:t>[open question]</a:t>
            </a:r>
          </a:p>
          <a:p>
            <a:pPr marL="457200" indent="-457200">
              <a:spcBef>
                <a:spcPts val="1000"/>
              </a:spcBef>
              <a:buFont typeface="Arial" panose="020B0604020202020204" pitchFamily="34" charset="0"/>
              <a:buChar char="•"/>
            </a:pPr>
            <a:r>
              <a:rPr lang="en-US" sz="2400" dirty="0"/>
              <a:t>Many respondents skipped question, not unusual</a:t>
            </a:r>
          </a:p>
          <a:p>
            <a:pPr marL="457200" indent="-457200">
              <a:spcBef>
                <a:spcPts val="1000"/>
              </a:spcBef>
              <a:buFont typeface="Arial" panose="020B0604020202020204" pitchFamily="34" charset="0"/>
              <a:buChar char="•"/>
            </a:pPr>
            <a:r>
              <a:rPr lang="en-US" sz="2400" dirty="0"/>
              <a:t>Some relevant answers but suggestions cover many areas, from pushing for reinforcements of existing topics to broadening to new topics</a:t>
            </a:r>
          </a:p>
          <a:p>
            <a:pPr marL="457200" indent="-457200">
              <a:spcBef>
                <a:spcPts val="1000"/>
              </a:spcBef>
              <a:buFont typeface="Arial" panose="020B0604020202020204" pitchFamily="34" charset="0"/>
              <a:buChar char="•"/>
            </a:pPr>
            <a:r>
              <a:rPr lang="en-US" sz="2400" dirty="0"/>
              <a:t>Good material for analysis</a:t>
            </a:r>
          </a:p>
        </p:txBody>
      </p:sp>
    </p:spTree>
    <p:extLst>
      <p:ext uri="{BB962C8B-B14F-4D97-AF65-F5344CB8AC3E}">
        <p14:creationId xmlns:p14="http://schemas.microsoft.com/office/powerpoint/2010/main" val="23646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360"/>
            <a:ext cx="10463514" cy="1320800"/>
          </a:xfrm>
        </p:spPr>
        <p:txBody>
          <a:bodyPr>
            <a:normAutofit/>
          </a:bodyPr>
          <a:lstStyle/>
          <a:p>
            <a:r>
              <a:rPr sz="3200" dirty="0"/>
              <a:t>Q7: (Survey Analytics) Please pick the most appropriate characterization, starting from the top:</a:t>
            </a:r>
          </a:p>
        </p:txBody>
      </p:sp>
      <p:sp>
        <p:nvSpPr>
          <p:cNvPr id="3" name="Content Placeholder 2"/>
          <p:cNvSpPr>
            <a:spLocks noGrp="1"/>
          </p:cNvSpPr>
          <p:nvPr>
            <p:ph idx="1"/>
          </p:nvPr>
        </p:nvSpPr>
        <p:spPr>
          <a:xfrm>
            <a:off x="7558268" y="1633242"/>
            <a:ext cx="3395394" cy="489164"/>
          </a:xfrm>
        </p:spPr>
        <p:txBody>
          <a:bodyPr/>
          <a:lstStyle/>
          <a:p>
            <a:r>
              <a:rPr dirty="0"/>
              <a:t>Answered: 335    Skipped: 5</a:t>
            </a:r>
          </a:p>
        </p:txBody>
      </p:sp>
      <p:pic>
        <p:nvPicPr>
          <p:cNvPr id="4" name="Picture 3" descr="chart3444068530.png"/>
          <p:cNvPicPr>
            <a:picLocks noChangeAspect="1"/>
          </p:cNvPicPr>
          <p:nvPr/>
        </p:nvPicPr>
        <p:blipFill>
          <a:blip r:embed="rId2"/>
          <a:stretch>
            <a:fillRect/>
          </a:stretch>
        </p:blipFill>
        <p:spPr>
          <a:xfrm>
            <a:off x="0" y="2080480"/>
            <a:ext cx="7184571" cy="4959047"/>
          </a:xfrm>
          <a:prstGeom prst="rect">
            <a:avLst/>
          </a:prstGeom>
        </p:spPr>
      </p:pic>
      <p:sp>
        <p:nvSpPr>
          <p:cNvPr id="5" name="Text Placeholder 1">
            <a:extLst>
              <a:ext uri="{FF2B5EF4-FFF2-40B4-BE49-F238E27FC236}">
                <a16:creationId xmlns:a16="http://schemas.microsoft.com/office/drawing/2014/main" id="{1A2D82F9-CF5D-834D-B1B0-3835070657ED}"/>
              </a:ext>
            </a:extLst>
          </p:cNvPr>
          <p:cNvSpPr txBox="1">
            <a:spLocks/>
          </p:cNvSpPr>
          <p:nvPr/>
        </p:nvSpPr>
        <p:spPr>
          <a:xfrm>
            <a:off x="1529969" y="140475"/>
            <a:ext cx="6028299" cy="71688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600" b="1" dirty="0">
                <a:solidFill>
                  <a:srgbClr val="00B0F0"/>
                </a:solidFill>
                <a:latin typeface="Arial" panose="020B0604020202020204" pitchFamily="34" charset="0"/>
                <a:cs typeface="Arial" panose="020B0604020202020204" pitchFamily="34" charset="0"/>
              </a:rPr>
              <a:t>IEEE TCAD  Survey</a:t>
            </a:r>
          </a:p>
        </p:txBody>
      </p:sp>
      <p:pic>
        <p:nvPicPr>
          <p:cNvPr id="6" name="Picture 5" descr="table3444068530.png">
            <a:extLst>
              <a:ext uri="{FF2B5EF4-FFF2-40B4-BE49-F238E27FC236}">
                <a16:creationId xmlns:a16="http://schemas.microsoft.com/office/drawing/2014/main" id="{57D82DF6-C401-B848-83D1-959C21685F9E}"/>
              </a:ext>
            </a:extLst>
          </p:cNvPr>
          <p:cNvPicPr>
            <a:picLocks noChangeAspect="1"/>
          </p:cNvPicPr>
          <p:nvPr/>
        </p:nvPicPr>
        <p:blipFill>
          <a:blip r:embed="rId3"/>
          <a:stretch>
            <a:fillRect/>
          </a:stretch>
        </p:blipFill>
        <p:spPr>
          <a:xfrm>
            <a:off x="4804053" y="2524077"/>
            <a:ext cx="7184571" cy="2854476"/>
          </a:xfrm>
          <a:prstGeom prst="rect">
            <a:avLst/>
          </a:prstGeom>
        </p:spPr>
      </p:pic>
    </p:spTree>
    <p:extLst>
      <p:ext uri="{BB962C8B-B14F-4D97-AF65-F5344CB8AC3E}">
        <p14:creationId xmlns:p14="http://schemas.microsoft.com/office/powerpoint/2010/main" val="1010584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a:spLocks noGrp="1"/>
          </p:cNvSpPr>
          <p:nvPr>
            <p:ph type="body" idx="1"/>
          </p:nvPr>
        </p:nvSpPr>
        <p:spPr>
          <a:xfrm>
            <a:off x="120516" y="1491049"/>
            <a:ext cx="10705922" cy="5164800"/>
          </a:xfrm>
          <a:prstGeom prst="rect">
            <a:avLst/>
          </a:prstGeom>
        </p:spPr>
        <p:txBody>
          <a:bodyPr spcFirstLastPara="1" vert="horz" wrap="square" lIns="121900" tIns="121900" rIns="121900" bIns="121900" rtlCol="0" anchor="t" anchorCtr="0">
            <a:noAutofit/>
          </a:bodyPr>
          <a:lstStyle/>
          <a:p>
            <a:pPr marL="342000" indent="-342900">
              <a:spcBef>
                <a:spcPts val="1000"/>
              </a:spcBef>
            </a:pPr>
            <a:r>
              <a:rPr lang="en-US" sz="2000" dirty="0"/>
              <a:t>Search Committee would like propose the current Editor-in-Chief,</a:t>
            </a:r>
          </a:p>
          <a:p>
            <a:pPr marL="0" indent="0">
              <a:spcBef>
                <a:spcPts val="1000"/>
              </a:spcBef>
              <a:buNone/>
            </a:pPr>
            <a:r>
              <a:rPr lang="en-US" sz="2000" dirty="0"/>
              <a:t>               Rajesh Gupta, UC San Diego, USA</a:t>
            </a:r>
          </a:p>
          <a:p>
            <a:pPr marL="0" indent="0">
              <a:spcBef>
                <a:spcPts val="1000"/>
              </a:spcBef>
              <a:buNone/>
            </a:pPr>
            <a:r>
              <a:rPr lang="en-US" sz="2000" dirty="0"/>
              <a:t>    to be reappointed for a 2</a:t>
            </a:r>
            <a:r>
              <a:rPr lang="en-US" sz="2000" baseline="30000" dirty="0"/>
              <a:t>nd</a:t>
            </a:r>
            <a:r>
              <a:rPr lang="en-US" sz="2000" dirty="0"/>
              <a:t> two-year term at the helm of TCAD.</a:t>
            </a:r>
          </a:p>
          <a:p>
            <a:pPr marL="342900" indent="-342900">
              <a:spcBef>
                <a:spcPts val="1000"/>
              </a:spcBef>
            </a:pPr>
            <a:r>
              <a:rPr lang="en-US" sz="2000" dirty="0"/>
              <a:t>Would also suggest that the current Deputy Editor-in-Chief,</a:t>
            </a:r>
          </a:p>
          <a:p>
            <a:pPr marL="0" indent="0">
              <a:spcBef>
                <a:spcPts val="1000"/>
              </a:spcBef>
              <a:buNone/>
            </a:pPr>
            <a:r>
              <a:rPr lang="en-US" sz="2000" dirty="0"/>
              <a:t>               Xin Li, Duke University, China/USA</a:t>
            </a:r>
          </a:p>
          <a:p>
            <a:pPr marL="0" indent="0">
              <a:spcBef>
                <a:spcPts val="1000"/>
              </a:spcBef>
              <a:buNone/>
            </a:pPr>
            <a:r>
              <a:rPr lang="en-US" sz="2000" dirty="0"/>
              <a:t>     is also proposed for a 2</a:t>
            </a:r>
            <a:r>
              <a:rPr lang="en-US" sz="2000" baseline="30000" dirty="0"/>
              <a:t>nd</a:t>
            </a:r>
            <a:r>
              <a:rPr lang="en-US" sz="2000" dirty="0"/>
              <a:t> year term (final decision to be made by the </a:t>
            </a:r>
            <a:r>
              <a:rPr lang="en-US" sz="2000" dirty="0" err="1"/>
              <a:t>EiC</a:t>
            </a:r>
            <a:r>
              <a:rPr lang="en-US" sz="2000" dirty="0"/>
              <a:t>)</a:t>
            </a:r>
          </a:p>
          <a:p>
            <a:pPr marL="0" indent="0">
              <a:spcBef>
                <a:spcPts val="1000"/>
              </a:spcBef>
              <a:buNone/>
            </a:pPr>
            <a:endParaRPr lang="en-US" sz="1200" dirty="0"/>
          </a:p>
          <a:p>
            <a:pPr marL="342900" indent="-342900">
              <a:spcBef>
                <a:spcPts val="1000"/>
              </a:spcBef>
            </a:pPr>
            <a:r>
              <a:rPr lang="en-US" sz="2000" dirty="0"/>
              <a:t>An </a:t>
            </a:r>
            <a:r>
              <a:rPr lang="en-US" sz="2000" b="1" dirty="0"/>
              <a:t>updated statement and description of future plans</a:t>
            </a:r>
            <a:r>
              <a:rPr lang="en-US" sz="2000" dirty="0"/>
              <a:t> will be asked of the </a:t>
            </a:r>
            <a:r>
              <a:rPr lang="en-US" sz="2000" dirty="0" err="1"/>
              <a:t>EiC</a:t>
            </a:r>
            <a:r>
              <a:rPr lang="en-US" sz="2000" dirty="0"/>
              <a:t> specially taking into account the need to </a:t>
            </a:r>
            <a:r>
              <a:rPr lang="en-US" sz="2000" u="sng" dirty="0"/>
              <a:t>reduce backlog</a:t>
            </a:r>
            <a:r>
              <a:rPr lang="en-US" sz="2000" dirty="0"/>
              <a:t>, to continue to </a:t>
            </a:r>
            <a:r>
              <a:rPr lang="en-US" sz="2000" u="sng" dirty="0"/>
              <a:t>reduce turnaround time </a:t>
            </a:r>
            <a:r>
              <a:rPr lang="en-US" sz="2000" dirty="0"/>
              <a:t>and to address many issues raised regarding the </a:t>
            </a:r>
            <a:r>
              <a:rPr lang="en-US" sz="2000" u="sng" dirty="0"/>
              <a:t>composition and work of the Editorial Board</a:t>
            </a:r>
          </a:p>
          <a:p>
            <a:pPr marL="951585" lvl="1" indent="-342900">
              <a:spcBef>
                <a:spcPts val="1000"/>
              </a:spcBef>
            </a:pPr>
            <a:endParaRPr sz="2000" dirty="0"/>
          </a:p>
        </p:txBody>
      </p:sp>
      <p:pic>
        <p:nvPicPr>
          <p:cNvPr id="8" name="Picture 7">
            <a:extLst>
              <a:ext uri="{FF2B5EF4-FFF2-40B4-BE49-F238E27FC236}">
                <a16:creationId xmlns:a16="http://schemas.microsoft.com/office/drawing/2014/main" id="{6F7FF9A5-559C-8E43-B76A-F396720DB3C4}"/>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11779" r="6250" b="70447"/>
          <a:stretch/>
        </p:blipFill>
        <p:spPr>
          <a:xfrm>
            <a:off x="7934632" y="308687"/>
            <a:ext cx="4257368" cy="1440812"/>
          </a:xfrm>
          <a:prstGeom prst="rect">
            <a:avLst/>
          </a:prstGeom>
        </p:spPr>
      </p:pic>
      <p:sp>
        <p:nvSpPr>
          <p:cNvPr id="11" name="Titel 1">
            <a:extLst>
              <a:ext uri="{FF2B5EF4-FFF2-40B4-BE49-F238E27FC236}">
                <a16:creationId xmlns:a16="http://schemas.microsoft.com/office/drawing/2014/main" id="{54A95469-3D40-4745-BD6E-7BAE434F39DE}"/>
              </a:ext>
            </a:extLst>
          </p:cNvPr>
          <p:cNvSpPr>
            <a:spLocks noGrp="1"/>
          </p:cNvSpPr>
          <p:nvPr>
            <p:ph type="title"/>
          </p:nvPr>
        </p:nvSpPr>
        <p:spPr>
          <a:xfrm>
            <a:off x="1636732" y="224504"/>
            <a:ext cx="5424866" cy="1266545"/>
          </a:xfrm>
        </p:spPr>
        <p:txBody>
          <a:bodyPr numCol="1">
            <a:noAutofit/>
          </a:bodyPr>
          <a:lstStyle/>
          <a:p>
            <a:r>
              <a:rPr lang="de-DE" altLang="de-DE" b="1" dirty="0">
                <a:solidFill>
                  <a:srgbClr val="00B0F0"/>
                </a:solidFill>
                <a:latin typeface="Arial" panose="020B0604020202020204" pitchFamily="34" charset="0"/>
                <a:cs typeface="Arial" panose="020B0604020202020204" pitchFamily="34" charset="0"/>
              </a:rPr>
              <a:t>TCAD - Transactions on</a:t>
            </a:r>
            <a:br>
              <a:rPr lang="de-DE" altLang="de-DE" b="1" dirty="0">
                <a:solidFill>
                  <a:srgbClr val="00B0F0"/>
                </a:solidFill>
                <a:latin typeface="Arial" panose="020B0604020202020204" pitchFamily="34" charset="0"/>
                <a:cs typeface="Arial" panose="020B0604020202020204" pitchFamily="34" charset="0"/>
              </a:rPr>
            </a:br>
            <a:r>
              <a:rPr lang="de-DE" altLang="de-DE" b="1" dirty="0">
                <a:solidFill>
                  <a:srgbClr val="00B0F0"/>
                </a:solidFill>
                <a:latin typeface="Arial" panose="020B0604020202020204" pitchFamily="34" charset="0"/>
                <a:cs typeface="Arial" panose="020B0604020202020204" pitchFamily="34" charset="0"/>
              </a:rPr>
              <a:t>Computer-Aided Design</a:t>
            </a:r>
            <a:endParaRPr lang="en-US" b="1" dirty="0">
              <a:solidFill>
                <a:srgbClr val="00B0F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4515855-BECC-B34F-BF4F-BF4DF2131D3D}"/>
              </a:ext>
            </a:extLst>
          </p:cNvPr>
          <p:cNvSpPr/>
          <p:nvPr/>
        </p:nvSpPr>
        <p:spPr>
          <a:xfrm>
            <a:off x="8195737" y="2054698"/>
            <a:ext cx="3190018" cy="1754326"/>
          </a:xfrm>
          <a:prstGeom prst="rect">
            <a:avLst/>
          </a:prstGeom>
          <a:noFill/>
          <a:ln w="50800" cap="rnd">
            <a:solidFill>
              <a:srgbClr val="FF0000"/>
            </a:solidFill>
          </a:ln>
          <a:scene3d>
            <a:camera prst="orthographicFront"/>
            <a:lightRig rig="threePt" dir="t"/>
          </a:scene3d>
          <a:sp3d prstMaterial="plastic"/>
        </p:spPr>
        <p:txBody>
          <a:bodyPr wrap="squar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Vote</a:t>
            </a:r>
          </a:p>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required</a:t>
            </a:r>
          </a:p>
        </p:txBody>
      </p:sp>
    </p:spTree>
    <p:extLst>
      <p:ext uri="{BB962C8B-B14F-4D97-AF65-F5344CB8AC3E}">
        <p14:creationId xmlns:p14="http://schemas.microsoft.com/office/powerpoint/2010/main" val="2811382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858" y="1563328"/>
            <a:ext cx="10622447" cy="5026901"/>
          </a:xfrm>
        </p:spPr>
        <p:txBody>
          <a:bodyPr>
            <a:normAutofit/>
          </a:bodyPr>
          <a:lstStyle/>
          <a:p>
            <a:pPr marL="0" indent="0">
              <a:buNone/>
            </a:pPr>
            <a:r>
              <a:rPr lang="de-DE" altLang="de-DE" dirty="0"/>
              <a:t>Financial sponsor: CEDA</a:t>
            </a:r>
          </a:p>
          <a:p>
            <a:pPr marL="0" indent="0">
              <a:buNone/>
            </a:pPr>
            <a:endParaRPr lang="de-DE" altLang="de-DE" sz="1100" dirty="0"/>
          </a:p>
          <a:p>
            <a:pPr marL="285744" indent="-285744">
              <a:buFont typeface="Arial" panose="020B0604020202020204" pitchFamily="34" charset="0"/>
              <a:buChar char="•"/>
            </a:pPr>
            <a:r>
              <a:rPr lang="en-AU" dirty="0"/>
              <a:t>Four pages only, Four issues per year</a:t>
            </a:r>
          </a:p>
          <a:p>
            <a:pPr marL="285744" indent="-285744">
              <a:buFont typeface="Arial" panose="020B0604020202020204" pitchFamily="34" charset="0"/>
              <a:buChar char="•"/>
            </a:pPr>
            <a:r>
              <a:rPr lang="en-AU" dirty="0"/>
              <a:t>Strives for quick turnaround</a:t>
            </a:r>
          </a:p>
          <a:p>
            <a:pPr marL="285744" indent="-285744">
              <a:buFont typeface="Arial" panose="020B0604020202020204" pitchFamily="34" charset="0"/>
              <a:buChar char="•"/>
            </a:pPr>
            <a:r>
              <a:rPr lang="de-DE" altLang="de-DE" dirty="0"/>
              <a:t>Room to grow: initiatives underway</a:t>
            </a:r>
          </a:p>
          <a:p>
            <a:pPr marL="285744" indent="-285744">
              <a:buFont typeface="Arial" panose="020B0604020202020204" pitchFamily="34" charset="0"/>
              <a:buChar char="•"/>
            </a:pPr>
            <a:r>
              <a:rPr lang="de-DE" altLang="de-DE" dirty="0"/>
              <a:t>Finance, size, attention (click counts), submission-to-publication times, publication dates: healthy/</a:t>
            </a:r>
            <a:r>
              <a:rPr lang="de-DE" altLang="de-DE" dirty="0" err="1"/>
              <a:t>stable</a:t>
            </a:r>
            <a:endParaRPr lang="de-DE" altLang="de-DE" dirty="0"/>
          </a:p>
          <a:p>
            <a:pPr marL="0" indent="0">
              <a:buNone/>
            </a:pPr>
            <a:endParaRPr lang="en-AU" dirty="0"/>
          </a:p>
          <a:p>
            <a:pPr marL="0" indent="0">
              <a:buNone/>
            </a:pPr>
            <a:r>
              <a:rPr lang="en-AU" dirty="0"/>
              <a:t>Upcoming period very important:</a:t>
            </a:r>
          </a:p>
          <a:p>
            <a:r>
              <a:rPr lang="en-AU" dirty="0"/>
              <a:t>Monitor Impact Factor, attract more submissions, keep improving quality</a:t>
            </a:r>
          </a:p>
          <a:p>
            <a:r>
              <a:rPr lang="en-AU" dirty="0"/>
              <a:t>Increase visibility, motivate new initiatives</a:t>
            </a:r>
            <a:endParaRPr lang="en-US" dirty="0"/>
          </a:p>
          <a:p>
            <a:r>
              <a:rPr lang="en-US" dirty="0"/>
              <a:t>Moving to online only in 2020</a:t>
            </a:r>
            <a:endParaRPr lang="en-AU" dirty="0"/>
          </a:p>
        </p:txBody>
      </p:sp>
      <p:sp>
        <p:nvSpPr>
          <p:cNvPr id="5" name="Title 4"/>
          <p:cNvSpPr>
            <a:spLocks noGrp="1"/>
          </p:cNvSpPr>
          <p:nvPr>
            <p:ph type="title"/>
          </p:nvPr>
        </p:nvSpPr>
        <p:spPr>
          <a:xfrm>
            <a:off x="1002891" y="143743"/>
            <a:ext cx="7156325" cy="1183846"/>
          </a:xfrm>
        </p:spPr>
        <p:txBody>
          <a:bodyPr>
            <a:noAutofit/>
          </a:bodyPr>
          <a:lstStyle/>
          <a:p>
            <a:r>
              <a:rPr lang="en-AU" sz="3200" dirty="0">
                <a:solidFill>
                  <a:srgbClr val="00B0F0"/>
                </a:solidFill>
                <a:latin typeface="Arial" panose="020B0604020202020204" pitchFamily="34" charset="0"/>
                <a:cs typeface="Arial" panose="020B0604020202020204" pitchFamily="34" charset="0"/>
              </a:rPr>
              <a:t>ESL – Embedded Systems Letters</a:t>
            </a:r>
          </a:p>
        </p:txBody>
      </p:sp>
      <p:pic>
        <p:nvPicPr>
          <p:cNvPr id="4" name="Picture 4"/>
          <p:cNvPicPr>
            <a:picLocks noChangeAspect="1"/>
          </p:cNvPicPr>
          <p:nvPr/>
        </p:nvPicPr>
        <p:blipFill>
          <a:blip r:embed="rId2"/>
          <a:stretch>
            <a:fillRect/>
          </a:stretch>
        </p:blipFill>
        <p:spPr>
          <a:xfrm>
            <a:off x="7605353" y="1520960"/>
            <a:ext cx="4586647" cy="1937536"/>
          </a:xfrm>
          <a:prstGeom prst="rect">
            <a:avLst/>
          </a:prstGeom>
          <a:ln w="25400">
            <a:solidFill>
              <a:schemeClr val="accent1"/>
            </a:solidFill>
          </a:ln>
        </p:spPr>
      </p:pic>
      <p:pic>
        <p:nvPicPr>
          <p:cNvPr id="7" name="Picture 6"/>
          <p:cNvPicPr>
            <a:picLocks noChangeAspect="1"/>
          </p:cNvPicPr>
          <p:nvPr/>
        </p:nvPicPr>
        <p:blipFill>
          <a:blip r:embed="rId3"/>
          <a:stretch>
            <a:fillRect/>
          </a:stretch>
        </p:blipFill>
        <p:spPr>
          <a:xfrm>
            <a:off x="8203460" y="0"/>
            <a:ext cx="3988540" cy="1475352"/>
          </a:xfrm>
          <a:prstGeom prst="rect">
            <a:avLst/>
          </a:prstGeom>
        </p:spPr>
      </p:pic>
    </p:spTree>
    <p:extLst>
      <p:ext uri="{BB962C8B-B14F-4D97-AF65-F5344CB8AC3E}">
        <p14:creationId xmlns:p14="http://schemas.microsoft.com/office/powerpoint/2010/main" val="62978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2778" y="4295418"/>
            <a:ext cx="7537852" cy="830997"/>
          </a:xfrm>
          <a:prstGeom prst="rect">
            <a:avLst/>
          </a:prstGeom>
          <a:noFill/>
        </p:spPr>
        <p:txBody>
          <a:bodyPr wrap="square" rtlCol="0">
            <a:spAutoFit/>
          </a:bodyPr>
          <a:lstStyle/>
          <a:p>
            <a:r>
              <a:rPr lang="en-US" sz="2400" dirty="0"/>
              <a:t>For contributions to Electronic Design Automation targeting emerging logic and memory  technologies</a:t>
            </a:r>
          </a:p>
        </p:txBody>
      </p:sp>
      <p:sp>
        <p:nvSpPr>
          <p:cNvPr id="2" name="AutoShape 2" descr="data:image/jpeg;base64,/9j/4AAQSkZJRgABAQAAAQABAAD/2wCEAAkGBxQSEhQUExMVFBUXGBcYGBgXFBUUFxgWFxQXGBgUFRcYHCggGBolGxQVJDEhJSkrLi4uGB8zODMsNygtLisBCgoKDg0OGhAPGiwkICUsLCwsLCwsLCssLCwsLCwsLCwsLywsLCwsKywsLCwsLCwsLCwsLCwsLCwsLCwsNisrLP/AABEIAJoAcAMBIgACEQEDEQH/xAAcAAABBQEBAQAAAAAAAAAAAAADAgQFBgcBAAj/xAA3EAABAwIDBQUHBAEFAAAAAAABAAIRAyEEBTEGEkFhcSJRgZHwBxMyobHB0RRC4fEzI1JicqL/xAAZAQADAQEBAAAAAAAAAAAAAAAAAQMCBAX/xAAeEQACAwEAAwEBAAAAAAAAAAAAAQIRIQMSMUFxIv/aAAwDAQACEQMRAD8AzCo269uopavBirQge6lUxdEDEprE6BnhTRGCEokASTATDEZk3RoJ56BZdfTOkgEpzVDNzJ/ADylEp5g/i0HxhTaXw2rJF9O646nxQqOPa6zgWHmnRahJsLGTmpBanNRJc1USENnNSCxORTSjSTYHQ1FaxKDERtNbBAjTSK7wwSf7T55a1snQaqsYzEl7p4cApuVDoTisSXmTpwHAJNOnKS1qdUYAvwUxhaWDBTh1AN0g+BKThX34KQr4aYju01PlwQIjsRTJAJbAA15JeHxFhruGwJ/ae4/lSuAwDqtOqxzYaBIN7HgoygJpuabEer/lZhPTUo0hy5iTuI2W9tsG5bYp6KIA0XReGCOaxHbRMXTouEILr3WGmwCGnBXHhOn05uoXOcZujdGp1VnitmIaMM3xm8d1ug+ZUe0LgCWAuZu2VPNSp8kkFPMON0WEk+gst0NKzuGkHS/d9ytM2I2ZNQB9RpM6SLdSqrkOWPBFU0/eAGS2RJjuB1WxbKZ/QxDCGndeNWGxHguec23SLwglrDMyCm1hAAk6rLdtslFBxeBDXyD1W1EWWee1bDk4RzgPhIPhMfdTX8yTRt/1FpmYZNWh9/3WPUcVMVHdyreBfG6eism4vT5PDjaGxahuJhSwoRFkLE0ANL96PNN0FA8ZiNxvqypuJrb7iVJZ1jS8wNFEhLpK3QoqjrBxXCukpIUjR1olWfIslfXa5zATui1tef26lQWEw5c4NGpst02DyttKmBppPM/xKh1lWItyhesqezGR1HVXb1SmKO5Zz92zgPhIkOBniNLp3kdFzKzZaQTx1OpHxcdNVes0yjCt7by1vfcCeqjMNTY+sAwfARJNtdFz9G/TOmEV7QHP9qDQIY3d3zpvGBPOVVNotoq9XC1xVFFzdwg+7dJE6cjfuVm2jyX34BLC8B+92TuvaRoWuHU2Vf25yaMJVq7opmKTQ1um4wgAOHE8041i+mZJ6/hmGEdcDorthyC3mqVQZaVbcnqbzRPEfTVejzOJjyS6yU7Cm4TkFrYKcMrgmwQ8dmkjK69SShByE+pdIL1gyH315rrpuHItIEpDLnsplnvJdNxoFoeFxWIpUyRTL40jU9Asx2czE0SJWo5HnLagEOHMdVw9b8tOzk1RH47NKeKpFpqFjwR8TSwtIuAQ7S4R9mc2xNOq41aO+wgRUY2QeFyDCmK2EAdvgTe9pB6jxScZhqVRpFOnuEntOHZIn/aR+EKimhWZmWV2TDQ9pJZOl7FR/tRx7G4B4kbz3Na0d5LgT5AFBx+T0Wf6jqz2lgsXPmBqZngsuzvNzi6xO+402Hdp73W74528FrlFuRPtJJEaDEjmrHk0hjR4j7hVaue2+OBd9Vd8Ph92i0cRBHVehzWnEx2BKNSMFNMISR4kfNOmtVZLARmlDCD9y4+iJiAE6J+XohDd8TfXBSoQ1qUI4FGwR3XgxxTjEUo9WQGs5pNDTJutR7kbLsc6m4OaYI9XUhkuF/U0A9vxNO64cx+RCe09n3O/YZ5LglNLGdcYt6i55DtM2q0QRvRDmkgePREzzaWhhaZc7dL47LGkS4/Yc1QswwX6Vu85l+E96qZqlxLjqfqnzh5fgT6OP6Os7zyviZNV0Dg1th/KiKJI85T33U6oNUAaeh/a60ksRytt+wdAS4k6E/Uq+UazXNBaQ4cvoqRSp/lP8rx/uniT2TAd07/BUg6Mlww7QAfV0Vj0prUmmbq7gqGZy9wOiHMW1j6IDX+B7kovkA+o4qAhx78+voeSG48PJJK4kBcPZfmIp4v3TiNyuN2/CoJLCOskeIWx/oQ0yAvm+lULSHNJa4EFpHBwMgjoQCvpHI8zbi8NSrCJewF0cHR2h5grk78rfkdHHpWGXe0bEFzw3gJsqG4wVe/aJhi2sDwcqXVpdop8FUQ7ezj6loGvehURcn1ZOGU7fPySGMsfD+V0EBzTo2PMJliePfxUgath0hNcW24PemIveXPLqVN2pLWz5Ljwmmy9ecO3/iS0+cj5FPcSumErGzL54GxGh9cF6iSJB9Suvjv80Mm/rgucQVtrLspB+iUCgBYWneyLNzFbDOPw/wCrT6Gz2+e6fErMGqW2ZzT9LiaVU/C10P8A+jrO+s+CaFJWjTdvsKH0946gn5f2syq1AXEd60zbCqS0NBkT5grNc2w/u3iOKUuaj6FDo5exFK+90hKZAt32TShWgnmh1695WTY4qGQO8JdO4g+u5NnPm/f9U5Y8RdMRO7J1wKdVnEODh0IiP/KmajpCqmU1d2qY0c2/UX/KstMro56gM4LuUodTUEJUpLrhQAXvLzSkSvONkAGalm4QWlL3uKANHyDMP1GGYXGXU+wdJloEE+Baq9tTTgjkm+x2NDKxYdKgjo4XEdRKktqqV55Kj2JKqmVBxXCZRCxca2FEsdpO4J2HghM26rrrIAeYZ5a5p7irbg628LKkiqQrNk+JDm8wI9euCrzlQFOm91wBdXHarAhPFeBXFxACwYt5JZKE7RLCACU6paQ5uoII6i8K75/26dJ7TLajQW8pHw+Cog0V2yK+Hw4NwPeQDeO0dFqP1GJ/GVaqIdCQ8aJxmH+V3U/VA/JWGjaBcEZpls+aEzVLw/HxSGCdJMdVIZFXIqNHB1kwpfu6D7J5s/8A5B1b907rQR//2Q=="/>
          <p:cNvSpPr>
            <a:spLocks noChangeAspect="1" noChangeArrowheads="1"/>
          </p:cNvSpPr>
          <p:nvPr/>
        </p:nvSpPr>
        <p:spPr bwMode="auto">
          <a:xfrm>
            <a:off x="207433" y="748906"/>
            <a:ext cx="4064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8" name="Text Box 5"/>
          <p:cNvSpPr txBox="1">
            <a:spLocks noChangeArrowheads="1"/>
          </p:cNvSpPr>
          <p:nvPr/>
        </p:nvSpPr>
        <p:spPr bwMode="auto">
          <a:xfrm>
            <a:off x="368037" y="1412777"/>
            <a:ext cx="11823967" cy="615553"/>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3400" b="1" i="1" dirty="0">
                <a:solidFill>
                  <a:schemeClr val="accent4">
                    <a:lumMod val="75000"/>
                    <a:lumOff val="25000"/>
                  </a:schemeClr>
                </a:solidFill>
                <a:latin typeface="Arial" panose="020B0604020202020204" pitchFamily="34" charset="0"/>
                <a:cs typeface="Arial" panose="020B0604020202020204" pitchFamily="34" charset="0"/>
              </a:rPr>
              <a:t>IEEE CEDA Ernest S. </a:t>
            </a:r>
            <a:r>
              <a:rPr lang="en-US" sz="3400" b="1" i="1" dirty="0" err="1">
                <a:solidFill>
                  <a:schemeClr val="accent4">
                    <a:lumMod val="75000"/>
                    <a:lumOff val="25000"/>
                  </a:schemeClr>
                </a:solidFill>
                <a:latin typeface="Arial" panose="020B0604020202020204" pitchFamily="34" charset="0"/>
                <a:cs typeface="Arial" panose="020B0604020202020204" pitchFamily="34" charset="0"/>
              </a:rPr>
              <a:t>Kuh</a:t>
            </a:r>
            <a:r>
              <a:rPr lang="en-US" sz="3400" b="1" i="1" dirty="0">
                <a:solidFill>
                  <a:schemeClr val="accent4">
                    <a:lumMod val="75000"/>
                    <a:lumOff val="25000"/>
                  </a:schemeClr>
                </a:solidFill>
                <a:latin typeface="Arial" panose="020B0604020202020204" pitchFamily="34" charset="0"/>
                <a:cs typeface="Arial" panose="020B0604020202020204" pitchFamily="34" charset="0"/>
              </a:rPr>
              <a:t> Early Career Award</a:t>
            </a:r>
          </a:p>
        </p:txBody>
      </p:sp>
      <p:sp>
        <p:nvSpPr>
          <p:cNvPr id="10" name="Rectangle 3"/>
          <p:cNvSpPr txBox="1">
            <a:spLocks noChangeArrowheads="1"/>
          </p:cNvSpPr>
          <p:nvPr/>
        </p:nvSpPr>
        <p:spPr bwMode="auto">
          <a:xfrm>
            <a:off x="4178888" y="2866679"/>
            <a:ext cx="5949560" cy="628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ea typeface="ＭＳ Ｐゴシック" pitchFamily="-107" charset="-128"/>
                <a:cs typeface="ＭＳ Ｐゴシック"/>
              </a:defRPr>
            </a:lvl1pPr>
            <a:lvl2pPr marL="679450" indent="-2222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ＭＳ Ｐゴシック" pitchFamily="-107" charset="-128"/>
                <a:cs typeface="ＭＳ Ｐゴシック"/>
              </a:defRPr>
            </a:lvl2pPr>
            <a:lvl3pPr marL="1017588" indent="-223838" algn="l" rtl="0" eaLnBrk="0" fontAlgn="base" hangingPunct="0">
              <a:spcBef>
                <a:spcPct val="20000"/>
              </a:spcBef>
              <a:spcAft>
                <a:spcPct val="0"/>
              </a:spcAft>
              <a:buClr>
                <a:schemeClr val="bg2"/>
              </a:buClr>
              <a:buFont typeface="Wingdings" pitchFamily="2" charset="2"/>
              <a:buChar char="§"/>
              <a:defRPr sz="2400">
                <a:solidFill>
                  <a:schemeClr val="tx1"/>
                </a:solidFill>
                <a:latin typeface="+mn-lt"/>
                <a:ea typeface="ＭＳ Ｐゴシック" pitchFamily="-107" charset="-128"/>
                <a:cs typeface="ＭＳ Ｐゴシック"/>
              </a:defRPr>
            </a:lvl3pPr>
            <a:lvl4pPr marL="1303338" indent="-17145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pitchFamily="-107" charset="-128"/>
                <a:cs typeface="ＭＳ Ｐゴシック"/>
              </a:defRPr>
            </a:lvl4pPr>
            <a:lvl5pPr marL="1587500" indent="-169863"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ＭＳ Ｐゴシック" pitchFamily="-107" charset="-128"/>
                <a:cs typeface="ＭＳ Ｐゴシック"/>
              </a:defRPr>
            </a:lvl5pPr>
            <a:lvl6pPr marL="2044700" indent="-169863"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501900" indent="-169863"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2959100" indent="-169863"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416300" indent="-169863"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lnSpc>
                <a:spcPct val="90000"/>
              </a:lnSpc>
              <a:buNone/>
              <a:defRPr/>
            </a:pPr>
            <a:r>
              <a:rPr lang="en-US" sz="3200" b="1" kern="0" dirty="0">
                <a:solidFill>
                  <a:srgbClr val="000000"/>
                </a:solidFill>
                <a:latin typeface="Arial" panose="020B0604020202020204" pitchFamily="34" charset="0"/>
                <a:cs typeface="Arial" panose="020B0604020202020204" pitchFamily="34" charset="0"/>
              </a:rPr>
              <a:t>Pierre-Emmanuel </a:t>
            </a:r>
            <a:r>
              <a:rPr lang="en-US" sz="3200" b="1" kern="0" dirty="0" err="1">
                <a:solidFill>
                  <a:srgbClr val="000000"/>
                </a:solidFill>
                <a:latin typeface="Arial" panose="020B0604020202020204" pitchFamily="34" charset="0"/>
                <a:cs typeface="Arial" panose="020B0604020202020204" pitchFamily="34" charset="0"/>
              </a:rPr>
              <a:t>Gaillardon</a:t>
            </a:r>
            <a:endParaRPr lang="en-US" sz="3200" b="1" kern="0" dirty="0">
              <a:solidFill>
                <a:srgbClr val="000000"/>
              </a:solidFill>
              <a:latin typeface="Arial" panose="020B0604020202020204" pitchFamily="34" charset="0"/>
              <a:cs typeface="Arial" panose="020B0604020202020204" pitchFamily="34" charset="0"/>
            </a:endParaRPr>
          </a:p>
          <a:p>
            <a:pPr eaLnBrk="1" hangingPunct="1">
              <a:lnSpc>
                <a:spcPct val="90000"/>
              </a:lnSpc>
              <a:buNone/>
              <a:defRPr/>
            </a:pPr>
            <a:r>
              <a:rPr lang="en-US" i="1" dirty="0"/>
              <a:t>University of Utah</a:t>
            </a:r>
            <a:endParaRPr lang="en-US" i="1" kern="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332832" y="2537050"/>
            <a:ext cx="2266891" cy="3454311"/>
          </a:xfrm>
          <a:prstGeom prst="rect">
            <a:avLst/>
          </a:prstGeom>
          <a:ln w="6350" cmpd="sng">
            <a:solidFill>
              <a:schemeClr val="tx1"/>
            </a:solidFill>
          </a:ln>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38954" y="164638"/>
            <a:ext cx="3021676" cy="793865"/>
          </a:xfrm>
          <a:prstGeom prst="rect">
            <a:avLst/>
          </a:prstGeom>
        </p:spPr>
      </p:pic>
    </p:spTree>
    <p:extLst>
      <p:ext uri="{BB962C8B-B14F-4D97-AF65-F5344CB8AC3E}">
        <p14:creationId xmlns:p14="http://schemas.microsoft.com/office/powerpoint/2010/main" val="506996355"/>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00" y="1231682"/>
            <a:ext cx="10607699" cy="5660285"/>
          </a:xfrm>
        </p:spPr>
        <p:txBody>
          <a:bodyPr>
            <a:normAutofit/>
          </a:bodyPr>
          <a:lstStyle/>
          <a:p>
            <a:r>
              <a:rPr lang="en-AU" dirty="0">
                <a:solidFill>
                  <a:schemeClr val="accent2"/>
                </a:solidFill>
              </a:rPr>
              <a:t>~20% acceptance rate</a:t>
            </a:r>
          </a:p>
          <a:p>
            <a:r>
              <a:rPr lang="en-AU" dirty="0">
                <a:solidFill>
                  <a:schemeClr val="accent2"/>
                </a:solidFill>
              </a:rPr>
              <a:t>Plagiarized papers have reduced significantly</a:t>
            </a:r>
          </a:p>
          <a:p>
            <a:r>
              <a:rPr lang="en-AU" dirty="0"/>
              <a:t>In 2018 it was included in the </a:t>
            </a:r>
          </a:p>
          <a:p>
            <a:pPr lvl="1"/>
            <a:r>
              <a:rPr lang="en-US" dirty="0"/>
              <a:t>Science Citation Index Expanded (also known as </a:t>
            </a:r>
            <a:r>
              <a:rPr lang="en-US" dirty="0" err="1"/>
              <a:t>SciSearch</a:t>
            </a:r>
            <a:r>
              <a:rPr lang="en-US" dirty="0"/>
              <a:t>®)</a:t>
            </a:r>
          </a:p>
          <a:p>
            <a:pPr lvl="1"/>
            <a:r>
              <a:rPr lang="en-AU" dirty="0"/>
              <a:t>Journal Citation Reports/Science Edition</a:t>
            </a:r>
          </a:p>
          <a:p>
            <a:pPr lvl="1"/>
            <a:r>
              <a:rPr lang="en-US" dirty="0"/>
              <a:t>Current Contents®/Engineering Computing and Technology</a:t>
            </a:r>
          </a:p>
          <a:p>
            <a:r>
              <a:rPr lang="en-AU" dirty="0"/>
              <a:t>A call for perspective papers and a call for special issues are circulated quarterly</a:t>
            </a:r>
          </a:p>
          <a:p>
            <a:pPr lvl="1"/>
            <a:r>
              <a:rPr lang="en-AU" dirty="0"/>
              <a:t>A number of perspective papers have been submitted</a:t>
            </a:r>
          </a:p>
          <a:p>
            <a:r>
              <a:rPr lang="en-AU" dirty="0"/>
              <a:t>A number of special issues have been published / in the pipeline</a:t>
            </a:r>
          </a:p>
          <a:p>
            <a:pPr lvl="1"/>
            <a:r>
              <a:rPr lang="en-US" dirty="0"/>
              <a:t>Special section of ESL Embedded Security Challenge (ESC)</a:t>
            </a:r>
          </a:p>
          <a:p>
            <a:pPr lvl="1"/>
            <a:r>
              <a:rPr lang="en-AU" dirty="0"/>
              <a:t>Special Issue on </a:t>
            </a:r>
            <a:r>
              <a:rPr lang="en-US" dirty="0"/>
              <a:t>Emerging Topics in Secure and Trustworthy Cyber-Physical Systems</a:t>
            </a:r>
          </a:p>
          <a:p>
            <a:pPr lvl="1"/>
            <a:r>
              <a:rPr lang="en-AU" dirty="0"/>
              <a:t>Special Issue on Real-Time Technologies in CPS</a:t>
            </a:r>
          </a:p>
          <a:p>
            <a:pPr lvl="1"/>
            <a:r>
              <a:rPr lang="en-AU" dirty="0"/>
              <a:t>Special Issue on </a:t>
            </a:r>
            <a:r>
              <a:rPr lang="en-AU" dirty="0" err="1"/>
              <a:t>Buildsys</a:t>
            </a:r>
            <a:r>
              <a:rPr lang="en-AU" dirty="0"/>
              <a:t> 2018</a:t>
            </a:r>
          </a:p>
        </p:txBody>
      </p:sp>
      <p:sp>
        <p:nvSpPr>
          <p:cNvPr id="4" name="Title 4">
            <a:extLst>
              <a:ext uri="{FF2B5EF4-FFF2-40B4-BE49-F238E27FC236}">
                <a16:creationId xmlns:a16="http://schemas.microsoft.com/office/drawing/2014/main" id="{8FEFD7FC-36D5-6C40-897F-49967153920A}"/>
              </a:ext>
            </a:extLst>
          </p:cNvPr>
          <p:cNvSpPr txBox="1">
            <a:spLocks/>
          </p:cNvSpPr>
          <p:nvPr/>
        </p:nvSpPr>
        <p:spPr>
          <a:xfrm>
            <a:off x="1032387" y="47836"/>
            <a:ext cx="7964129" cy="118384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i="0" kern="1200">
                <a:solidFill>
                  <a:schemeClr val="tx1"/>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200" dirty="0">
                <a:solidFill>
                  <a:srgbClr val="00B0F0"/>
                </a:solidFill>
                <a:latin typeface="Arial" panose="020B0604020202020204" pitchFamily="34" charset="0"/>
                <a:cs typeface="Arial" panose="020B0604020202020204" pitchFamily="34" charset="0"/>
              </a:rPr>
              <a:t>ESL – Embedded Systems Letters</a:t>
            </a:r>
          </a:p>
        </p:txBody>
      </p:sp>
      <p:pic>
        <p:nvPicPr>
          <p:cNvPr id="5" name="Picture 4">
            <a:extLst>
              <a:ext uri="{FF2B5EF4-FFF2-40B4-BE49-F238E27FC236}">
                <a16:creationId xmlns:a16="http://schemas.microsoft.com/office/drawing/2014/main" id="{4990C20C-925C-824B-91CA-DE68B578DBFC}"/>
              </a:ext>
            </a:extLst>
          </p:cNvPr>
          <p:cNvPicPr>
            <a:picLocks noChangeAspect="1"/>
          </p:cNvPicPr>
          <p:nvPr/>
        </p:nvPicPr>
        <p:blipFill>
          <a:blip r:embed="rId2"/>
          <a:stretch>
            <a:fillRect/>
          </a:stretch>
        </p:blipFill>
        <p:spPr>
          <a:xfrm>
            <a:off x="8576840" y="-2010"/>
            <a:ext cx="3578102" cy="1323532"/>
          </a:xfrm>
          <a:prstGeom prst="rect">
            <a:avLst/>
          </a:prstGeom>
        </p:spPr>
      </p:pic>
    </p:spTree>
    <p:extLst>
      <p:ext uri="{BB962C8B-B14F-4D97-AF65-F5344CB8AC3E}">
        <p14:creationId xmlns:p14="http://schemas.microsoft.com/office/powerpoint/2010/main" val="2172933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9610982" y="6018317"/>
            <a:ext cx="514910" cy="139130"/>
          </a:xfrm>
          <a:prstGeom prst="rect">
            <a:avLst/>
          </a:prstGeom>
        </p:spPr>
        <p:txBody>
          <a:bodyPr vert="horz" wrap="square" lIns="0" tIns="10085" rIns="0" bIns="0" rtlCol="0">
            <a:spAutoFit/>
          </a:bodyPr>
          <a:lstStyle/>
          <a:p>
            <a:pPr marL="11206">
              <a:spcBef>
                <a:spcPts val="79"/>
              </a:spcBef>
            </a:pPr>
            <a:r>
              <a:rPr sz="838" spc="-44" dirty="0">
                <a:solidFill>
                  <a:srgbClr val="231F20"/>
                </a:solidFill>
                <a:latin typeface="Arial"/>
                <a:cs typeface="Arial"/>
              </a:rPr>
              <a:t>6:42:32</a:t>
            </a:r>
            <a:r>
              <a:rPr sz="838" spc="-71" dirty="0">
                <a:solidFill>
                  <a:srgbClr val="231F20"/>
                </a:solidFill>
                <a:latin typeface="Arial"/>
                <a:cs typeface="Arial"/>
              </a:rPr>
              <a:t> </a:t>
            </a:r>
            <a:r>
              <a:rPr sz="838" spc="-66" dirty="0">
                <a:solidFill>
                  <a:srgbClr val="231F20"/>
                </a:solidFill>
                <a:latin typeface="Arial"/>
                <a:cs typeface="Arial"/>
              </a:rPr>
              <a:t>PM</a:t>
            </a:r>
            <a:endParaRPr sz="838">
              <a:latin typeface="Arial"/>
              <a:cs typeface="Arial"/>
            </a:endParaRPr>
          </a:p>
        </p:txBody>
      </p:sp>
      <p:graphicFrame>
        <p:nvGraphicFramePr>
          <p:cNvPr id="56" name="object 56"/>
          <p:cNvGraphicFramePr>
            <a:graphicFrameLocks noGrp="1"/>
          </p:cNvGraphicFramePr>
          <p:nvPr>
            <p:extLst>
              <p:ext uri="{D42A27DB-BD31-4B8C-83A1-F6EECF244321}">
                <p14:modId xmlns:p14="http://schemas.microsoft.com/office/powerpoint/2010/main" val="1343146484"/>
              </p:ext>
            </p:extLst>
          </p:nvPr>
        </p:nvGraphicFramePr>
        <p:xfrm>
          <a:off x="5656817" y="2802941"/>
          <a:ext cx="5584761" cy="3711664"/>
        </p:xfrm>
        <a:graphic>
          <a:graphicData uri="http://schemas.openxmlformats.org/drawingml/2006/table">
            <a:tbl>
              <a:tblPr firstRow="1" bandRow="1">
                <a:tableStyleId>{2D5ABB26-0587-4C30-8999-92F81FD0307C}</a:tableStyleId>
              </a:tblPr>
              <a:tblGrid>
                <a:gridCol w="3130927">
                  <a:extLst>
                    <a:ext uri="{9D8B030D-6E8A-4147-A177-3AD203B41FA5}">
                      <a16:colId xmlns:a16="http://schemas.microsoft.com/office/drawing/2014/main" val="20000"/>
                    </a:ext>
                  </a:extLst>
                </a:gridCol>
                <a:gridCol w="1261641">
                  <a:extLst>
                    <a:ext uri="{9D8B030D-6E8A-4147-A177-3AD203B41FA5}">
                      <a16:colId xmlns:a16="http://schemas.microsoft.com/office/drawing/2014/main" val="20001"/>
                    </a:ext>
                  </a:extLst>
                </a:gridCol>
                <a:gridCol w="1192193">
                  <a:extLst>
                    <a:ext uri="{9D8B030D-6E8A-4147-A177-3AD203B41FA5}">
                      <a16:colId xmlns:a16="http://schemas.microsoft.com/office/drawing/2014/main" val="20002"/>
                    </a:ext>
                  </a:extLst>
                </a:gridCol>
              </a:tblGrid>
              <a:tr h="738239">
                <a:tc>
                  <a:txBody>
                    <a:bodyPr/>
                    <a:lstStyle/>
                    <a:p>
                      <a:pPr marL="625475">
                        <a:lnSpc>
                          <a:spcPct val="100000"/>
                        </a:lnSpc>
                        <a:spcBef>
                          <a:spcPts val="300"/>
                        </a:spcBef>
                      </a:pPr>
                      <a:r>
                        <a:rPr sz="1600" spc="-10" dirty="0">
                          <a:solidFill>
                            <a:srgbClr val="231F20"/>
                          </a:solidFill>
                          <a:latin typeface="Arial"/>
                          <a:cs typeface="Arial"/>
                        </a:rPr>
                        <a:t>Manuscript</a:t>
                      </a:r>
                      <a:r>
                        <a:rPr sz="1600" spc="-30" dirty="0">
                          <a:solidFill>
                            <a:srgbClr val="231F20"/>
                          </a:solidFill>
                          <a:latin typeface="Arial"/>
                          <a:cs typeface="Arial"/>
                        </a:rPr>
                        <a:t> </a:t>
                      </a:r>
                      <a:r>
                        <a:rPr sz="1600" spc="-35" dirty="0">
                          <a:solidFill>
                            <a:srgbClr val="231F20"/>
                          </a:solidFill>
                          <a:latin typeface="Arial"/>
                          <a:cs typeface="Arial"/>
                        </a:rPr>
                        <a:t>Type</a:t>
                      </a:r>
                      <a:endParaRPr sz="1600" dirty="0">
                        <a:latin typeface="Arial"/>
                        <a:cs typeface="Arial"/>
                      </a:endParaRPr>
                    </a:p>
                  </a:txBody>
                  <a:tcPr marL="0" marR="0" marT="33618" marB="0">
                    <a:lnL w="9525">
                      <a:solidFill>
                        <a:srgbClr val="5F8CB6"/>
                      </a:solidFill>
                      <a:prstDash val="solid"/>
                    </a:lnL>
                    <a:lnR w="9525">
                      <a:solidFill>
                        <a:srgbClr val="5F8CB6"/>
                      </a:solidFill>
                      <a:prstDash val="solid"/>
                    </a:lnR>
                    <a:lnT w="9525">
                      <a:solidFill>
                        <a:srgbClr val="5F8CB6"/>
                      </a:solidFill>
                      <a:prstDash val="solid"/>
                    </a:lnT>
                    <a:lnB w="9525">
                      <a:solidFill>
                        <a:srgbClr val="5F8CB6"/>
                      </a:solidFill>
                      <a:prstDash val="solid"/>
                    </a:lnB>
                    <a:solidFill>
                      <a:srgbClr val="C1D4E3"/>
                    </a:solidFill>
                  </a:tcPr>
                </a:tc>
                <a:tc>
                  <a:txBody>
                    <a:bodyPr/>
                    <a:lstStyle/>
                    <a:p>
                      <a:pPr marL="49530" marR="41910" indent="22860">
                        <a:lnSpc>
                          <a:spcPct val="112400"/>
                        </a:lnSpc>
                        <a:spcBef>
                          <a:spcPts val="190"/>
                        </a:spcBef>
                      </a:pPr>
                      <a:r>
                        <a:rPr sz="1600" spc="-5" dirty="0">
                          <a:solidFill>
                            <a:srgbClr val="231F20"/>
                          </a:solidFill>
                          <a:latin typeface="Arial"/>
                          <a:cs typeface="Arial"/>
                        </a:rPr>
                        <a:t>Number </a:t>
                      </a:r>
                      <a:r>
                        <a:rPr sz="1600" spc="25" dirty="0">
                          <a:solidFill>
                            <a:srgbClr val="231F20"/>
                          </a:solidFill>
                          <a:latin typeface="Arial"/>
                          <a:cs typeface="Arial"/>
                        </a:rPr>
                        <a:t>of  </a:t>
                      </a:r>
                      <a:r>
                        <a:rPr sz="1600" dirty="0">
                          <a:solidFill>
                            <a:srgbClr val="231F20"/>
                          </a:solidFill>
                          <a:latin typeface="Arial"/>
                          <a:cs typeface="Arial"/>
                        </a:rPr>
                        <a:t>Manuscripts</a:t>
                      </a:r>
                      <a:endParaRPr sz="1600" dirty="0">
                        <a:latin typeface="Arial"/>
                        <a:cs typeface="Arial"/>
                      </a:endParaRPr>
                    </a:p>
                  </a:txBody>
                  <a:tcPr marL="0" marR="0" marT="21291" marB="0">
                    <a:lnL w="9525">
                      <a:solidFill>
                        <a:srgbClr val="5F8CB6"/>
                      </a:solidFill>
                      <a:prstDash val="solid"/>
                    </a:lnL>
                    <a:lnR w="9525">
                      <a:solidFill>
                        <a:srgbClr val="5F8CB6"/>
                      </a:solidFill>
                      <a:prstDash val="solid"/>
                    </a:lnR>
                    <a:lnT w="9525">
                      <a:solidFill>
                        <a:srgbClr val="5F8CB6"/>
                      </a:solidFill>
                      <a:prstDash val="solid"/>
                    </a:lnT>
                    <a:lnB w="9525">
                      <a:solidFill>
                        <a:srgbClr val="5F8CB6"/>
                      </a:solidFill>
                      <a:prstDash val="solid"/>
                    </a:lnB>
                    <a:solidFill>
                      <a:srgbClr val="C1D4E3"/>
                    </a:solidFill>
                  </a:tcPr>
                </a:tc>
                <a:tc>
                  <a:txBody>
                    <a:bodyPr/>
                    <a:lstStyle/>
                    <a:p>
                      <a:pPr marL="116839" marR="41275" indent="-68580">
                        <a:lnSpc>
                          <a:spcPct val="112400"/>
                        </a:lnSpc>
                        <a:spcBef>
                          <a:spcPts val="190"/>
                        </a:spcBef>
                      </a:pPr>
                      <a:r>
                        <a:rPr sz="1600" spc="-5" dirty="0">
                          <a:solidFill>
                            <a:srgbClr val="231F20"/>
                          </a:solidFill>
                          <a:latin typeface="Arial"/>
                          <a:cs typeface="Arial"/>
                        </a:rPr>
                        <a:t>Percentage  </a:t>
                      </a:r>
                      <a:r>
                        <a:rPr sz="1600" spc="25" dirty="0">
                          <a:solidFill>
                            <a:srgbClr val="231F20"/>
                          </a:solidFill>
                          <a:latin typeface="Arial"/>
                          <a:cs typeface="Arial"/>
                        </a:rPr>
                        <a:t>of</a:t>
                      </a:r>
                      <a:r>
                        <a:rPr sz="1600" spc="-45" dirty="0">
                          <a:solidFill>
                            <a:srgbClr val="231F20"/>
                          </a:solidFill>
                          <a:latin typeface="Arial"/>
                          <a:cs typeface="Arial"/>
                        </a:rPr>
                        <a:t> </a:t>
                      </a:r>
                      <a:r>
                        <a:rPr sz="1600" spc="-10" dirty="0">
                          <a:solidFill>
                            <a:srgbClr val="231F20"/>
                          </a:solidFill>
                          <a:latin typeface="Arial"/>
                          <a:cs typeface="Arial"/>
                        </a:rPr>
                        <a:t>Total</a:t>
                      </a:r>
                      <a:endParaRPr sz="1600" dirty="0">
                        <a:latin typeface="Arial"/>
                        <a:cs typeface="Arial"/>
                      </a:endParaRPr>
                    </a:p>
                  </a:txBody>
                  <a:tcPr marL="0" marR="0" marT="21291" marB="0">
                    <a:lnL w="9525">
                      <a:solidFill>
                        <a:srgbClr val="5F8CB6"/>
                      </a:solidFill>
                      <a:prstDash val="solid"/>
                    </a:lnL>
                    <a:lnR w="9525">
                      <a:solidFill>
                        <a:srgbClr val="5F8CB6"/>
                      </a:solidFill>
                      <a:prstDash val="solid"/>
                    </a:lnR>
                    <a:lnT w="9525">
                      <a:solidFill>
                        <a:srgbClr val="5F8CB6"/>
                      </a:solidFill>
                      <a:prstDash val="solid"/>
                    </a:lnT>
                    <a:lnB w="9525">
                      <a:solidFill>
                        <a:srgbClr val="5F8CB6"/>
                      </a:solidFill>
                      <a:prstDash val="solid"/>
                    </a:lnB>
                    <a:solidFill>
                      <a:srgbClr val="C1D4E3"/>
                    </a:solidFill>
                  </a:tcPr>
                </a:tc>
                <a:extLst>
                  <a:ext uri="{0D108BD9-81ED-4DB2-BD59-A6C34878D82A}">
                    <a16:rowId xmlns:a16="http://schemas.microsoft.com/office/drawing/2014/main" val="10000"/>
                  </a:ext>
                </a:extLst>
              </a:tr>
              <a:tr h="254295">
                <a:tc>
                  <a:txBody>
                    <a:bodyPr/>
                    <a:lstStyle/>
                    <a:p>
                      <a:pPr marL="48895">
                        <a:lnSpc>
                          <a:spcPct val="100000"/>
                        </a:lnSpc>
                        <a:spcBef>
                          <a:spcPts val="300"/>
                        </a:spcBef>
                      </a:pPr>
                      <a:r>
                        <a:rPr sz="1400" b="1" spc="-45" dirty="0">
                          <a:solidFill>
                            <a:srgbClr val="231F20"/>
                          </a:solidFill>
                          <a:latin typeface="Arial"/>
                          <a:cs typeface="Arial"/>
                        </a:rPr>
                        <a:t>Letters </a:t>
                      </a:r>
                      <a:r>
                        <a:rPr sz="1400" b="1" spc="-15" dirty="0">
                          <a:solidFill>
                            <a:srgbClr val="231F20"/>
                          </a:solidFill>
                          <a:latin typeface="Arial"/>
                          <a:cs typeface="Arial"/>
                        </a:rPr>
                        <a:t>to </a:t>
                      </a:r>
                      <a:r>
                        <a:rPr sz="1400" b="1" spc="-25" dirty="0">
                          <a:solidFill>
                            <a:srgbClr val="231F20"/>
                          </a:solidFill>
                          <a:latin typeface="Arial"/>
                          <a:cs typeface="Arial"/>
                        </a:rPr>
                        <a:t>the</a:t>
                      </a:r>
                      <a:r>
                        <a:rPr sz="1400" b="1" spc="-20" dirty="0">
                          <a:solidFill>
                            <a:srgbClr val="231F20"/>
                          </a:solidFill>
                          <a:latin typeface="Arial"/>
                          <a:cs typeface="Arial"/>
                        </a:rPr>
                        <a:t> </a:t>
                      </a:r>
                      <a:r>
                        <a:rPr sz="1400" b="1" spc="-45" dirty="0">
                          <a:solidFill>
                            <a:srgbClr val="231F20"/>
                          </a:solidFill>
                          <a:latin typeface="Arial"/>
                          <a:cs typeface="Arial"/>
                        </a:rPr>
                        <a:t>Editor</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5F8CB6"/>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400" b="1" dirty="0">
                          <a:solidFill>
                            <a:srgbClr val="231F20"/>
                          </a:solidFill>
                          <a:latin typeface="Arial"/>
                          <a:cs typeface="Arial"/>
                        </a:rPr>
                        <a:t>3</a:t>
                      </a:r>
                      <a:endParaRPr sz="14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5F8CB6"/>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400" b="1" dirty="0">
                          <a:solidFill>
                            <a:srgbClr val="231F20"/>
                          </a:solidFill>
                          <a:latin typeface="Arial"/>
                          <a:cs typeface="Arial"/>
                        </a:rPr>
                        <a:t>2</a:t>
                      </a:r>
                      <a:r>
                        <a:rPr sz="1400" b="1" spc="-5" dirty="0">
                          <a:solidFill>
                            <a:srgbClr val="231F20"/>
                          </a:solidFill>
                          <a:latin typeface="Arial"/>
                          <a:cs typeface="Arial"/>
                        </a:rPr>
                        <a:t>.</a:t>
                      </a:r>
                      <a:r>
                        <a:rPr sz="1400" b="1" dirty="0">
                          <a:solidFill>
                            <a:srgbClr val="231F20"/>
                          </a:solidFill>
                          <a:latin typeface="Arial"/>
                          <a:cs typeface="Arial"/>
                        </a:rPr>
                        <a:t>0%</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5F8CB6"/>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1"/>
                  </a:ext>
                </a:extLst>
              </a:tr>
              <a:tr h="254276">
                <a:tc>
                  <a:txBody>
                    <a:bodyPr/>
                    <a:lstStyle/>
                    <a:p>
                      <a:pPr marL="48895">
                        <a:lnSpc>
                          <a:spcPct val="100000"/>
                        </a:lnSpc>
                        <a:spcBef>
                          <a:spcPts val="300"/>
                        </a:spcBef>
                      </a:pPr>
                      <a:r>
                        <a:rPr sz="1400" b="1" spc="-40" dirty="0">
                          <a:solidFill>
                            <a:srgbClr val="231F20"/>
                          </a:solidFill>
                          <a:latin typeface="Arial"/>
                          <a:cs typeface="Arial"/>
                        </a:rPr>
                        <a:t>Original</a:t>
                      </a:r>
                      <a:r>
                        <a:rPr sz="1400" b="1" spc="-30" dirty="0">
                          <a:solidFill>
                            <a:srgbClr val="231F20"/>
                          </a:solidFill>
                          <a:latin typeface="Arial"/>
                          <a:cs typeface="Arial"/>
                        </a:rPr>
                        <a:t> </a:t>
                      </a:r>
                      <a:r>
                        <a:rPr sz="1400" b="1" spc="-50" dirty="0">
                          <a:solidFill>
                            <a:srgbClr val="231F20"/>
                          </a:solidFill>
                          <a:latin typeface="Arial"/>
                          <a:cs typeface="Arial"/>
                        </a:rPr>
                        <a:t>Manuscripts</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400" b="1" dirty="0">
                          <a:solidFill>
                            <a:srgbClr val="231F20"/>
                          </a:solidFill>
                          <a:latin typeface="Arial"/>
                          <a:cs typeface="Arial"/>
                        </a:rPr>
                        <a:t>97</a:t>
                      </a:r>
                      <a:endParaRPr sz="14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400" b="1" dirty="0">
                          <a:solidFill>
                            <a:srgbClr val="231F20"/>
                          </a:solidFill>
                          <a:latin typeface="Arial"/>
                          <a:cs typeface="Arial"/>
                        </a:rPr>
                        <a:t>64</a:t>
                      </a:r>
                      <a:r>
                        <a:rPr sz="1400" b="1" spc="-5" dirty="0">
                          <a:solidFill>
                            <a:srgbClr val="231F20"/>
                          </a:solidFill>
                          <a:latin typeface="Arial"/>
                          <a:cs typeface="Arial"/>
                        </a:rPr>
                        <a:t>.</a:t>
                      </a:r>
                      <a:r>
                        <a:rPr sz="1400" b="1" dirty="0">
                          <a:solidFill>
                            <a:srgbClr val="231F20"/>
                          </a:solidFill>
                          <a:latin typeface="Arial"/>
                          <a:cs typeface="Arial"/>
                        </a:rPr>
                        <a:t>2%</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2"/>
                  </a:ext>
                </a:extLst>
              </a:tr>
              <a:tr h="254295">
                <a:tc>
                  <a:txBody>
                    <a:bodyPr/>
                    <a:lstStyle/>
                    <a:p>
                      <a:pPr marL="48895">
                        <a:lnSpc>
                          <a:spcPct val="100000"/>
                        </a:lnSpc>
                        <a:spcBef>
                          <a:spcPts val="300"/>
                        </a:spcBef>
                      </a:pPr>
                      <a:r>
                        <a:rPr sz="1400" b="1" spc="-70" dirty="0">
                          <a:solidFill>
                            <a:srgbClr val="231F20"/>
                          </a:solidFill>
                          <a:latin typeface="Arial"/>
                          <a:cs typeface="Arial"/>
                        </a:rPr>
                        <a:t>Response</a:t>
                      </a:r>
                      <a:r>
                        <a:rPr sz="1400" b="1" spc="-30" dirty="0">
                          <a:solidFill>
                            <a:srgbClr val="231F20"/>
                          </a:solidFill>
                          <a:latin typeface="Arial"/>
                          <a:cs typeface="Arial"/>
                        </a:rPr>
                        <a:t> </a:t>
                      </a:r>
                      <a:r>
                        <a:rPr sz="1400" b="1" spc="-45" dirty="0">
                          <a:solidFill>
                            <a:srgbClr val="231F20"/>
                          </a:solidFill>
                          <a:latin typeface="Arial"/>
                          <a:cs typeface="Arial"/>
                        </a:rPr>
                        <a:t>Manuscript</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400" b="1" dirty="0">
                          <a:solidFill>
                            <a:srgbClr val="231F20"/>
                          </a:solidFill>
                          <a:latin typeface="Arial"/>
                          <a:cs typeface="Arial"/>
                        </a:rPr>
                        <a:t>5</a:t>
                      </a:r>
                      <a:endParaRPr sz="14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400" b="1" dirty="0">
                          <a:solidFill>
                            <a:srgbClr val="231F20"/>
                          </a:solidFill>
                          <a:latin typeface="Arial"/>
                          <a:cs typeface="Arial"/>
                        </a:rPr>
                        <a:t>3</a:t>
                      </a:r>
                      <a:r>
                        <a:rPr sz="1400" b="1" spc="-5" dirty="0">
                          <a:solidFill>
                            <a:srgbClr val="231F20"/>
                          </a:solidFill>
                          <a:latin typeface="Arial"/>
                          <a:cs typeface="Arial"/>
                        </a:rPr>
                        <a:t>.</a:t>
                      </a:r>
                      <a:r>
                        <a:rPr sz="1400" b="1" dirty="0">
                          <a:solidFill>
                            <a:srgbClr val="231F20"/>
                          </a:solidFill>
                          <a:latin typeface="Arial"/>
                          <a:cs typeface="Arial"/>
                        </a:rPr>
                        <a:t>3%</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3"/>
                  </a:ext>
                </a:extLst>
              </a:tr>
              <a:tr h="254295">
                <a:tc>
                  <a:txBody>
                    <a:bodyPr/>
                    <a:lstStyle/>
                    <a:p>
                      <a:pPr marL="48895">
                        <a:lnSpc>
                          <a:spcPct val="100000"/>
                        </a:lnSpc>
                        <a:spcBef>
                          <a:spcPts val="300"/>
                        </a:spcBef>
                      </a:pPr>
                      <a:r>
                        <a:rPr sz="1400" b="1" spc="-70" dirty="0">
                          <a:solidFill>
                            <a:srgbClr val="231F20"/>
                          </a:solidFill>
                          <a:latin typeface="Arial"/>
                          <a:cs typeface="Arial"/>
                        </a:rPr>
                        <a:t>Reviews</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400" b="1" dirty="0">
                          <a:solidFill>
                            <a:srgbClr val="231F20"/>
                          </a:solidFill>
                          <a:latin typeface="Arial"/>
                          <a:cs typeface="Arial"/>
                        </a:rPr>
                        <a:t>3</a:t>
                      </a:r>
                      <a:endParaRPr sz="14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400" b="1" dirty="0">
                          <a:solidFill>
                            <a:srgbClr val="231F20"/>
                          </a:solidFill>
                          <a:latin typeface="Arial"/>
                          <a:cs typeface="Arial"/>
                        </a:rPr>
                        <a:t>2</a:t>
                      </a:r>
                      <a:r>
                        <a:rPr sz="1400" b="1" spc="-5" dirty="0">
                          <a:solidFill>
                            <a:srgbClr val="231F20"/>
                          </a:solidFill>
                          <a:latin typeface="Arial"/>
                          <a:cs typeface="Arial"/>
                        </a:rPr>
                        <a:t>.</a:t>
                      </a:r>
                      <a:r>
                        <a:rPr sz="1400" b="1" dirty="0">
                          <a:solidFill>
                            <a:srgbClr val="231F20"/>
                          </a:solidFill>
                          <a:latin typeface="Arial"/>
                          <a:cs typeface="Arial"/>
                        </a:rPr>
                        <a:t>0%</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4"/>
                  </a:ext>
                </a:extLst>
              </a:tr>
              <a:tr h="425129">
                <a:tc>
                  <a:txBody>
                    <a:bodyPr/>
                    <a:lstStyle/>
                    <a:p>
                      <a:pPr marL="48895" marR="420370">
                        <a:lnSpc>
                          <a:spcPct val="112400"/>
                        </a:lnSpc>
                        <a:spcBef>
                          <a:spcPts val="190"/>
                        </a:spcBef>
                      </a:pPr>
                      <a:r>
                        <a:rPr sz="1400" b="1" spc="-55" dirty="0">
                          <a:solidFill>
                            <a:srgbClr val="231F20"/>
                          </a:solidFill>
                          <a:latin typeface="Arial"/>
                          <a:cs typeface="Arial"/>
                        </a:rPr>
                        <a:t>Special </a:t>
                      </a:r>
                      <a:r>
                        <a:rPr sz="1400" b="1" spc="-70" dirty="0">
                          <a:solidFill>
                            <a:srgbClr val="231F20"/>
                          </a:solidFill>
                          <a:latin typeface="Arial"/>
                          <a:cs typeface="Arial"/>
                        </a:rPr>
                        <a:t>Issue </a:t>
                      </a:r>
                      <a:r>
                        <a:rPr sz="1400" b="1" spc="-40" dirty="0">
                          <a:solidFill>
                            <a:srgbClr val="231F20"/>
                          </a:solidFill>
                          <a:latin typeface="Arial"/>
                          <a:cs typeface="Arial"/>
                        </a:rPr>
                        <a:t>on </a:t>
                      </a:r>
                      <a:r>
                        <a:rPr sz="1400" b="1" spc="-50" dirty="0">
                          <a:solidFill>
                            <a:srgbClr val="231F20"/>
                          </a:solidFill>
                          <a:latin typeface="Arial"/>
                          <a:cs typeface="Arial"/>
                        </a:rPr>
                        <a:t>Embedded Security  Challenge</a:t>
                      </a:r>
                      <a:endParaRPr sz="1400" dirty="0">
                        <a:latin typeface="Arial"/>
                        <a:cs typeface="Arial"/>
                      </a:endParaRPr>
                    </a:p>
                  </a:txBody>
                  <a:tcPr marL="0" marR="0" marT="21291"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400" b="1" dirty="0">
                          <a:solidFill>
                            <a:srgbClr val="231F20"/>
                          </a:solidFill>
                          <a:latin typeface="Arial"/>
                          <a:cs typeface="Arial"/>
                        </a:rPr>
                        <a:t>8</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400" b="1" dirty="0">
                          <a:solidFill>
                            <a:srgbClr val="231F20"/>
                          </a:solidFill>
                          <a:latin typeface="Arial"/>
                          <a:cs typeface="Arial"/>
                        </a:rPr>
                        <a:t>5</a:t>
                      </a:r>
                      <a:r>
                        <a:rPr sz="1400" b="1" spc="-5" dirty="0">
                          <a:solidFill>
                            <a:srgbClr val="231F20"/>
                          </a:solidFill>
                          <a:latin typeface="Arial"/>
                          <a:cs typeface="Arial"/>
                        </a:rPr>
                        <a:t>.</a:t>
                      </a:r>
                      <a:r>
                        <a:rPr sz="1400" b="1" dirty="0">
                          <a:solidFill>
                            <a:srgbClr val="231F20"/>
                          </a:solidFill>
                          <a:latin typeface="Arial"/>
                          <a:cs typeface="Arial"/>
                        </a:rPr>
                        <a:t>3%</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5"/>
                  </a:ext>
                </a:extLst>
              </a:tr>
              <a:tr h="558066">
                <a:tc>
                  <a:txBody>
                    <a:bodyPr/>
                    <a:lstStyle/>
                    <a:p>
                      <a:pPr marL="48895" marR="141605">
                        <a:lnSpc>
                          <a:spcPct val="112400"/>
                        </a:lnSpc>
                        <a:spcBef>
                          <a:spcPts val="190"/>
                        </a:spcBef>
                      </a:pPr>
                      <a:r>
                        <a:rPr sz="1400" b="1" spc="-55" dirty="0">
                          <a:solidFill>
                            <a:srgbClr val="231F20"/>
                          </a:solidFill>
                          <a:latin typeface="Arial"/>
                          <a:cs typeface="Arial"/>
                        </a:rPr>
                        <a:t>Special </a:t>
                      </a:r>
                      <a:r>
                        <a:rPr sz="1400" b="1" spc="-70" dirty="0">
                          <a:solidFill>
                            <a:srgbClr val="231F20"/>
                          </a:solidFill>
                          <a:latin typeface="Arial"/>
                          <a:cs typeface="Arial"/>
                        </a:rPr>
                        <a:t>Issue </a:t>
                      </a:r>
                      <a:r>
                        <a:rPr sz="1400" b="1" spc="-40" dirty="0">
                          <a:solidFill>
                            <a:srgbClr val="231F20"/>
                          </a:solidFill>
                          <a:latin typeface="Arial"/>
                          <a:cs typeface="Arial"/>
                        </a:rPr>
                        <a:t>on </a:t>
                      </a:r>
                      <a:r>
                        <a:rPr sz="1400" b="1" spc="-60" dirty="0">
                          <a:solidFill>
                            <a:srgbClr val="231F20"/>
                          </a:solidFill>
                          <a:latin typeface="Arial"/>
                          <a:cs typeface="Arial"/>
                        </a:rPr>
                        <a:t>Emerging Topics </a:t>
                      </a:r>
                      <a:r>
                        <a:rPr sz="1400" b="1" spc="-40" dirty="0">
                          <a:solidFill>
                            <a:srgbClr val="231F20"/>
                          </a:solidFill>
                          <a:latin typeface="Arial"/>
                          <a:cs typeface="Arial"/>
                        </a:rPr>
                        <a:t>in </a:t>
                      </a:r>
                      <a:r>
                        <a:rPr sz="1400" b="1" spc="-55" dirty="0">
                          <a:solidFill>
                            <a:srgbClr val="231F20"/>
                          </a:solidFill>
                          <a:latin typeface="Arial"/>
                          <a:cs typeface="Arial"/>
                        </a:rPr>
                        <a:t>Secure  </a:t>
                      </a:r>
                      <a:r>
                        <a:rPr sz="1400" b="1" spc="-45" dirty="0">
                          <a:solidFill>
                            <a:srgbClr val="231F20"/>
                          </a:solidFill>
                          <a:latin typeface="Arial"/>
                          <a:cs typeface="Arial"/>
                        </a:rPr>
                        <a:t>and Trustworthy </a:t>
                      </a:r>
                      <a:r>
                        <a:rPr sz="1400" b="1" spc="-60" dirty="0">
                          <a:solidFill>
                            <a:srgbClr val="231F20"/>
                          </a:solidFill>
                          <a:latin typeface="Arial"/>
                          <a:cs typeface="Arial"/>
                        </a:rPr>
                        <a:t>Cyber-Physical</a:t>
                      </a:r>
                      <a:r>
                        <a:rPr sz="1400" b="1" spc="15" dirty="0">
                          <a:solidFill>
                            <a:srgbClr val="231F20"/>
                          </a:solidFill>
                          <a:latin typeface="Arial"/>
                          <a:cs typeface="Arial"/>
                        </a:rPr>
                        <a:t> </a:t>
                      </a:r>
                      <a:r>
                        <a:rPr sz="1400" b="1" spc="-80" dirty="0">
                          <a:solidFill>
                            <a:srgbClr val="231F20"/>
                          </a:solidFill>
                          <a:latin typeface="Arial"/>
                          <a:cs typeface="Arial"/>
                        </a:rPr>
                        <a:t>Systems</a:t>
                      </a:r>
                      <a:endParaRPr sz="1400" dirty="0">
                        <a:latin typeface="Arial"/>
                        <a:cs typeface="Arial"/>
                      </a:endParaRPr>
                    </a:p>
                  </a:txBody>
                  <a:tcPr marL="0" marR="0" marT="21291"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400" b="1" dirty="0">
                          <a:solidFill>
                            <a:srgbClr val="231F20"/>
                          </a:solidFill>
                          <a:latin typeface="Arial"/>
                          <a:cs typeface="Arial"/>
                        </a:rPr>
                        <a:t>17</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400" b="1" dirty="0">
                          <a:solidFill>
                            <a:srgbClr val="231F20"/>
                          </a:solidFill>
                          <a:latin typeface="Arial"/>
                          <a:cs typeface="Arial"/>
                        </a:rPr>
                        <a:t>11</a:t>
                      </a:r>
                      <a:r>
                        <a:rPr sz="1400" b="1" spc="-5" dirty="0">
                          <a:solidFill>
                            <a:srgbClr val="231F20"/>
                          </a:solidFill>
                          <a:latin typeface="Arial"/>
                          <a:cs typeface="Arial"/>
                        </a:rPr>
                        <a:t>.</a:t>
                      </a:r>
                      <a:r>
                        <a:rPr sz="1400" b="1" dirty="0">
                          <a:solidFill>
                            <a:srgbClr val="231F20"/>
                          </a:solidFill>
                          <a:latin typeface="Arial"/>
                          <a:cs typeface="Arial"/>
                        </a:rPr>
                        <a:t>3%</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6"/>
                  </a:ext>
                </a:extLst>
              </a:tr>
              <a:tr h="425129">
                <a:tc>
                  <a:txBody>
                    <a:bodyPr/>
                    <a:lstStyle/>
                    <a:p>
                      <a:pPr marL="48895" marR="139700">
                        <a:lnSpc>
                          <a:spcPct val="112400"/>
                        </a:lnSpc>
                        <a:spcBef>
                          <a:spcPts val="190"/>
                        </a:spcBef>
                      </a:pPr>
                      <a:r>
                        <a:rPr sz="1400" b="1" spc="-55" dirty="0">
                          <a:solidFill>
                            <a:srgbClr val="231F20"/>
                          </a:solidFill>
                          <a:latin typeface="Arial"/>
                          <a:cs typeface="Arial"/>
                        </a:rPr>
                        <a:t>Special </a:t>
                      </a:r>
                      <a:r>
                        <a:rPr sz="1400" b="1" spc="-70" dirty="0">
                          <a:solidFill>
                            <a:srgbClr val="231F20"/>
                          </a:solidFill>
                          <a:latin typeface="Arial"/>
                          <a:cs typeface="Arial"/>
                        </a:rPr>
                        <a:t>Issue </a:t>
                      </a:r>
                      <a:r>
                        <a:rPr sz="1400" b="1" spc="-40" dirty="0">
                          <a:solidFill>
                            <a:srgbClr val="231F20"/>
                          </a:solidFill>
                          <a:latin typeface="Arial"/>
                          <a:cs typeface="Arial"/>
                        </a:rPr>
                        <a:t>on </a:t>
                      </a:r>
                      <a:r>
                        <a:rPr sz="1400" b="1" spc="-45" dirty="0">
                          <a:solidFill>
                            <a:srgbClr val="231F20"/>
                          </a:solidFill>
                          <a:latin typeface="Arial"/>
                          <a:cs typeface="Arial"/>
                        </a:rPr>
                        <a:t>Real-Time </a:t>
                      </a:r>
                      <a:r>
                        <a:rPr sz="1400" b="1" spc="-55" dirty="0">
                          <a:solidFill>
                            <a:srgbClr val="231F20"/>
                          </a:solidFill>
                          <a:latin typeface="Arial"/>
                          <a:cs typeface="Arial"/>
                        </a:rPr>
                        <a:t>Technologies </a:t>
                      </a:r>
                      <a:r>
                        <a:rPr sz="1400" b="1" spc="-40" dirty="0">
                          <a:solidFill>
                            <a:srgbClr val="231F20"/>
                          </a:solidFill>
                          <a:latin typeface="Arial"/>
                          <a:cs typeface="Arial"/>
                        </a:rPr>
                        <a:t>in  </a:t>
                      </a:r>
                      <a:r>
                        <a:rPr sz="1400" b="1" spc="-120" dirty="0">
                          <a:solidFill>
                            <a:srgbClr val="231F20"/>
                          </a:solidFill>
                          <a:latin typeface="Arial"/>
                          <a:cs typeface="Arial"/>
                        </a:rPr>
                        <a:t>CPS</a:t>
                      </a:r>
                      <a:endParaRPr sz="1400">
                        <a:latin typeface="Arial"/>
                        <a:cs typeface="Arial"/>
                      </a:endParaRPr>
                    </a:p>
                  </a:txBody>
                  <a:tcPr marL="0" marR="0" marT="21291"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910" algn="r">
                        <a:lnSpc>
                          <a:spcPct val="100000"/>
                        </a:lnSpc>
                        <a:spcBef>
                          <a:spcPts val="300"/>
                        </a:spcBef>
                      </a:pPr>
                      <a:r>
                        <a:rPr sz="1400" b="1" dirty="0">
                          <a:solidFill>
                            <a:srgbClr val="231F20"/>
                          </a:solidFill>
                          <a:latin typeface="Arial"/>
                          <a:cs typeface="Arial"/>
                        </a:rPr>
                        <a:t>18</a:t>
                      </a:r>
                      <a:endParaRPr sz="14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tc>
                  <a:txBody>
                    <a:bodyPr/>
                    <a:lstStyle/>
                    <a:p>
                      <a:pPr marR="41275" algn="r">
                        <a:lnSpc>
                          <a:spcPct val="100000"/>
                        </a:lnSpc>
                        <a:spcBef>
                          <a:spcPts val="300"/>
                        </a:spcBef>
                      </a:pPr>
                      <a:r>
                        <a:rPr sz="1400" b="1" dirty="0">
                          <a:solidFill>
                            <a:srgbClr val="231F20"/>
                          </a:solidFill>
                          <a:latin typeface="Arial"/>
                          <a:cs typeface="Arial"/>
                        </a:rPr>
                        <a:t>11</a:t>
                      </a:r>
                      <a:r>
                        <a:rPr sz="1400" b="1" spc="-5" dirty="0">
                          <a:solidFill>
                            <a:srgbClr val="231F20"/>
                          </a:solidFill>
                          <a:latin typeface="Arial"/>
                          <a:cs typeface="Arial"/>
                        </a:rPr>
                        <a:t>.</a:t>
                      </a:r>
                      <a:r>
                        <a:rPr sz="1400" b="1" dirty="0">
                          <a:solidFill>
                            <a:srgbClr val="231F20"/>
                          </a:solidFill>
                          <a:latin typeface="Arial"/>
                          <a:cs typeface="Arial"/>
                        </a:rPr>
                        <a:t>9%</a:t>
                      </a:r>
                      <a:endParaRPr sz="14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F3F2F2"/>
                    </a:solidFill>
                  </a:tcPr>
                </a:tc>
                <a:extLst>
                  <a:ext uri="{0D108BD9-81ED-4DB2-BD59-A6C34878D82A}">
                    <a16:rowId xmlns:a16="http://schemas.microsoft.com/office/drawing/2014/main" val="10007"/>
                  </a:ext>
                </a:extLst>
              </a:tr>
              <a:tr h="254295">
                <a:tc>
                  <a:txBody>
                    <a:bodyPr/>
                    <a:lstStyle/>
                    <a:p>
                      <a:pPr marL="48895">
                        <a:lnSpc>
                          <a:spcPct val="100000"/>
                        </a:lnSpc>
                        <a:spcBef>
                          <a:spcPts val="300"/>
                        </a:spcBef>
                      </a:pPr>
                      <a:r>
                        <a:rPr sz="1600" b="1" spc="-45" dirty="0">
                          <a:solidFill>
                            <a:srgbClr val="231F20"/>
                          </a:solidFill>
                          <a:latin typeface="Arial"/>
                          <a:cs typeface="Arial"/>
                        </a:rPr>
                        <a:t>Total:</a:t>
                      </a:r>
                      <a:endParaRPr sz="16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E0E1E2"/>
                    </a:solidFill>
                  </a:tcPr>
                </a:tc>
                <a:tc>
                  <a:txBody>
                    <a:bodyPr/>
                    <a:lstStyle/>
                    <a:p>
                      <a:pPr marR="41910" algn="r">
                        <a:lnSpc>
                          <a:spcPct val="100000"/>
                        </a:lnSpc>
                        <a:spcBef>
                          <a:spcPts val="300"/>
                        </a:spcBef>
                      </a:pPr>
                      <a:r>
                        <a:rPr sz="1600" b="1" dirty="0">
                          <a:solidFill>
                            <a:srgbClr val="231F20"/>
                          </a:solidFill>
                          <a:latin typeface="Arial"/>
                          <a:cs typeface="Arial"/>
                        </a:rPr>
                        <a:t>151</a:t>
                      </a:r>
                      <a:endParaRPr sz="160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E0E1E2"/>
                    </a:solidFill>
                  </a:tcPr>
                </a:tc>
                <a:tc>
                  <a:txBody>
                    <a:bodyPr/>
                    <a:lstStyle/>
                    <a:p>
                      <a:pPr marR="41275" algn="r">
                        <a:lnSpc>
                          <a:spcPct val="100000"/>
                        </a:lnSpc>
                        <a:spcBef>
                          <a:spcPts val="300"/>
                        </a:spcBef>
                      </a:pPr>
                      <a:r>
                        <a:rPr sz="1600" b="1" dirty="0">
                          <a:solidFill>
                            <a:srgbClr val="231F20"/>
                          </a:solidFill>
                          <a:latin typeface="Arial"/>
                          <a:cs typeface="Arial"/>
                        </a:rPr>
                        <a:t>10</a:t>
                      </a:r>
                      <a:r>
                        <a:rPr sz="1600" b="1" spc="-5" dirty="0">
                          <a:solidFill>
                            <a:srgbClr val="231F20"/>
                          </a:solidFill>
                          <a:latin typeface="Arial"/>
                          <a:cs typeface="Arial"/>
                        </a:rPr>
                        <a:t>0.</a:t>
                      </a:r>
                      <a:r>
                        <a:rPr sz="1600" b="1" dirty="0">
                          <a:solidFill>
                            <a:srgbClr val="231F20"/>
                          </a:solidFill>
                          <a:latin typeface="Arial"/>
                          <a:cs typeface="Arial"/>
                        </a:rPr>
                        <a:t>0%</a:t>
                      </a:r>
                      <a:endParaRPr sz="1600" dirty="0">
                        <a:latin typeface="Arial"/>
                        <a:cs typeface="Arial"/>
                      </a:endParaRPr>
                    </a:p>
                  </a:txBody>
                  <a:tcPr marL="0" marR="0" marT="33618" marB="0">
                    <a:lnL w="9525">
                      <a:solidFill>
                        <a:srgbClr val="CDCED0"/>
                      </a:solidFill>
                      <a:prstDash val="solid"/>
                    </a:lnL>
                    <a:lnR w="9525">
                      <a:solidFill>
                        <a:srgbClr val="CDCED0"/>
                      </a:solidFill>
                      <a:prstDash val="solid"/>
                    </a:lnR>
                    <a:lnT w="9525">
                      <a:solidFill>
                        <a:srgbClr val="CDCED0"/>
                      </a:solidFill>
                      <a:prstDash val="solid"/>
                    </a:lnT>
                    <a:lnB w="9525">
                      <a:solidFill>
                        <a:srgbClr val="CDCED0"/>
                      </a:solidFill>
                      <a:prstDash val="solid"/>
                    </a:lnB>
                    <a:solidFill>
                      <a:srgbClr val="E0E1E2"/>
                    </a:solidFill>
                  </a:tcPr>
                </a:tc>
                <a:extLst>
                  <a:ext uri="{0D108BD9-81ED-4DB2-BD59-A6C34878D82A}">
                    <a16:rowId xmlns:a16="http://schemas.microsoft.com/office/drawing/2014/main" val="10008"/>
                  </a:ext>
                </a:extLst>
              </a:tr>
            </a:tbl>
          </a:graphicData>
        </a:graphic>
      </p:graphicFrame>
      <p:sp>
        <p:nvSpPr>
          <p:cNvPr id="60" name="Title 4">
            <a:extLst>
              <a:ext uri="{FF2B5EF4-FFF2-40B4-BE49-F238E27FC236}">
                <a16:creationId xmlns:a16="http://schemas.microsoft.com/office/drawing/2014/main" id="{1DDE612C-A308-4E4F-B86A-3EA899C77C44}"/>
              </a:ext>
            </a:extLst>
          </p:cNvPr>
          <p:cNvSpPr txBox="1">
            <a:spLocks/>
          </p:cNvSpPr>
          <p:nvPr/>
        </p:nvSpPr>
        <p:spPr>
          <a:xfrm>
            <a:off x="2757309" y="143743"/>
            <a:ext cx="4247309" cy="118384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i="0" kern="1200">
                <a:solidFill>
                  <a:schemeClr val="tx1"/>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solidFill>
                  <a:srgbClr val="00B0F0"/>
                </a:solidFill>
                <a:latin typeface="Arial" panose="020B0604020202020204" pitchFamily="34" charset="0"/>
                <a:cs typeface="Arial" panose="020B0604020202020204" pitchFamily="34" charset="0"/>
              </a:rPr>
              <a:t>ESL – Embedded Systems Letter</a:t>
            </a:r>
          </a:p>
        </p:txBody>
      </p:sp>
      <p:pic>
        <p:nvPicPr>
          <p:cNvPr id="61" name="Picture 60">
            <a:extLst>
              <a:ext uri="{FF2B5EF4-FFF2-40B4-BE49-F238E27FC236}">
                <a16:creationId xmlns:a16="http://schemas.microsoft.com/office/drawing/2014/main" id="{BD51181D-80EB-6C4E-91EC-01296752FB9A}"/>
              </a:ext>
            </a:extLst>
          </p:cNvPr>
          <p:cNvPicPr>
            <a:picLocks noChangeAspect="1"/>
          </p:cNvPicPr>
          <p:nvPr/>
        </p:nvPicPr>
        <p:blipFill>
          <a:blip r:embed="rId2"/>
          <a:stretch>
            <a:fillRect/>
          </a:stretch>
        </p:blipFill>
        <p:spPr>
          <a:xfrm>
            <a:off x="8166402" y="-2010"/>
            <a:ext cx="3988540" cy="1475352"/>
          </a:xfrm>
          <a:prstGeom prst="rect">
            <a:avLst/>
          </a:prstGeom>
        </p:spPr>
      </p:pic>
      <p:pic>
        <p:nvPicPr>
          <p:cNvPr id="62" name="Picture 61">
            <a:extLst>
              <a:ext uri="{FF2B5EF4-FFF2-40B4-BE49-F238E27FC236}">
                <a16:creationId xmlns:a16="http://schemas.microsoft.com/office/drawing/2014/main" id="{26C3093D-3384-4341-A1EB-4BF88CD23901}"/>
              </a:ext>
            </a:extLst>
          </p:cNvPr>
          <p:cNvPicPr>
            <a:picLocks noChangeAspect="1"/>
          </p:cNvPicPr>
          <p:nvPr/>
        </p:nvPicPr>
        <p:blipFill>
          <a:blip r:embed="rId3"/>
          <a:stretch>
            <a:fillRect/>
          </a:stretch>
        </p:blipFill>
        <p:spPr>
          <a:xfrm>
            <a:off x="270399" y="1327589"/>
            <a:ext cx="8178799" cy="5474125"/>
          </a:xfrm>
          <a:prstGeom prst="rect">
            <a:avLst/>
          </a:prstGeom>
        </p:spPr>
      </p:pic>
    </p:spTree>
    <p:extLst>
      <p:ext uri="{BB962C8B-B14F-4D97-AF65-F5344CB8AC3E}">
        <p14:creationId xmlns:p14="http://schemas.microsoft.com/office/powerpoint/2010/main" val="2057894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950" y="1799572"/>
            <a:ext cx="11162859" cy="5058428"/>
          </a:xfrm>
        </p:spPr>
        <p:txBody>
          <a:bodyPr>
            <a:normAutofit/>
          </a:bodyPr>
          <a:lstStyle/>
          <a:p>
            <a:r>
              <a:rPr lang="en" dirty="0"/>
              <a:t>Reaching end of two year term for Editorial Board: </a:t>
            </a:r>
            <a:r>
              <a:rPr lang="en-US" dirty="0"/>
              <a:t>Search for new </a:t>
            </a:r>
            <a:r>
              <a:rPr lang="en-US" dirty="0" err="1"/>
              <a:t>EiC</a:t>
            </a:r>
            <a:r>
              <a:rPr lang="en-US" dirty="0"/>
              <a:t> </a:t>
            </a:r>
          </a:p>
          <a:p>
            <a:r>
              <a:rPr lang="en-US" dirty="0" err="1"/>
              <a:t>Tulika</a:t>
            </a:r>
            <a:r>
              <a:rPr lang="en-US" dirty="0"/>
              <a:t> </a:t>
            </a:r>
            <a:r>
              <a:rPr lang="en-US" dirty="0" err="1"/>
              <a:t>Mitra</a:t>
            </a:r>
            <a:r>
              <a:rPr lang="en-US" dirty="0"/>
              <a:t>, the current Deputy </a:t>
            </a:r>
            <a:r>
              <a:rPr lang="en-US" dirty="0" err="1"/>
              <a:t>EiC</a:t>
            </a:r>
            <a:r>
              <a:rPr lang="en-US" dirty="0"/>
              <a:t> was an excellent candidate, but declined due to other opportunities</a:t>
            </a:r>
          </a:p>
          <a:p>
            <a:pPr lvl="1"/>
            <a:r>
              <a:rPr lang="en-US" dirty="0"/>
              <a:t>Lesson to learn, perhaps took too long to seek further engagement</a:t>
            </a:r>
          </a:p>
          <a:p>
            <a:endParaRPr lang="en-US" sz="1200" dirty="0"/>
          </a:p>
          <a:p>
            <a:r>
              <a:rPr lang="en-US" dirty="0"/>
              <a:t>Published a call for nominations</a:t>
            </a:r>
          </a:p>
          <a:p>
            <a:pPr lvl="1"/>
            <a:r>
              <a:rPr lang="en-US" dirty="0"/>
              <a:t>Proactively consider potential candidates</a:t>
            </a:r>
          </a:p>
          <a:p>
            <a:pPr lvl="1"/>
            <a:r>
              <a:rPr lang="en-US" dirty="0"/>
              <a:t>Encouraged them to submit applications</a:t>
            </a:r>
          </a:p>
          <a:p>
            <a:pPr lvl="1"/>
            <a:r>
              <a:rPr lang="en-US" dirty="0"/>
              <a:t>6 candidates received, info circulated</a:t>
            </a:r>
          </a:p>
          <a:p>
            <a:pPr lvl="1"/>
            <a:r>
              <a:rPr lang="en-US" dirty="0"/>
              <a:t>Metrics defined according to regulations</a:t>
            </a:r>
          </a:p>
          <a:p>
            <a:pPr lvl="1"/>
            <a:r>
              <a:rPr lang="en-US" dirty="0"/>
              <a:t>Candidates scored and further discussions ensued</a:t>
            </a:r>
          </a:p>
          <a:p>
            <a:pPr marL="0" indent="0">
              <a:buNone/>
            </a:pPr>
            <a:endParaRPr lang="en-AU" dirty="0"/>
          </a:p>
          <a:p>
            <a:endParaRPr lang="en-AU" i="1" dirty="0"/>
          </a:p>
          <a:p>
            <a:endParaRPr lang="en-AU" dirty="0"/>
          </a:p>
        </p:txBody>
      </p:sp>
      <p:sp>
        <p:nvSpPr>
          <p:cNvPr id="7" name="Title 4">
            <a:extLst>
              <a:ext uri="{FF2B5EF4-FFF2-40B4-BE49-F238E27FC236}">
                <a16:creationId xmlns:a16="http://schemas.microsoft.com/office/drawing/2014/main" id="{1DA1FB84-26A9-C644-86C1-E6C6D4D46F0E}"/>
              </a:ext>
            </a:extLst>
          </p:cNvPr>
          <p:cNvSpPr>
            <a:spLocks noGrp="1"/>
          </p:cNvSpPr>
          <p:nvPr>
            <p:ph type="title"/>
          </p:nvPr>
        </p:nvSpPr>
        <p:spPr>
          <a:xfrm>
            <a:off x="2506416" y="289496"/>
            <a:ext cx="4183141" cy="1183846"/>
          </a:xfrm>
        </p:spPr>
        <p:txBody>
          <a:bodyPr>
            <a:noAutofit/>
          </a:bodyPr>
          <a:lstStyle/>
          <a:p>
            <a:r>
              <a:rPr lang="en-AU" dirty="0">
                <a:solidFill>
                  <a:srgbClr val="00B0F0"/>
                </a:solidFill>
                <a:latin typeface="Arial" panose="020B0604020202020204" pitchFamily="34" charset="0"/>
                <a:cs typeface="Arial" panose="020B0604020202020204" pitchFamily="34" charset="0"/>
              </a:rPr>
              <a:t>ESL – Embedded Systems Letter</a:t>
            </a:r>
          </a:p>
        </p:txBody>
      </p:sp>
      <p:pic>
        <p:nvPicPr>
          <p:cNvPr id="8" name="Picture 7">
            <a:extLst>
              <a:ext uri="{FF2B5EF4-FFF2-40B4-BE49-F238E27FC236}">
                <a16:creationId xmlns:a16="http://schemas.microsoft.com/office/drawing/2014/main" id="{59EDE009-BBF8-0E4C-97BA-A19F6BDF65D9}"/>
              </a:ext>
            </a:extLst>
          </p:cNvPr>
          <p:cNvPicPr>
            <a:picLocks noChangeAspect="1"/>
          </p:cNvPicPr>
          <p:nvPr/>
        </p:nvPicPr>
        <p:blipFill>
          <a:blip r:embed="rId2"/>
          <a:stretch>
            <a:fillRect/>
          </a:stretch>
        </p:blipFill>
        <p:spPr>
          <a:xfrm>
            <a:off x="8166402" y="-2010"/>
            <a:ext cx="3988540" cy="1475352"/>
          </a:xfrm>
          <a:prstGeom prst="rect">
            <a:avLst/>
          </a:prstGeom>
        </p:spPr>
      </p:pic>
      <p:pic>
        <p:nvPicPr>
          <p:cNvPr id="10" name="Picture 9">
            <a:extLst>
              <a:ext uri="{FF2B5EF4-FFF2-40B4-BE49-F238E27FC236}">
                <a16:creationId xmlns:a16="http://schemas.microsoft.com/office/drawing/2014/main" id="{228766DA-DEFE-5242-AFA2-FA2CEE89D8EE}"/>
              </a:ext>
            </a:extLst>
          </p:cNvPr>
          <p:cNvPicPr>
            <a:picLocks noChangeAspect="1"/>
          </p:cNvPicPr>
          <p:nvPr/>
        </p:nvPicPr>
        <p:blipFill>
          <a:blip r:embed="rId3"/>
          <a:stretch>
            <a:fillRect/>
          </a:stretch>
        </p:blipFill>
        <p:spPr>
          <a:xfrm>
            <a:off x="7227103" y="3546895"/>
            <a:ext cx="2558581" cy="3311105"/>
          </a:xfrm>
          <a:prstGeom prst="rect">
            <a:avLst/>
          </a:prstGeom>
          <a:noFill/>
          <a:ln w="38100">
            <a:gradFill flip="none" rotWithShape="1">
              <a:gsLst>
                <a:gs pos="0">
                  <a:schemeClr val="accent2">
                    <a:lumMod val="89000"/>
                    <a:alpha val="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prstDash val="solid"/>
          </a:ln>
          <a:effectLst>
            <a:softEdge rad="0"/>
          </a:effectLst>
        </p:spPr>
      </p:pic>
    </p:spTree>
    <p:extLst>
      <p:ext uri="{BB962C8B-B14F-4D97-AF65-F5344CB8AC3E}">
        <p14:creationId xmlns:p14="http://schemas.microsoft.com/office/powerpoint/2010/main" val="245984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552" y="5466761"/>
            <a:ext cx="11162859" cy="1379398"/>
          </a:xfrm>
        </p:spPr>
        <p:txBody>
          <a:bodyPr>
            <a:normAutofit/>
          </a:bodyPr>
          <a:lstStyle/>
          <a:p>
            <a:r>
              <a:rPr lang="en-US" dirty="0"/>
              <a:t>Showing average scores from Search Committee members</a:t>
            </a:r>
          </a:p>
          <a:p>
            <a:r>
              <a:rPr lang="en-US" dirty="0"/>
              <a:t>All members had similar individual rankings</a:t>
            </a:r>
          </a:p>
          <a:p>
            <a:r>
              <a:rPr lang="en-US" dirty="0"/>
              <a:t>Top ranked candidate was also one of top initial suggestions</a:t>
            </a:r>
          </a:p>
          <a:p>
            <a:pPr marL="0" indent="0">
              <a:buNone/>
            </a:pPr>
            <a:endParaRPr lang="en-AU" dirty="0"/>
          </a:p>
          <a:p>
            <a:endParaRPr lang="en-AU" i="1" dirty="0"/>
          </a:p>
          <a:p>
            <a:endParaRPr lang="en-AU" dirty="0"/>
          </a:p>
        </p:txBody>
      </p:sp>
      <p:sp>
        <p:nvSpPr>
          <p:cNvPr id="7" name="Title 4">
            <a:extLst>
              <a:ext uri="{FF2B5EF4-FFF2-40B4-BE49-F238E27FC236}">
                <a16:creationId xmlns:a16="http://schemas.microsoft.com/office/drawing/2014/main" id="{1DA1FB84-26A9-C644-86C1-E6C6D4D46F0E}"/>
              </a:ext>
            </a:extLst>
          </p:cNvPr>
          <p:cNvSpPr>
            <a:spLocks noGrp="1"/>
          </p:cNvSpPr>
          <p:nvPr>
            <p:ph type="title"/>
          </p:nvPr>
        </p:nvSpPr>
        <p:spPr>
          <a:xfrm>
            <a:off x="2506417" y="143743"/>
            <a:ext cx="4423772" cy="1163483"/>
          </a:xfrm>
        </p:spPr>
        <p:txBody>
          <a:bodyPr>
            <a:noAutofit/>
          </a:bodyPr>
          <a:lstStyle/>
          <a:p>
            <a:r>
              <a:rPr lang="en-AU" dirty="0">
                <a:solidFill>
                  <a:srgbClr val="00B0F0"/>
                </a:solidFill>
                <a:latin typeface="Arial" panose="020B0604020202020204" pitchFamily="34" charset="0"/>
                <a:cs typeface="Arial" panose="020B0604020202020204" pitchFamily="34" charset="0"/>
              </a:rPr>
              <a:t>ESL – Embedded Systems Letter</a:t>
            </a:r>
          </a:p>
        </p:txBody>
      </p:sp>
      <p:pic>
        <p:nvPicPr>
          <p:cNvPr id="8" name="Picture 7">
            <a:extLst>
              <a:ext uri="{FF2B5EF4-FFF2-40B4-BE49-F238E27FC236}">
                <a16:creationId xmlns:a16="http://schemas.microsoft.com/office/drawing/2014/main" id="{59EDE009-BBF8-0E4C-97BA-A19F6BDF65D9}"/>
              </a:ext>
            </a:extLst>
          </p:cNvPr>
          <p:cNvPicPr>
            <a:picLocks noChangeAspect="1"/>
          </p:cNvPicPr>
          <p:nvPr/>
        </p:nvPicPr>
        <p:blipFill>
          <a:blip r:embed="rId2"/>
          <a:stretch>
            <a:fillRect/>
          </a:stretch>
        </p:blipFill>
        <p:spPr>
          <a:xfrm>
            <a:off x="8166402" y="-2010"/>
            <a:ext cx="3988540" cy="1475352"/>
          </a:xfrm>
          <a:prstGeom prst="rect">
            <a:avLst/>
          </a:prstGeom>
        </p:spPr>
      </p:pic>
      <p:graphicFrame>
        <p:nvGraphicFramePr>
          <p:cNvPr id="2" name="Table 1">
            <a:extLst>
              <a:ext uri="{FF2B5EF4-FFF2-40B4-BE49-F238E27FC236}">
                <a16:creationId xmlns:a16="http://schemas.microsoft.com/office/drawing/2014/main" id="{8D2264A3-3AC3-B344-BC03-154C51FF808F}"/>
              </a:ext>
            </a:extLst>
          </p:cNvPr>
          <p:cNvGraphicFramePr>
            <a:graphicFrameLocks noGrp="1"/>
          </p:cNvGraphicFramePr>
          <p:nvPr>
            <p:extLst>
              <p:ext uri="{D42A27DB-BD31-4B8C-83A1-F6EECF244321}">
                <p14:modId xmlns:p14="http://schemas.microsoft.com/office/powerpoint/2010/main" val="197259403"/>
              </p:ext>
            </p:extLst>
          </p:nvPr>
        </p:nvGraphicFramePr>
        <p:xfrm>
          <a:off x="446552" y="1452979"/>
          <a:ext cx="11520860" cy="3805764"/>
        </p:xfrm>
        <a:graphic>
          <a:graphicData uri="http://schemas.openxmlformats.org/drawingml/2006/table">
            <a:tbl>
              <a:tblPr>
                <a:tableStyleId>{5C22544A-7EE6-4342-B048-85BDC9FD1C3A}</a:tableStyleId>
              </a:tblPr>
              <a:tblGrid>
                <a:gridCol w="1672156">
                  <a:extLst>
                    <a:ext uri="{9D8B030D-6E8A-4147-A177-3AD203B41FA5}">
                      <a16:colId xmlns:a16="http://schemas.microsoft.com/office/drawing/2014/main" val="3136800796"/>
                    </a:ext>
                  </a:extLst>
                </a:gridCol>
                <a:gridCol w="1648997">
                  <a:extLst>
                    <a:ext uri="{9D8B030D-6E8A-4147-A177-3AD203B41FA5}">
                      <a16:colId xmlns:a16="http://schemas.microsoft.com/office/drawing/2014/main" val="3528002889"/>
                    </a:ext>
                  </a:extLst>
                </a:gridCol>
                <a:gridCol w="1436701">
                  <a:extLst>
                    <a:ext uri="{9D8B030D-6E8A-4147-A177-3AD203B41FA5}">
                      <a16:colId xmlns:a16="http://schemas.microsoft.com/office/drawing/2014/main" val="828041251"/>
                    </a:ext>
                  </a:extLst>
                </a:gridCol>
                <a:gridCol w="1436701">
                  <a:extLst>
                    <a:ext uri="{9D8B030D-6E8A-4147-A177-3AD203B41FA5}">
                      <a16:colId xmlns:a16="http://schemas.microsoft.com/office/drawing/2014/main" val="1334689032"/>
                    </a:ext>
                  </a:extLst>
                </a:gridCol>
                <a:gridCol w="1436701">
                  <a:extLst>
                    <a:ext uri="{9D8B030D-6E8A-4147-A177-3AD203B41FA5}">
                      <a16:colId xmlns:a16="http://schemas.microsoft.com/office/drawing/2014/main" val="375376067"/>
                    </a:ext>
                  </a:extLst>
                </a:gridCol>
                <a:gridCol w="1436701">
                  <a:extLst>
                    <a:ext uri="{9D8B030D-6E8A-4147-A177-3AD203B41FA5}">
                      <a16:colId xmlns:a16="http://schemas.microsoft.com/office/drawing/2014/main" val="2477527637"/>
                    </a:ext>
                  </a:extLst>
                </a:gridCol>
                <a:gridCol w="1436701">
                  <a:extLst>
                    <a:ext uri="{9D8B030D-6E8A-4147-A177-3AD203B41FA5}">
                      <a16:colId xmlns:a16="http://schemas.microsoft.com/office/drawing/2014/main" val="1933740753"/>
                    </a:ext>
                  </a:extLst>
                </a:gridCol>
                <a:gridCol w="1016202">
                  <a:extLst>
                    <a:ext uri="{9D8B030D-6E8A-4147-A177-3AD203B41FA5}">
                      <a16:colId xmlns:a16="http://schemas.microsoft.com/office/drawing/2014/main" val="1160506620"/>
                    </a:ext>
                  </a:extLst>
                </a:gridCol>
              </a:tblGrid>
              <a:tr h="393003">
                <a:tc gridSpan="8">
                  <a:txBody>
                    <a:bodyPr/>
                    <a:lstStyle/>
                    <a:p>
                      <a:pPr algn="ctr" fontAlgn="b"/>
                      <a:r>
                        <a:rPr lang="en-US" sz="2000" u="none" strike="noStrike" dirty="0">
                          <a:solidFill>
                            <a:schemeClr val="bg1"/>
                          </a:solidFill>
                          <a:effectLst/>
                        </a:rPr>
                        <a:t>ESL </a:t>
                      </a:r>
                      <a:r>
                        <a:rPr lang="en-US" sz="2000" u="none" strike="noStrike" dirty="0" err="1">
                          <a:solidFill>
                            <a:schemeClr val="bg1"/>
                          </a:solidFill>
                          <a:effectLst/>
                        </a:rPr>
                        <a:t>EiC</a:t>
                      </a:r>
                      <a:r>
                        <a:rPr lang="en-US" sz="2000" u="none" strike="noStrike" dirty="0">
                          <a:solidFill>
                            <a:schemeClr val="bg1"/>
                          </a:solidFill>
                          <a:effectLst/>
                        </a:rPr>
                        <a:t> Evaluation - 2019</a:t>
                      </a:r>
                      <a:endParaRPr lang="en-US" sz="2000" b="1" i="0" u="none" strike="noStrike" dirty="0">
                        <a:solidFill>
                          <a:schemeClr val="bg1"/>
                        </a:solidFill>
                        <a:effectLst/>
                        <a:latin typeface="Calibri" panose="020F0502020204030204" pitchFamily="34" charset="0"/>
                      </a:endParaRPr>
                    </a:p>
                  </a:txBody>
                  <a:tcPr marL="4355" marR="4355" marT="4355" marB="0" anchor="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7279369"/>
                  </a:ext>
                </a:extLst>
              </a:tr>
              <a:tr h="1053528">
                <a:tc>
                  <a:txBody>
                    <a:bodyPr/>
                    <a:lstStyle/>
                    <a:p>
                      <a:pPr algn="ctr" fontAlgn="ctr"/>
                      <a:r>
                        <a:rPr lang="en-US" sz="1600" u="none" strike="noStrike" dirty="0">
                          <a:effectLst/>
                        </a:rPr>
                        <a:t>Search Committee</a:t>
                      </a:r>
                      <a:endParaRPr lang="en-US" sz="1600" b="0" i="0" u="none" strike="noStrike" dirty="0">
                        <a:solidFill>
                          <a:srgbClr val="000000"/>
                        </a:solidFill>
                        <a:effectLst/>
                        <a:latin typeface="Calibri" panose="020F0502020204030204" pitchFamily="34" charset="0"/>
                      </a:endParaRPr>
                    </a:p>
                  </a:txBody>
                  <a:tcPr marL="4355" marR="4355" marT="4355" marB="0" anchor="ctr">
                    <a:solidFill>
                      <a:schemeClr val="accent1">
                        <a:lumMod val="75000"/>
                      </a:schemeClr>
                    </a:solidFill>
                  </a:tcPr>
                </a:tc>
                <a:tc>
                  <a:txBody>
                    <a:bodyPr/>
                    <a:lstStyle/>
                    <a:p>
                      <a:pPr algn="ctr" fontAlgn="ctr"/>
                      <a:r>
                        <a:rPr lang="en-US" sz="1600" u="none" strike="noStrike" dirty="0">
                          <a:effectLst/>
                        </a:rPr>
                        <a:t>Curriculum Vitae</a:t>
                      </a:r>
                      <a:endParaRPr lang="en-US" sz="1600" b="1" i="0" u="none" strike="noStrike" dirty="0">
                        <a:solidFill>
                          <a:srgbClr val="000000"/>
                        </a:solidFill>
                        <a:effectLst/>
                        <a:latin typeface="Calibri" panose="020F0502020204030204" pitchFamily="34" charset="0"/>
                      </a:endParaRPr>
                    </a:p>
                  </a:txBody>
                  <a:tcPr marL="4355" marR="4355" marT="4355" marB="0" anchor="ctr"/>
                </a:tc>
                <a:tc>
                  <a:txBody>
                    <a:bodyPr/>
                    <a:lstStyle/>
                    <a:p>
                      <a:pPr algn="ctr" fontAlgn="ctr"/>
                      <a:r>
                        <a:rPr lang="en-US" sz="1600" u="none" strike="noStrike" dirty="0">
                          <a:effectLst/>
                        </a:rPr>
                        <a:t>Track Record of IEEE service</a:t>
                      </a:r>
                      <a:endParaRPr lang="en-US" sz="1600" b="1" i="0" u="none" strike="noStrike" dirty="0">
                        <a:solidFill>
                          <a:srgbClr val="000000"/>
                        </a:solidFill>
                        <a:effectLst/>
                        <a:latin typeface="Calibri" panose="020F0502020204030204" pitchFamily="34" charset="0"/>
                      </a:endParaRPr>
                    </a:p>
                  </a:txBody>
                  <a:tcPr marL="4355" marR="4355" marT="4355" marB="0" anchor="ctr"/>
                </a:tc>
                <a:tc>
                  <a:txBody>
                    <a:bodyPr/>
                    <a:lstStyle/>
                    <a:p>
                      <a:pPr algn="ctr" fontAlgn="ctr"/>
                      <a:r>
                        <a:rPr lang="en-US" sz="1600" u="none" strike="noStrike" dirty="0">
                          <a:effectLst/>
                        </a:rPr>
                        <a:t>Experience with Managing Publications</a:t>
                      </a:r>
                      <a:endParaRPr lang="en-US" sz="1600" b="1" i="0" u="none" strike="noStrike" dirty="0">
                        <a:solidFill>
                          <a:srgbClr val="000000"/>
                        </a:solidFill>
                        <a:effectLst/>
                        <a:latin typeface="Calibri" panose="020F0502020204030204" pitchFamily="34" charset="0"/>
                      </a:endParaRPr>
                    </a:p>
                  </a:txBody>
                  <a:tcPr marL="4355" marR="4355" marT="4355" marB="0" anchor="ctr"/>
                </a:tc>
                <a:tc>
                  <a:txBody>
                    <a:bodyPr/>
                    <a:lstStyle/>
                    <a:p>
                      <a:pPr algn="ctr" fontAlgn="ctr"/>
                      <a:r>
                        <a:rPr lang="en-US" sz="1600" u="none" strike="noStrike" dirty="0">
                          <a:effectLst/>
                        </a:rPr>
                        <a:t>Leadership Qualities</a:t>
                      </a:r>
                      <a:endParaRPr lang="en-US" sz="1600" b="1" i="0" u="none" strike="noStrike" dirty="0">
                        <a:solidFill>
                          <a:srgbClr val="000000"/>
                        </a:solidFill>
                        <a:effectLst/>
                        <a:latin typeface="Calibri" panose="020F0502020204030204" pitchFamily="34" charset="0"/>
                      </a:endParaRPr>
                    </a:p>
                  </a:txBody>
                  <a:tcPr marL="4355" marR="4355" marT="4355" marB="0" anchor="ctr"/>
                </a:tc>
                <a:tc>
                  <a:txBody>
                    <a:bodyPr/>
                    <a:lstStyle/>
                    <a:p>
                      <a:pPr algn="ctr" fontAlgn="ctr"/>
                      <a:r>
                        <a:rPr lang="en-US" sz="1600" u="none" strike="noStrike" dirty="0">
                          <a:effectLst/>
                        </a:rPr>
                        <a:t>Organizational and management skills</a:t>
                      </a:r>
                      <a:endParaRPr lang="en-US" sz="1600" b="1" i="0" u="none" strike="noStrike" dirty="0">
                        <a:solidFill>
                          <a:srgbClr val="000000"/>
                        </a:solidFill>
                        <a:effectLst/>
                        <a:latin typeface="Calibri" panose="020F0502020204030204" pitchFamily="34" charset="0"/>
                      </a:endParaRPr>
                    </a:p>
                  </a:txBody>
                  <a:tcPr marL="4355" marR="4355" marT="4355" marB="0" anchor="ctr"/>
                </a:tc>
                <a:tc>
                  <a:txBody>
                    <a:bodyPr/>
                    <a:lstStyle/>
                    <a:p>
                      <a:pPr algn="ctr" fontAlgn="ctr"/>
                      <a:r>
                        <a:rPr lang="en-US" sz="1600" u="none" strike="noStrike">
                          <a:effectLst/>
                        </a:rPr>
                        <a:t>Position statement and future plans</a:t>
                      </a:r>
                      <a:endParaRPr lang="en-US" sz="1600" b="1" i="0" u="none" strike="noStrike">
                        <a:solidFill>
                          <a:srgbClr val="000000"/>
                        </a:solidFill>
                        <a:effectLst/>
                        <a:latin typeface="Calibri" panose="020F0502020204030204" pitchFamily="34" charset="0"/>
                      </a:endParaRPr>
                    </a:p>
                  </a:txBody>
                  <a:tcPr marL="4355" marR="4355" marT="4355" marB="0" anchor="ctr"/>
                </a:tc>
                <a:tc>
                  <a:txBody>
                    <a:bodyPr/>
                    <a:lstStyle/>
                    <a:p>
                      <a:pPr algn="ctr" fontAlgn="ctr"/>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4355" marR="4355" marT="4355" marB="0" anchor="ctr"/>
                </a:tc>
                <a:extLst>
                  <a:ext uri="{0D108BD9-81ED-4DB2-BD59-A6C34878D82A}">
                    <a16:rowId xmlns:a16="http://schemas.microsoft.com/office/drawing/2014/main" val="4029160642"/>
                  </a:ext>
                </a:extLst>
              </a:tr>
              <a:tr h="240959">
                <a:tc>
                  <a:txBody>
                    <a:bodyPr/>
                    <a:lstStyle/>
                    <a:p>
                      <a:pPr algn="l"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1200" u="none" strike="noStrike" dirty="0">
                          <a:effectLst/>
                        </a:rPr>
                        <a:t>20%</a:t>
                      </a:r>
                      <a:endParaRPr lang="en-US" sz="1200" b="0"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1200" u="none" strike="noStrike" dirty="0">
                          <a:effectLst/>
                        </a:rPr>
                        <a:t>30%</a:t>
                      </a:r>
                      <a:endParaRPr lang="en-US" sz="1200" b="0"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500" u="none" strike="noStrike" dirty="0">
                          <a:effectLst/>
                        </a:rPr>
                        <a:t> </a:t>
                      </a:r>
                      <a:endParaRPr lang="en-US" sz="500" b="0" i="0" u="none" strike="noStrike" dirty="0">
                        <a:solidFill>
                          <a:srgbClr val="000000"/>
                        </a:solidFill>
                        <a:effectLst/>
                        <a:latin typeface="Calibri" panose="020F0502020204030204" pitchFamily="34" charset="0"/>
                      </a:endParaRPr>
                    </a:p>
                  </a:txBody>
                  <a:tcPr marL="4355" marR="4355" marT="4355" marB="0" anchor="b"/>
                </a:tc>
                <a:extLst>
                  <a:ext uri="{0D108BD9-81ED-4DB2-BD59-A6C34878D82A}">
                    <a16:rowId xmlns:a16="http://schemas.microsoft.com/office/drawing/2014/main" val="391452717"/>
                  </a:ext>
                </a:extLst>
              </a:tr>
              <a:tr h="123592">
                <a:tc>
                  <a:txBody>
                    <a:bodyPr/>
                    <a:lstStyle/>
                    <a:p>
                      <a:pPr algn="l"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500" u="none" strike="noStrike">
                          <a:effectLst/>
                        </a:rPr>
                        <a:t> </a:t>
                      </a:r>
                      <a:endParaRPr lang="en-US" sz="5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500" u="none" strike="noStrike" dirty="0">
                          <a:effectLst/>
                        </a:rPr>
                        <a:t> </a:t>
                      </a:r>
                      <a:endParaRPr lang="en-US" sz="500" b="0"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500" u="none" strike="noStrike" dirty="0">
                          <a:effectLst/>
                        </a:rPr>
                        <a:t> </a:t>
                      </a:r>
                      <a:endParaRPr lang="en-US" sz="500" b="0" i="0" u="none" strike="noStrike" dirty="0">
                        <a:solidFill>
                          <a:srgbClr val="000000"/>
                        </a:solidFill>
                        <a:effectLst/>
                        <a:latin typeface="Calibri" panose="020F0502020204030204" pitchFamily="34" charset="0"/>
                      </a:endParaRPr>
                    </a:p>
                  </a:txBody>
                  <a:tcPr marL="4355" marR="4355" marT="4355" marB="0" anchor="b"/>
                </a:tc>
                <a:extLst>
                  <a:ext uri="{0D108BD9-81ED-4DB2-BD59-A6C34878D82A}">
                    <a16:rowId xmlns:a16="http://schemas.microsoft.com/office/drawing/2014/main" val="90295592"/>
                  </a:ext>
                </a:extLst>
              </a:tr>
              <a:tr h="332447">
                <a:tc>
                  <a:txBody>
                    <a:bodyPr/>
                    <a:lstStyle/>
                    <a:p>
                      <a:pPr algn="ctr" fontAlgn="b"/>
                      <a:r>
                        <a:rPr lang="en-US" sz="2000" u="none" strike="noStrike" dirty="0">
                          <a:effectLst/>
                        </a:rPr>
                        <a:t>Candidate A</a:t>
                      </a:r>
                      <a:endParaRPr lang="en-US" sz="2000" b="1"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4,17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4,17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3,83</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4,67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4,17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1,83</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3,45</a:t>
                      </a:r>
                      <a:endParaRPr lang="en-US" sz="2000" b="0" i="0" u="none" strike="noStrike">
                        <a:solidFill>
                          <a:srgbClr val="000000"/>
                        </a:solidFill>
                        <a:effectLst/>
                        <a:latin typeface="Calibri" panose="020F0502020204030204" pitchFamily="34" charset="0"/>
                      </a:endParaRPr>
                    </a:p>
                  </a:txBody>
                  <a:tcPr marL="4355" marR="4355" marT="4355" marB="0" anchor="b"/>
                </a:tc>
                <a:extLst>
                  <a:ext uri="{0D108BD9-81ED-4DB2-BD59-A6C34878D82A}">
                    <a16:rowId xmlns:a16="http://schemas.microsoft.com/office/drawing/2014/main" val="363656146"/>
                  </a:ext>
                </a:extLst>
              </a:tr>
              <a:tr h="332447">
                <a:tc>
                  <a:txBody>
                    <a:bodyPr/>
                    <a:lstStyle/>
                    <a:p>
                      <a:pPr algn="ctr" fontAlgn="b"/>
                      <a:r>
                        <a:rPr lang="en-US" sz="2000" u="none" strike="noStrike">
                          <a:effectLst/>
                        </a:rPr>
                        <a:t>Candidate B</a:t>
                      </a:r>
                      <a:endParaRPr lang="en-US" sz="2000" b="1"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dirty="0">
                          <a:effectLst/>
                        </a:rPr>
                        <a:t>1,83</a:t>
                      </a:r>
                      <a:endParaRPr lang="en-US" sz="2000" b="0"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1,17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0,33</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1,83</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2,00</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0,17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1,00</a:t>
                      </a:r>
                      <a:endParaRPr lang="en-US" sz="2000" b="0" i="0" u="none" strike="noStrike">
                        <a:solidFill>
                          <a:srgbClr val="000000"/>
                        </a:solidFill>
                        <a:effectLst/>
                        <a:latin typeface="Calibri" panose="020F0502020204030204" pitchFamily="34" charset="0"/>
                      </a:endParaRPr>
                    </a:p>
                  </a:txBody>
                  <a:tcPr marL="4355" marR="4355" marT="4355" marB="0" anchor="b"/>
                </a:tc>
                <a:extLst>
                  <a:ext uri="{0D108BD9-81ED-4DB2-BD59-A6C34878D82A}">
                    <a16:rowId xmlns:a16="http://schemas.microsoft.com/office/drawing/2014/main" val="2379653256"/>
                  </a:ext>
                </a:extLst>
              </a:tr>
              <a:tr h="332447">
                <a:tc>
                  <a:txBody>
                    <a:bodyPr/>
                    <a:lstStyle/>
                    <a:p>
                      <a:pPr algn="ctr" fontAlgn="b"/>
                      <a:r>
                        <a:rPr lang="en-US" sz="2000" u="none" strike="noStrike">
                          <a:effectLst/>
                        </a:rPr>
                        <a:t>Candidate C</a:t>
                      </a:r>
                      <a:endParaRPr lang="en-US" sz="2000" b="1"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3,83</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3,50</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3,83</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4,50</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4,00</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4,17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4,00</a:t>
                      </a:r>
                      <a:endParaRPr lang="en-US" sz="2000" b="0" i="0" u="none" strike="noStrike">
                        <a:solidFill>
                          <a:srgbClr val="000000"/>
                        </a:solidFill>
                        <a:effectLst/>
                        <a:latin typeface="Calibri" panose="020F0502020204030204" pitchFamily="34" charset="0"/>
                      </a:endParaRPr>
                    </a:p>
                  </a:txBody>
                  <a:tcPr marL="4355" marR="4355" marT="4355" marB="0" anchor="b"/>
                </a:tc>
                <a:extLst>
                  <a:ext uri="{0D108BD9-81ED-4DB2-BD59-A6C34878D82A}">
                    <a16:rowId xmlns:a16="http://schemas.microsoft.com/office/drawing/2014/main" val="288921353"/>
                  </a:ext>
                </a:extLst>
              </a:tr>
              <a:tr h="332447">
                <a:tc>
                  <a:txBody>
                    <a:bodyPr/>
                    <a:lstStyle/>
                    <a:p>
                      <a:pPr algn="ctr" fontAlgn="b"/>
                      <a:r>
                        <a:rPr lang="en-US" sz="2000" u="none" strike="noStrike">
                          <a:effectLst/>
                        </a:rPr>
                        <a:t>Candidate D</a:t>
                      </a:r>
                      <a:endParaRPr lang="en-US" sz="2000" b="1"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4,17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4,33</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4,17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4,67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4,50</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4,67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4,45</a:t>
                      </a:r>
                      <a:endParaRPr lang="en-US" sz="2000" b="0" i="0" u="none" strike="noStrike">
                        <a:solidFill>
                          <a:srgbClr val="000000"/>
                        </a:solidFill>
                        <a:effectLst/>
                        <a:latin typeface="Calibri" panose="020F0502020204030204" pitchFamily="34" charset="0"/>
                      </a:endParaRPr>
                    </a:p>
                  </a:txBody>
                  <a:tcPr marL="4355" marR="4355" marT="4355" marB="0" anchor="b"/>
                </a:tc>
                <a:extLst>
                  <a:ext uri="{0D108BD9-81ED-4DB2-BD59-A6C34878D82A}">
                    <a16:rowId xmlns:a16="http://schemas.microsoft.com/office/drawing/2014/main" val="2065711250"/>
                  </a:ext>
                </a:extLst>
              </a:tr>
              <a:tr h="332447">
                <a:tc>
                  <a:txBody>
                    <a:bodyPr/>
                    <a:lstStyle/>
                    <a:p>
                      <a:pPr algn="ctr" fontAlgn="b"/>
                      <a:r>
                        <a:rPr lang="en-US" sz="2000" u="none" strike="noStrike" dirty="0">
                          <a:effectLst/>
                        </a:rPr>
                        <a:t>Candidate E</a:t>
                      </a:r>
                      <a:endParaRPr lang="en-US" sz="2000" b="1" i="0" u="none" strike="noStrike" dirty="0">
                        <a:solidFill>
                          <a:srgbClr val="000000"/>
                        </a:solidFill>
                        <a:effectLst/>
                        <a:latin typeface="Calibri" panose="020F0502020204030204" pitchFamily="34" charset="0"/>
                      </a:endParaRPr>
                    </a:p>
                  </a:txBody>
                  <a:tcPr marL="4355" marR="4355" marT="4355" marB="0" anchor="b">
                    <a:solidFill>
                      <a:schemeClr val="accent2">
                        <a:lumMod val="40000"/>
                        <a:lumOff val="60000"/>
                      </a:schemeClr>
                    </a:solidFill>
                  </a:tcPr>
                </a:tc>
                <a:tc>
                  <a:txBody>
                    <a:bodyPr/>
                    <a:lstStyle/>
                    <a:p>
                      <a:pPr algn="ctr" fontAlgn="b"/>
                      <a:r>
                        <a:rPr lang="en-US" sz="2000" u="none" strike="noStrike" dirty="0">
                          <a:effectLst/>
                        </a:rPr>
                        <a:t>4,67</a:t>
                      </a:r>
                      <a:endParaRPr lang="en-US" sz="2000" b="0" i="0" u="none" strike="noStrike" dirty="0">
                        <a:solidFill>
                          <a:srgbClr val="000000"/>
                        </a:solidFill>
                        <a:effectLst/>
                        <a:latin typeface="Calibri" panose="020F0502020204030204" pitchFamily="34" charset="0"/>
                      </a:endParaRPr>
                    </a:p>
                  </a:txBody>
                  <a:tcPr marL="4355" marR="4355" marT="4355" marB="0" anchor="b">
                    <a:solidFill>
                      <a:schemeClr val="accent2">
                        <a:lumMod val="40000"/>
                        <a:lumOff val="60000"/>
                      </a:schemeClr>
                    </a:solidFill>
                  </a:tcPr>
                </a:tc>
                <a:tc>
                  <a:txBody>
                    <a:bodyPr/>
                    <a:lstStyle/>
                    <a:p>
                      <a:pPr algn="ctr" fontAlgn="b"/>
                      <a:r>
                        <a:rPr lang="en-US" sz="2000" u="none" strike="noStrike">
                          <a:effectLst/>
                        </a:rPr>
                        <a:t>5,00</a:t>
                      </a:r>
                      <a:endParaRPr lang="en-US" sz="2000" b="0" i="0" u="none" strike="noStrike">
                        <a:solidFill>
                          <a:srgbClr val="000000"/>
                        </a:solidFill>
                        <a:effectLst/>
                        <a:latin typeface="Calibri" panose="020F0502020204030204" pitchFamily="34" charset="0"/>
                      </a:endParaRPr>
                    </a:p>
                  </a:txBody>
                  <a:tcPr marL="4355" marR="4355" marT="4355" marB="0" anchor="b">
                    <a:solidFill>
                      <a:schemeClr val="accent2">
                        <a:lumMod val="40000"/>
                        <a:lumOff val="60000"/>
                      </a:schemeClr>
                    </a:solidFill>
                  </a:tcPr>
                </a:tc>
                <a:tc>
                  <a:txBody>
                    <a:bodyPr/>
                    <a:lstStyle/>
                    <a:p>
                      <a:pPr algn="ctr" fontAlgn="b"/>
                      <a:r>
                        <a:rPr lang="en-US" sz="2000" u="none" strike="noStrike" dirty="0">
                          <a:effectLst/>
                        </a:rPr>
                        <a:t>4,67</a:t>
                      </a:r>
                      <a:endParaRPr lang="en-US" sz="2000" b="0" i="0" u="none" strike="noStrike" dirty="0">
                        <a:solidFill>
                          <a:srgbClr val="000000"/>
                        </a:solidFill>
                        <a:effectLst/>
                        <a:latin typeface="Calibri" panose="020F0502020204030204" pitchFamily="34" charset="0"/>
                      </a:endParaRPr>
                    </a:p>
                  </a:txBody>
                  <a:tcPr marL="4355" marR="4355" marT="4355" marB="0" anchor="b">
                    <a:solidFill>
                      <a:schemeClr val="accent2">
                        <a:lumMod val="40000"/>
                        <a:lumOff val="60000"/>
                      </a:schemeClr>
                    </a:solidFill>
                  </a:tcPr>
                </a:tc>
                <a:tc>
                  <a:txBody>
                    <a:bodyPr/>
                    <a:lstStyle/>
                    <a:p>
                      <a:pPr algn="ct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4355" marR="4355" marT="4355" marB="0" anchor="b">
                    <a:solidFill>
                      <a:schemeClr val="accent2">
                        <a:lumMod val="40000"/>
                        <a:lumOff val="60000"/>
                      </a:schemeClr>
                    </a:solidFill>
                  </a:tcPr>
                </a:tc>
                <a:tc>
                  <a:txBody>
                    <a:bodyPr/>
                    <a:lstStyle/>
                    <a:p>
                      <a:pPr algn="ctr" fontAlgn="b"/>
                      <a:r>
                        <a:rPr lang="en-US" sz="2000" u="none" strike="noStrike" dirty="0">
                          <a:effectLst/>
                        </a:rPr>
                        <a:t>4,83</a:t>
                      </a:r>
                      <a:endParaRPr lang="en-US" sz="2000" b="0" i="0" u="none" strike="noStrike" dirty="0">
                        <a:solidFill>
                          <a:srgbClr val="000000"/>
                        </a:solidFill>
                        <a:effectLst/>
                        <a:latin typeface="Calibri" panose="020F0502020204030204" pitchFamily="34" charset="0"/>
                      </a:endParaRPr>
                    </a:p>
                  </a:txBody>
                  <a:tcPr marL="4355" marR="4355" marT="4355" marB="0" anchor="b">
                    <a:solidFill>
                      <a:schemeClr val="accent2">
                        <a:lumMod val="40000"/>
                        <a:lumOff val="60000"/>
                      </a:schemeClr>
                    </a:solidFill>
                  </a:tcPr>
                </a:tc>
                <a:tc>
                  <a:txBody>
                    <a:bodyPr/>
                    <a:lstStyle/>
                    <a:p>
                      <a:pPr algn="ctr" fontAlgn="b"/>
                      <a:r>
                        <a:rPr lang="en-US" sz="2000" u="none" strike="noStrike" dirty="0">
                          <a:effectLst/>
                        </a:rPr>
                        <a:t>4,67</a:t>
                      </a:r>
                      <a:endParaRPr lang="en-US" sz="2000" b="0" i="0" u="none" strike="noStrike" dirty="0">
                        <a:solidFill>
                          <a:srgbClr val="000000"/>
                        </a:solidFill>
                        <a:effectLst/>
                        <a:latin typeface="Calibri" panose="020F0502020204030204" pitchFamily="34" charset="0"/>
                      </a:endParaRPr>
                    </a:p>
                  </a:txBody>
                  <a:tcPr marL="4355" marR="4355" marT="4355" marB="0" anchor="b">
                    <a:solidFill>
                      <a:schemeClr val="accent2">
                        <a:lumMod val="40000"/>
                        <a:lumOff val="60000"/>
                      </a:schemeClr>
                    </a:solidFill>
                  </a:tcPr>
                </a:tc>
                <a:tc>
                  <a:txBody>
                    <a:bodyPr/>
                    <a:lstStyle/>
                    <a:p>
                      <a:pPr algn="ctr" fontAlgn="b"/>
                      <a:r>
                        <a:rPr lang="en-US" sz="2000" u="none" strike="noStrike" dirty="0">
                          <a:effectLst/>
                        </a:rPr>
                        <a:t>4,77</a:t>
                      </a:r>
                      <a:endParaRPr lang="en-US" sz="2000" b="0" i="0" u="none" strike="noStrike" dirty="0">
                        <a:solidFill>
                          <a:srgbClr val="000000"/>
                        </a:solidFill>
                        <a:effectLst/>
                        <a:latin typeface="Calibri" panose="020F0502020204030204" pitchFamily="34" charset="0"/>
                      </a:endParaRPr>
                    </a:p>
                  </a:txBody>
                  <a:tcPr marL="4355" marR="4355" marT="4355" marB="0" anchor="b">
                    <a:solidFill>
                      <a:schemeClr val="accent2">
                        <a:lumMod val="40000"/>
                        <a:lumOff val="60000"/>
                      </a:schemeClr>
                    </a:solidFill>
                  </a:tcPr>
                </a:tc>
                <a:extLst>
                  <a:ext uri="{0D108BD9-81ED-4DB2-BD59-A6C34878D82A}">
                    <a16:rowId xmlns:a16="http://schemas.microsoft.com/office/drawing/2014/main" val="2403514677"/>
                  </a:ext>
                </a:extLst>
              </a:tr>
              <a:tr h="332447">
                <a:tc>
                  <a:txBody>
                    <a:bodyPr/>
                    <a:lstStyle/>
                    <a:p>
                      <a:pPr algn="ctr" fontAlgn="b"/>
                      <a:r>
                        <a:rPr lang="en-US" sz="2000" u="none" strike="noStrike" dirty="0">
                          <a:effectLst/>
                        </a:rPr>
                        <a:t>Candidate F</a:t>
                      </a:r>
                      <a:endParaRPr lang="en-US" sz="2000" b="1"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1,83</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1,17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0,67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1,83</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a:effectLst/>
                        </a:rPr>
                        <a:t>1,67</a:t>
                      </a:r>
                      <a:endParaRPr lang="en-US" sz="2000" b="0" i="0" u="none" strike="noStrike">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4355" marR="4355" marT="4355" marB="0" anchor="b"/>
                </a:tc>
                <a:tc>
                  <a:txBody>
                    <a:bodyPr/>
                    <a:lstStyle/>
                    <a:p>
                      <a:pPr algn="ctr" fontAlgn="b"/>
                      <a:r>
                        <a:rPr lang="en-US" sz="2000" u="none" strike="noStrike" dirty="0">
                          <a:effectLst/>
                        </a:rPr>
                        <a:t>1,25</a:t>
                      </a:r>
                      <a:endParaRPr lang="en-US" sz="2000" b="0" i="0" u="none" strike="noStrike" dirty="0">
                        <a:solidFill>
                          <a:srgbClr val="000000"/>
                        </a:solidFill>
                        <a:effectLst/>
                        <a:latin typeface="Calibri" panose="020F0502020204030204" pitchFamily="34" charset="0"/>
                      </a:endParaRPr>
                    </a:p>
                  </a:txBody>
                  <a:tcPr marL="4355" marR="4355" marT="4355" marB="0" anchor="b"/>
                </a:tc>
                <a:extLst>
                  <a:ext uri="{0D108BD9-81ED-4DB2-BD59-A6C34878D82A}">
                    <a16:rowId xmlns:a16="http://schemas.microsoft.com/office/drawing/2014/main" val="3378836540"/>
                  </a:ext>
                </a:extLst>
              </a:tr>
            </a:tbl>
          </a:graphicData>
        </a:graphic>
      </p:graphicFrame>
    </p:spTree>
    <p:extLst>
      <p:ext uri="{BB962C8B-B14F-4D97-AF65-F5344CB8AC3E}">
        <p14:creationId xmlns:p14="http://schemas.microsoft.com/office/powerpoint/2010/main" val="1143024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908" y="1655194"/>
            <a:ext cx="11162859" cy="5058428"/>
          </a:xfrm>
        </p:spPr>
        <p:txBody>
          <a:bodyPr>
            <a:normAutofit/>
          </a:bodyPr>
          <a:lstStyle/>
          <a:p>
            <a:pPr marL="342000"/>
            <a:r>
              <a:rPr lang="en-US" dirty="0"/>
              <a:t>Candidates D and E were the top vote getter’s, but Candidate C impressed for her  willingness and potential (she was 2</a:t>
            </a:r>
            <a:r>
              <a:rPr lang="en-US" baseline="30000" dirty="0"/>
              <a:t>nd</a:t>
            </a:r>
            <a:r>
              <a:rPr lang="en-US" dirty="0"/>
              <a:t> in one of the scores).  Candidates D and E had excellent position statements.</a:t>
            </a:r>
          </a:p>
          <a:p>
            <a:pPr marL="342000"/>
            <a:endParaRPr lang="en-US" dirty="0"/>
          </a:p>
          <a:p>
            <a:pPr marL="342000"/>
            <a:r>
              <a:rPr lang="en-US" dirty="0"/>
              <a:t>Search Committee would like propose Candidate E</a:t>
            </a:r>
          </a:p>
          <a:p>
            <a:pPr marL="0" indent="0">
              <a:buNone/>
            </a:pPr>
            <a:r>
              <a:rPr lang="en-US" dirty="0"/>
              <a:t>                       </a:t>
            </a:r>
            <a:r>
              <a:rPr lang="en-US" dirty="0" err="1"/>
              <a:t>Preeti</a:t>
            </a:r>
            <a:r>
              <a:rPr lang="en-US" dirty="0"/>
              <a:t> Ranjan Panda, IIT Delhi, India</a:t>
            </a:r>
          </a:p>
          <a:p>
            <a:pPr marL="0" indent="0">
              <a:buNone/>
            </a:pPr>
            <a:r>
              <a:rPr lang="en-US" dirty="0"/>
              <a:t>    to be appointed for a two-year term at the helm of ESL.</a:t>
            </a:r>
          </a:p>
          <a:p>
            <a:r>
              <a:rPr lang="en-US" dirty="0"/>
              <a:t>Would also like to suggest that Candidate C,</a:t>
            </a:r>
          </a:p>
          <a:p>
            <a:pPr marL="0" indent="0">
              <a:buNone/>
            </a:pPr>
            <a:r>
              <a:rPr lang="en-US" dirty="0"/>
              <a:t>                        Francesca Palumbo, U Sassari, Italy</a:t>
            </a:r>
          </a:p>
          <a:p>
            <a:pPr marL="0" indent="0">
              <a:buNone/>
            </a:pPr>
            <a:r>
              <a:rPr lang="en-US" dirty="0"/>
              <a:t>     is proposed for Deputy </a:t>
            </a:r>
            <a:r>
              <a:rPr lang="en-US" dirty="0" err="1"/>
              <a:t>EiC</a:t>
            </a:r>
            <a:r>
              <a:rPr lang="en-US" dirty="0"/>
              <a:t> (final decision to be made by the </a:t>
            </a:r>
            <a:r>
              <a:rPr lang="en-US" dirty="0" err="1"/>
              <a:t>EiC</a:t>
            </a:r>
            <a:r>
              <a:rPr lang="en-US" dirty="0"/>
              <a:t>)</a:t>
            </a:r>
          </a:p>
          <a:p>
            <a:pPr marL="0" indent="0">
              <a:buNone/>
            </a:pPr>
            <a:endParaRPr lang="en-US" sz="1400" dirty="0"/>
          </a:p>
          <a:p>
            <a:endParaRPr lang="en-AU" dirty="0"/>
          </a:p>
        </p:txBody>
      </p:sp>
      <p:pic>
        <p:nvPicPr>
          <p:cNvPr id="8" name="Picture 7">
            <a:extLst>
              <a:ext uri="{FF2B5EF4-FFF2-40B4-BE49-F238E27FC236}">
                <a16:creationId xmlns:a16="http://schemas.microsoft.com/office/drawing/2014/main" id="{59EDE009-BBF8-0E4C-97BA-A19F6BDF65D9}"/>
              </a:ext>
            </a:extLst>
          </p:cNvPr>
          <p:cNvPicPr>
            <a:picLocks noChangeAspect="1"/>
          </p:cNvPicPr>
          <p:nvPr/>
        </p:nvPicPr>
        <p:blipFill>
          <a:blip r:embed="rId2"/>
          <a:stretch>
            <a:fillRect/>
          </a:stretch>
        </p:blipFill>
        <p:spPr>
          <a:xfrm>
            <a:off x="8166402" y="-2010"/>
            <a:ext cx="3988540" cy="1475352"/>
          </a:xfrm>
          <a:prstGeom prst="rect">
            <a:avLst/>
          </a:prstGeom>
        </p:spPr>
      </p:pic>
      <p:sp>
        <p:nvSpPr>
          <p:cNvPr id="6" name="Rectangle 5">
            <a:extLst>
              <a:ext uri="{FF2B5EF4-FFF2-40B4-BE49-F238E27FC236}">
                <a16:creationId xmlns:a16="http://schemas.microsoft.com/office/drawing/2014/main" id="{68680AE0-FC94-6145-A3C1-B62462984684}"/>
              </a:ext>
            </a:extLst>
          </p:cNvPr>
          <p:cNvSpPr/>
          <p:nvPr/>
        </p:nvSpPr>
        <p:spPr>
          <a:xfrm>
            <a:off x="8844406" y="3126988"/>
            <a:ext cx="2954655" cy="1754326"/>
          </a:xfrm>
          <a:prstGeom prst="rect">
            <a:avLst/>
          </a:prstGeom>
          <a:noFill/>
          <a:ln w="50800" cap="rnd">
            <a:solidFill>
              <a:srgbClr val="FF0000"/>
            </a:solidFill>
          </a:ln>
          <a:scene3d>
            <a:camera prst="orthographicFront"/>
            <a:lightRig rig="threePt" dir="t"/>
          </a:scene3d>
          <a:sp3d prstMaterial="plastic"/>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Vote</a:t>
            </a:r>
          </a:p>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required</a:t>
            </a:r>
          </a:p>
        </p:txBody>
      </p:sp>
      <p:sp>
        <p:nvSpPr>
          <p:cNvPr id="9" name="Title 4">
            <a:extLst>
              <a:ext uri="{FF2B5EF4-FFF2-40B4-BE49-F238E27FC236}">
                <a16:creationId xmlns:a16="http://schemas.microsoft.com/office/drawing/2014/main" id="{A665B947-0850-6848-A653-E4FA8FB692FF}"/>
              </a:ext>
            </a:extLst>
          </p:cNvPr>
          <p:cNvSpPr txBox="1">
            <a:spLocks/>
          </p:cNvSpPr>
          <p:nvPr/>
        </p:nvSpPr>
        <p:spPr>
          <a:xfrm>
            <a:off x="2506417" y="143743"/>
            <a:ext cx="4423772" cy="11634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i="0" kern="1200">
                <a:solidFill>
                  <a:schemeClr val="tx1"/>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solidFill>
                  <a:srgbClr val="00B0F0"/>
                </a:solidFill>
                <a:latin typeface="Arial" panose="020B0604020202020204" pitchFamily="34" charset="0"/>
                <a:cs typeface="Arial" panose="020B0604020202020204" pitchFamily="34" charset="0"/>
              </a:rPr>
              <a:t>ESL – Embedded Systems Letter</a:t>
            </a:r>
          </a:p>
        </p:txBody>
      </p:sp>
    </p:spTree>
    <p:extLst>
      <p:ext uri="{BB962C8B-B14F-4D97-AF65-F5344CB8AC3E}">
        <p14:creationId xmlns:p14="http://schemas.microsoft.com/office/powerpoint/2010/main" val="2334313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901" y="1488341"/>
            <a:ext cx="11353800" cy="5093433"/>
          </a:xfrm>
        </p:spPr>
        <p:txBody>
          <a:bodyPr>
            <a:noAutofit/>
          </a:bodyPr>
          <a:lstStyle/>
          <a:p>
            <a:pPr marL="285744" indent="-285744">
              <a:buFont typeface="Arial" panose="020B0604020202020204" pitchFamily="34" charset="0"/>
              <a:buChar char="•"/>
            </a:pPr>
            <a:r>
              <a:rPr lang="de-DE" altLang="de-DE" sz="2133" dirty="0"/>
              <a:t>Financial sponsors: SSCS, CASS, CEDA</a:t>
            </a:r>
          </a:p>
          <a:p>
            <a:pPr marL="285744" indent="-285744">
              <a:buFont typeface="Arial" panose="020B0604020202020204" pitchFamily="34" charset="0"/>
              <a:buChar char="•"/>
            </a:pPr>
            <a:r>
              <a:rPr lang="de-DE" altLang="de-DE" sz="2133" dirty="0"/>
              <a:t>Technical sponsor: TTTC</a:t>
            </a:r>
          </a:p>
          <a:p>
            <a:pPr marL="0" indent="0">
              <a:buNone/>
            </a:pPr>
            <a:endParaRPr lang="de-DE" altLang="de-DE" sz="1333" dirty="0"/>
          </a:p>
          <a:p>
            <a:pPr marL="285744" indent="-285744">
              <a:buFont typeface="Arial" panose="020B0604020202020204" pitchFamily="34" charset="0"/>
              <a:buChar char="•"/>
            </a:pPr>
            <a:r>
              <a:rPr lang="de-DE" altLang="de-DE" sz="2133" dirty="0"/>
              <a:t>Mostly composed of Special Issues, Surveys</a:t>
            </a:r>
          </a:p>
          <a:p>
            <a:pPr marL="0" indent="0">
              <a:buNone/>
            </a:pPr>
            <a:r>
              <a:rPr lang="de-DE" altLang="de-DE" sz="2133" dirty="0"/>
              <a:t>    and Tutorial papers</a:t>
            </a:r>
          </a:p>
          <a:p>
            <a:pPr lvl="1"/>
            <a:r>
              <a:rPr lang="de-DE" altLang="de-DE" sz="2133" dirty="0"/>
              <a:t>Regular paper submissions are negligible</a:t>
            </a:r>
          </a:p>
          <a:p>
            <a:pPr>
              <a:buFont typeface="Arial" panose="020B0604020202020204" pitchFamily="34" charset="0"/>
              <a:buChar char="•"/>
            </a:pPr>
            <a:r>
              <a:rPr lang="en-US" dirty="0"/>
              <a:t>Acceptance and interest over content has clearly improved</a:t>
            </a:r>
          </a:p>
          <a:p>
            <a:pPr>
              <a:buFont typeface="Arial" panose="020B0604020202020204" pitchFamily="34" charset="0"/>
              <a:buChar char="•"/>
            </a:pPr>
            <a:r>
              <a:rPr lang="en-US" dirty="0"/>
              <a:t>Impact factor more than doubled</a:t>
            </a:r>
            <a:endParaRPr lang="en-US" sz="2400" dirty="0"/>
          </a:p>
          <a:p>
            <a:pPr>
              <a:buFont typeface="Arial" panose="020B0604020202020204" pitchFamily="34" charset="0"/>
              <a:buChar char="•"/>
            </a:pPr>
            <a:r>
              <a:rPr lang="en-US" dirty="0"/>
              <a:t>Finances steady but still losing money, needs closer monitoring</a:t>
            </a:r>
            <a:endParaRPr lang="en-US" sz="2400" dirty="0"/>
          </a:p>
          <a:p>
            <a:pPr>
              <a:buSzPct val="100000"/>
            </a:pPr>
            <a:r>
              <a:rPr lang="en-US" dirty="0"/>
              <a:t>Joerg Henkel on 2</a:t>
            </a:r>
            <a:r>
              <a:rPr lang="en-US" baseline="30000" dirty="0"/>
              <a:t>nd</a:t>
            </a:r>
            <a:r>
              <a:rPr lang="en-US" dirty="0"/>
              <a:t> term as </a:t>
            </a:r>
            <a:r>
              <a:rPr lang="en-US" dirty="0" err="1"/>
              <a:t>EiC</a:t>
            </a:r>
            <a:r>
              <a:rPr lang="en-US" dirty="0"/>
              <a:t> of D&amp;T</a:t>
            </a:r>
          </a:p>
          <a:p>
            <a:pPr lvl="1">
              <a:buSzPct val="100000"/>
            </a:pPr>
            <a:r>
              <a:rPr lang="en-US" dirty="0"/>
              <a:t>A search for a new </a:t>
            </a:r>
            <a:r>
              <a:rPr lang="en-US" dirty="0" err="1"/>
              <a:t>EiC</a:t>
            </a:r>
            <a:r>
              <a:rPr lang="en-US" dirty="0"/>
              <a:t> to start in early 2020</a:t>
            </a:r>
          </a:p>
        </p:txBody>
      </p:sp>
      <p:sp>
        <p:nvSpPr>
          <p:cNvPr id="2" name="TextBox 1">
            <a:hlinkClick r:id="rId2"/>
          </p:cNvPr>
          <p:cNvSpPr txBox="1"/>
          <p:nvPr/>
        </p:nvSpPr>
        <p:spPr>
          <a:xfrm>
            <a:off x="6968590" y="1368790"/>
            <a:ext cx="5335191" cy="2636363"/>
          </a:xfrm>
          <a:prstGeom prst="rect">
            <a:avLst/>
          </a:prstGeom>
          <a:noFill/>
          <a:ln w="25400">
            <a:solidFill>
              <a:schemeClr val="accent1"/>
            </a:solidFill>
          </a:ln>
        </p:spPr>
        <p:txBody>
          <a:bodyPr wrap="square" rtlCol="0">
            <a:spAutoFit/>
          </a:bodyPr>
          <a:lstStyle/>
          <a:p>
            <a:r>
              <a:rPr lang="en-US" sz="1333" dirty="0">
                <a:latin typeface="Arial Black" panose="020B0A04020102020204" pitchFamily="34" charset="0"/>
              </a:rPr>
              <a:t>Editor in Chief:</a:t>
            </a:r>
          </a:p>
          <a:p>
            <a:r>
              <a:rPr lang="en-US" sz="2133" dirty="0" err="1">
                <a:latin typeface="Times New Roman" panose="02020603050405020304" pitchFamily="18" charset="0"/>
                <a:cs typeface="Times New Roman" panose="02020603050405020304" pitchFamily="18" charset="0"/>
              </a:rPr>
              <a:t>Jörg</a:t>
            </a:r>
            <a:r>
              <a:rPr lang="en-US" sz="2133" dirty="0">
                <a:latin typeface="Times New Roman" panose="02020603050405020304" pitchFamily="18" charset="0"/>
                <a:cs typeface="Times New Roman" panose="02020603050405020304" pitchFamily="18" charset="0"/>
              </a:rPr>
              <a:t> Henkel</a:t>
            </a:r>
          </a:p>
          <a:p>
            <a:r>
              <a:rPr lang="en-US" sz="1600" dirty="0">
                <a:latin typeface="Times New Roman" panose="02020603050405020304" pitchFamily="18" charset="0"/>
                <a:cs typeface="Times New Roman" panose="02020603050405020304" pitchFamily="18" charset="0"/>
              </a:rPr>
              <a:t>Karlsruhe Institute of Technology (KIT), Karlsruhe, Germany</a:t>
            </a:r>
          </a:p>
          <a:p>
            <a:r>
              <a:rPr lang="en-US" sz="2400" dirty="0">
                <a:solidFill>
                  <a:srgbClr val="3366FF"/>
                </a:solidFill>
                <a:hlinkClick r:id="rId3"/>
              </a:rPr>
              <a:t>henkel@kit.edu</a:t>
            </a:r>
            <a:endParaRPr lang="en-US" sz="2400" dirty="0">
              <a:solidFill>
                <a:srgbClr val="3366FF"/>
              </a:solidFill>
            </a:endParaRPr>
          </a:p>
          <a:p>
            <a:endParaRPr lang="en-US" sz="1100" dirty="0"/>
          </a:p>
          <a:p>
            <a:r>
              <a:rPr lang="en-US" sz="1333" b="1" dirty="0">
                <a:latin typeface="Arial Black" panose="020B0A04020102020204" pitchFamily="34" charset="0"/>
              </a:rPr>
              <a:t>Associate </a:t>
            </a:r>
            <a:r>
              <a:rPr lang="en-US" sz="1333" b="1" dirty="0" err="1">
                <a:latin typeface="Arial Black" panose="020B0A04020102020204" pitchFamily="34" charset="0"/>
              </a:rPr>
              <a:t>EiC</a:t>
            </a:r>
            <a:r>
              <a:rPr lang="en-US" sz="1333" b="1" dirty="0">
                <a:latin typeface="Arial Black" panose="020B0A04020102020204" pitchFamily="34" charset="0"/>
              </a:rPr>
              <a:t>:</a:t>
            </a:r>
          </a:p>
          <a:p>
            <a:r>
              <a:rPr lang="en-US" sz="2133" dirty="0" err="1">
                <a:latin typeface="Times New Roman" panose="02020603050405020304" pitchFamily="18" charset="0"/>
                <a:cs typeface="Times New Roman" panose="02020603050405020304" pitchFamily="18" charset="0"/>
              </a:rPr>
              <a:t>Partha</a:t>
            </a:r>
            <a:r>
              <a:rPr lang="en-US" sz="2133" dirty="0">
                <a:latin typeface="Times New Roman" panose="02020603050405020304" pitchFamily="18" charset="0"/>
                <a:cs typeface="Times New Roman" panose="02020603050405020304" pitchFamily="18" charset="0"/>
              </a:rPr>
              <a:t> </a:t>
            </a:r>
            <a:r>
              <a:rPr lang="en-US" sz="2133" dirty="0" err="1">
                <a:latin typeface="Times New Roman" panose="02020603050405020304" pitchFamily="18" charset="0"/>
                <a:cs typeface="Times New Roman" panose="02020603050405020304" pitchFamily="18" charset="0"/>
              </a:rPr>
              <a:t>Pande</a:t>
            </a:r>
            <a:endParaRPr lang="en-US" sz="2133"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Washington State University, WA, U.S.A.</a:t>
            </a:r>
          </a:p>
          <a:p>
            <a:r>
              <a:rPr lang="en-US" sz="2400" dirty="0">
                <a:solidFill>
                  <a:srgbClr val="3366FF"/>
                </a:solidFill>
                <a:cs typeface="Times New Roman" panose="02020603050405020304" pitchFamily="18" charset="0"/>
                <a:hlinkClick r:id="rId2"/>
              </a:rPr>
              <a:t>pande@eecs.wsu.edu</a:t>
            </a:r>
            <a:endParaRPr lang="en-US" sz="2400" dirty="0">
              <a:solidFill>
                <a:srgbClr val="3366FF"/>
              </a:solidFill>
              <a:cs typeface="Times New Roman" panose="02020603050405020304" pitchFamily="18" charset="0"/>
            </a:endParaRPr>
          </a:p>
        </p:txBody>
      </p:sp>
      <p:pic>
        <p:nvPicPr>
          <p:cNvPr id="9" name="Picture 8" descr="dntlogo.jpg">
            <a:extLst>
              <a:ext uri="{FF2B5EF4-FFF2-40B4-BE49-F238E27FC236}">
                <a16:creationId xmlns:a16="http://schemas.microsoft.com/office/drawing/2014/main" id="{4244F200-9E74-7543-9BFC-109CAEB7C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7140" y="4169"/>
            <a:ext cx="4280914" cy="1269046"/>
          </a:xfrm>
          <a:prstGeom prst="rect">
            <a:avLst/>
          </a:prstGeom>
        </p:spPr>
      </p:pic>
      <p:sp>
        <p:nvSpPr>
          <p:cNvPr id="6" name="Title 4">
            <a:extLst>
              <a:ext uri="{FF2B5EF4-FFF2-40B4-BE49-F238E27FC236}">
                <a16:creationId xmlns:a16="http://schemas.microsoft.com/office/drawing/2014/main" id="{81726966-8849-634A-AB48-C99EFD8A87CD}"/>
              </a:ext>
            </a:extLst>
          </p:cNvPr>
          <p:cNvSpPr txBox="1">
            <a:spLocks/>
          </p:cNvSpPr>
          <p:nvPr/>
        </p:nvSpPr>
        <p:spPr>
          <a:xfrm>
            <a:off x="1875098" y="289496"/>
            <a:ext cx="5093492" cy="107929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i="0" kern="1200">
                <a:solidFill>
                  <a:schemeClr val="tx1"/>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solidFill>
                  <a:srgbClr val="00B0F0"/>
                </a:solidFill>
                <a:latin typeface="Arial" panose="020B0604020202020204" pitchFamily="34" charset="0"/>
                <a:cs typeface="Arial" panose="020B0604020202020204" pitchFamily="34" charset="0"/>
              </a:rPr>
              <a:t>IEEE Design &amp; Test</a:t>
            </a:r>
          </a:p>
        </p:txBody>
      </p:sp>
    </p:spTree>
    <p:extLst>
      <p:ext uri="{BB962C8B-B14F-4D97-AF65-F5344CB8AC3E}">
        <p14:creationId xmlns:p14="http://schemas.microsoft.com/office/powerpoint/2010/main" val="2160412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60" y="1012747"/>
            <a:ext cx="8013692" cy="764573"/>
          </a:xfrm>
        </p:spPr>
        <p:txBody>
          <a:bodyPr/>
          <a:lstStyle/>
          <a:p>
            <a:r>
              <a:rPr lang="en-US" dirty="0"/>
              <a:t>Status Special Issues (1/2)</a:t>
            </a:r>
          </a:p>
        </p:txBody>
      </p:sp>
      <p:sp>
        <p:nvSpPr>
          <p:cNvPr id="3" name="Content Placeholder 2"/>
          <p:cNvSpPr>
            <a:spLocks noGrp="1"/>
          </p:cNvSpPr>
          <p:nvPr>
            <p:ph sz="quarter" idx="10"/>
          </p:nvPr>
        </p:nvSpPr>
        <p:spPr>
          <a:xfrm>
            <a:off x="497427" y="1777320"/>
            <a:ext cx="10625845" cy="4791480"/>
          </a:xfrm>
        </p:spPr>
        <p:txBody>
          <a:bodyPr/>
          <a:lstStyle/>
          <a:p>
            <a:r>
              <a:rPr lang="en-US" sz="2000" b="1" dirty="0"/>
              <a:t>SBCCI SI</a:t>
            </a:r>
            <a:r>
              <a:rPr lang="en-US" sz="2000" dirty="0"/>
              <a:t>, </a:t>
            </a:r>
            <a:r>
              <a:rPr lang="en-US" sz="2000" dirty="0" err="1"/>
              <a:t>Guentzel</a:t>
            </a:r>
            <a:r>
              <a:rPr lang="en-US" sz="2000" dirty="0"/>
              <a:t>, Huebner. 7 submitted.</a:t>
            </a:r>
          </a:p>
          <a:p>
            <a:r>
              <a:rPr lang="en-US" sz="2000" b="1" dirty="0"/>
              <a:t>Cross-Layer Design of Cyber-Physical Systems</a:t>
            </a:r>
            <a:r>
              <a:rPr lang="en-US" sz="2000" dirty="0"/>
              <a:t> (Devendra, Chakraborty, Chen, </a:t>
            </a:r>
            <a:r>
              <a:rPr lang="en-US" sz="2000" dirty="0" err="1"/>
              <a:t>Annaswamy</a:t>
            </a:r>
            <a:r>
              <a:rPr lang="en-US" sz="2000" dirty="0"/>
              <a:t>). 17 submitted.</a:t>
            </a:r>
          </a:p>
          <a:p>
            <a:r>
              <a:rPr lang="en-US" sz="2000" b="1" dirty="0"/>
              <a:t>Embedded Intelligence in the Internet-Of-Things</a:t>
            </a:r>
            <a:r>
              <a:rPr lang="en-US" sz="2000" dirty="0"/>
              <a:t> (Dick, Shang, Wolf, Yang).9 submitted.</a:t>
            </a:r>
          </a:p>
          <a:p>
            <a:r>
              <a:rPr lang="en-US" sz="2000" b="1" dirty="0"/>
              <a:t>Cyber Security for Embedded Controls in Cyber-Physical Systems, </a:t>
            </a:r>
            <a:r>
              <a:rPr lang="en-US" sz="2000" dirty="0" err="1"/>
              <a:t>Khorrami</a:t>
            </a:r>
            <a:r>
              <a:rPr lang="en-US" sz="2000" dirty="0"/>
              <a:t>, Chai, Chidambaram, 3 submitted.</a:t>
            </a:r>
          </a:p>
          <a:p>
            <a:r>
              <a:rPr lang="en-US" sz="2000" b="1" dirty="0"/>
              <a:t>Machine Intelligence at the Edge </a:t>
            </a:r>
            <a:r>
              <a:rPr lang="en-US" sz="2000" dirty="0"/>
              <a:t>(</a:t>
            </a:r>
            <a:r>
              <a:rPr lang="en-US" sz="2000" dirty="0" err="1"/>
              <a:t>Benini</a:t>
            </a:r>
            <a:r>
              <a:rPr lang="en-US" sz="2000" dirty="0"/>
              <a:t>, Chen, </a:t>
            </a:r>
            <a:r>
              <a:rPr lang="en-US" sz="2000" dirty="0" err="1"/>
              <a:t>Xiong</a:t>
            </a:r>
            <a:r>
              <a:rPr lang="en-US" sz="2000" dirty="0"/>
              <a:t>, Zhang). 8 submissions.</a:t>
            </a:r>
          </a:p>
          <a:p>
            <a:r>
              <a:rPr lang="en-US" sz="2000" b="1" dirty="0"/>
              <a:t>Robust Resource-Constrained Systems for Machine-learning </a:t>
            </a:r>
            <a:r>
              <a:rPr lang="en-US" sz="2000" dirty="0"/>
              <a:t>(</a:t>
            </a:r>
            <a:r>
              <a:rPr lang="en-US" sz="2000" dirty="0" err="1"/>
              <a:t>Shafique</a:t>
            </a:r>
            <a:r>
              <a:rPr lang="en-US" sz="2000" dirty="0"/>
              <a:t>, </a:t>
            </a:r>
            <a:r>
              <a:rPr lang="en-US" sz="2000" dirty="0" err="1"/>
              <a:t>Theocharides</a:t>
            </a:r>
            <a:r>
              <a:rPr lang="en-US" sz="2000" dirty="0"/>
              <a:t>, </a:t>
            </a:r>
            <a:r>
              <a:rPr lang="en-US" sz="2000" dirty="0" err="1"/>
              <a:t>Mutlu</a:t>
            </a:r>
            <a:r>
              <a:rPr lang="en-US" sz="2000" dirty="0"/>
              <a:t>, Choi). 9 submissions.</a:t>
            </a:r>
          </a:p>
          <a:p>
            <a:r>
              <a:rPr lang="en-US" sz="2000" b="1" dirty="0"/>
              <a:t>Event-Triggered Circuits and Systems Sparse Information Processing, </a:t>
            </a:r>
            <a:r>
              <a:rPr lang="en-US" sz="2000" dirty="0"/>
              <a:t>Marcia, </a:t>
            </a:r>
            <a:r>
              <a:rPr lang="en-US" sz="2000" dirty="0" err="1"/>
              <a:t>Zarar</a:t>
            </a:r>
            <a:r>
              <a:rPr lang="en-US" sz="2000" dirty="0"/>
              <a:t>, Studer, Gupta.</a:t>
            </a:r>
          </a:p>
          <a:p>
            <a:r>
              <a:rPr lang="en-US" sz="2000" b="1" dirty="0"/>
              <a:t>Autonomous Systems Design</a:t>
            </a:r>
            <a:r>
              <a:rPr lang="en-US" sz="2000" dirty="0"/>
              <a:t>, </a:t>
            </a:r>
            <a:r>
              <a:rPr lang="en-US" sz="2000" dirty="0" err="1"/>
              <a:t>Saidi</a:t>
            </a:r>
            <a:r>
              <a:rPr lang="en-US" sz="2000" dirty="0"/>
              <a:t>, Ernst, </a:t>
            </a:r>
            <a:r>
              <a:rPr lang="en-US" sz="2000" dirty="0" err="1"/>
              <a:t>Ziegenbeing</a:t>
            </a:r>
            <a:r>
              <a:rPr lang="en-US" sz="2000" dirty="0"/>
              <a:t>, Deshmukh,</a:t>
            </a:r>
          </a:p>
          <a:p>
            <a:endParaRPr lang="en-US" sz="2000" dirty="0"/>
          </a:p>
          <a:p>
            <a:endParaRPr lang="en-US" sz="1200" dirty="0"/>
          </a:p>
        </p:txBody>
      </p:sp>
      <p:pic>
        <p:nvPicPr>
          <p:cNvPr id="4" name="Picture 3" descr="dntlogo.jpg">
            <a:extLst>
              <a:ext uri="{FF2B5EF4-FFF2-40B4-BE49-F238E27FC236}">
                <a16:creationId xmlns:a16="http://schemas.microsoft.com/office/drawing/2014/main" id="{12C4AA21-5728-D94B-A7D3-AAEB8E86D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140" y="4169"/>
            <a:ext cx="4280914" cy="1269046"/>
          </a:xfrm>
          <a:prstGeom prst="rect">
            <a:avLst/>
          </a:prstGeom>
        </p:spPr>
      </p:pic>
      <p:sp>
        <p:nvSpPr>
          <p:cNvPr id="6" name="Title 4">
            <a:extLst>
              <a:ext uri="{FF2B5EF4-FFF2-40B4-BE49-F238E27FC236}">
                <a16:creationId xmlns:a16="http://schemas.microsoft.com/office/drawing/2014/main" id="{FBC777F2-7E86-0C42-9BE1-3091C9549A7E}"/>
              </a:ext>
            </a:extLst>
          </p:cNvPr>
          <p:cNvSpPr txBox="1">
            <a:spLocks/>
          </p:cNvSpPr>
          <p:nvPr/>
        </p:nvSpPr>
        <p:spPr>
          <a:xfrm>
            <a:off x="1875098" y="289496"/>
            <a:ext cx="5093492" cy="107929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i="0" kern="1200">
                <a:solidFill>
                  <a:schemeClr val="tx1"/>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solidFill>
                  <a:srgbClr val="00B0F0"/>
                </a:solidFill>
                <a:latin typeface="Arial" panose="020B0604020202020204" pitchFamily="34" charset="0"/>
                <a:cs typeface="Arial" panose="020B0604020202020204" pitchFamily="34" charset="0"/>
              </a:rPr>
              <a:t>IEEE Design &amp; Test</a:t>
            </a:r>
          </a:p>
        </p:txBody>
      </p:sp>
    </p:spTree>
    <p:extLst>
      <p:ext uri="{BB962C8B-B14F-4D97-AF65-F5344CB8AC3E}">
        <p14:creationId xmlns:p14="http://schemas.microsoft.com/office/powerpoint/2010/main" val="4118205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63895" y="1638422"/>
            <a:ext cx="9958433" cy="2516889"/>
          </a:xfrm>
        </p:spPr>
        <p:txBody>
          <a:bodyPr/>
          <a:lstStyle/>
          <a:p>
            <a:r>
              <a:rPr lang="en-US" sz="2000" b="1" dirty="0"/>
              <a:t>Design and Management of Mobile Platforms</a:t>
            </a:r>
            <a:r>
              <a:rPr lang="en-US" sz="2000" dirty="0"/>
              <a:t>, </a:t>
            </a:r>
            <a:r>
              <a:rPr lang="en-US" sz="2000" dirty="0" err="1"/>
              <a:t>Ogras</a:t>
            </a:r>
            <a:r>
              <a:rPr lang="en-US" sz="2000" dirty="0"/>
              <a:t>, </a:t>
            </a:r>
            <a:r>
              <a:rPr lang="en-US" sz="2000" dirty="0" err="1"/>
              <a:t>Pasricha</a:t>
            </a:r>
            <a:r>
              <a:rPr lang="en-US" sz="2000" dirty="0"/>
              <a:t>, </a:t>
            </a:r>
            <a:r>
              <a:rPr lang="en-US" sz="2000" dirty="0" err="1"/>
              <a:t>Kishnevsky</a:t>
            </a:r>
            <a:r>
              <a:rPr lang="en-US" sz="2000" dirty="0"/>
              <a:t>, Ayoub</a:t>
            </a:r>
          </a:p>
          <a:p>
            <a:r>
              <a:rPr lang="en-US" sz="2000" b="1" dirty="0"/>
              <a:t>VTS19 SI</a:t>
            </a:r>
          </a:p>
          <a:p>
            <a:r>
              <a:rPr lang="de-DE" sz="2000" dirty="0"/>
              <a:t>Design </a:t>
            </a:r>
            <a:r>
              <a:rPr lang="de-DE" sz="2000" dirty="0" err="1"/>
              <a:t>and</a:t>
            </a:r>
            <a:r>
              <a:rPr lang="de-DE" sz="2000" dirty="0"/>
              <a:t> Test Solutions </a:t>
            </a:r>
            <a:r>
              <a:rPr lang="de-DE" sz="2000" dirty="0" err="1"/>
              <a:t>for</a:t>
            </a:r>
            <a:r>
              <a:rPr lang="de-DE" sz="2000" dirty="0"/>
              <a:t> Embedded Systems </a:t>
            </a:r>
            <a:r>
              <a:rPr lang="de-DE" sz="2000" dirty="0" err="1"/>
              <a:t>with</a:t>
            </a:r>
            <a:r>
              <a:rPr lang="de-DE" sz="2000" dirty="0"/>
              <a:t> Non-volatile </a:t>
            </a:r>
            <a:r>
              <a:rPr lang="de-DE" sz="2000" dirty="0" err="1"/>
              <a:t>Memories</a:t>
            </a:r>
            <a:r>
              <a:rPr lang="de-DE" sz="2000" dirty="0"/>
              <a:t>, Jian-</a:t>
            </a:r>
            <a:r>
              <a:rPr lang="de-DE" sz="2000" dirty="0" err="1"/>
              <a:t>Jia</a:t>
            </a:r>
            <a:r>
              <a:rPr lang="de-DE" sz="2000" dirty="0"/>
              <a:t> Chen, Yuan-Hao Chang, Sam H. </a:t>
            </a:r>
            <a:r>
              <a:rPr lang="de-DE" sz="2000" dirty="0" err="1"/>
              <a:t>Noh</a:t>
            </a:r>
            <a:r>
              <a:rPr lang="de-DE" sz="2000" dirty="0"/>
              <a:t>, </a:t>
            </a:r>
            <a:r>
              <a:rPr lang="de-DE" sz="2000" dirty="0" err="1"/>
              <a:t>Nikil</a:t>
            </a:r>
            <a:r>
              <a:rPr lang="de-DE" sz="2000" dirty="0"/>
              <a:t> Dutt</a:t>
            </a:r>
          </a:p>
          <a:p>
            <a:r>
              <a:rPr lang="de-DE" sz="2000" dirty="0" err="1"/>
              <a:t>OpenSource</a:t>
            </a:r>
            <a:r>
              <a:rPr lang="de-DE" sz="2000" dirty="0"/>
              <a:t> EDA, </a:t>
            </a:r>
          </a:p>
          <a:p>
            <a:r>
              <a:rPr lang="de-DE" sz="2000" dirty="0"/>
              <a:t>WESE: SI on Learning </a:t>
            </a:r>
            <a:r>
              <a:rPr lang="de-DE" sz="2000" dirty="0" err="1"/>
              <a:t>for</a:t>
            </a:r>
            <a:r>
              <a:rPr lang="de-DE" sz="2000" dirty="0"/>
              <a:t> Embedded Systems.</a:t>
            </a:r>
          </a:p>
          <a:p>
            <a:endParaRPr lang="en-US" sz="1600" dirty="0"/>
          </a:p>
        </p:txBody>
      </p:sp>
      <p:sp>
        <p:nvSpPr>
          <p:cNvPr id="8" name="Title 1">
            <a:extLst>
              <a:ext uri="{FF2B5EF4-FFF2-40B4-BE49-F238E27FC236}">
                <a16:creationId xmlns:a16="http://schemas.microsoft.com/office/drawing/2014/main" id="{10094763-412B-C34B-AFA8-5EA695562312}"/>
              </a:ext>
            </a:extLst>
          </p:cNvPr>
          <p:cNvSpPr txBox="1">
            <a:spLocks/>
          </p:cNvSpPr>
          <p:nvPr/>
        </p:nvSpPr>
        <p:spPr>
          <a:xfrm>
            <a:off x="146460" y="1012747"/>
            <a:ext cx="8013692" cy="764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Status Special Issues (2/2)</a:t>
            </a:r>
          </a:p>
        </p:txBody>
      </p:sp>
      <p:pic>
        <p:nvPicPr>
          <p:cNvPr id="9" name="Picture 8" descr="dntlogo.jpg">
            <a:extLst>
              <a:ext uri="{FF2B5EF4-FFF2-40B4-BE49-F238E27FC236}">
                <a16:creationId xmlns:a16="http://schemas.microsoft.com/office/drawing/2014/main" id="{08D43D37-85E4-6946-B8FE-B9ADF6460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140" y="4169"/>
            <a:ext cx="4280914" cy="1269046"/>
          </a:xfrm>
          <a:prstGeom prst="rect">
            <a:avLst/>
          </a:prstGeom>
        </p:spPr>
      </p:pic>
      <p:sp>
        <p:nvSpPr>
          <p:cNvPr id="11" name="Content Placeholder 2">
            <a:extLst>
              <a:ext uri="{FF2B5EF4-FFF2-40B4-BE49-F238E27FC236}">
                <a16:creationId xmlns:a16="http://schemas.microsoft.com/office/drawing/2014/main" id="{183E1190-A0A2-684C-A15C-E0209E68282A}"/>
              </a:ext>
            </a:extLst>
          </p:cNvPr>
          <p:cNvSpPr txBox="1">
            <a:spLocks/>
          </p:cNvSpPr>
          <p:nvPr/>
        </p:nvSpPr>
        <p:spPr>
          <a:xfrm>
            <a:off x="285161" y="4271059"/>
            <a:ext cx="9958433" cy="4333801"/>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8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u="sng" dirty="0"/>
              <a:t>Summary:</a:t>
            </a:r>
          </a:p>
          <a:p>
            <a:pPr marL="342900" indent="-342900">
              <a:buFont typeface="Arial" panose="020B0604020202020204" pitchFamily="34" charset="0"/>
              <a:buChar char="•"/>
            </a:pPr>
            <a:r>
              <a:rPr lang="en-US" sz="2400" dirty="0"/>
              <a:t>Well filled pipeline with hot topics and good mix of areas</a:t>
            </a:r>
          </a:p>
          <a:p>
            <a:pPr marL="342900" indent="-342900">
              <a:buFont typeface="Arial" panose="020B0604020202020204" pitchFamily="34" charset="0"/>
              <a:buChar char="•"/>
            </a:pPr>
            <a:r>
              <a:rPr lang="en-US" sz="2400" dirty="0"/>
              <a:t>However: Some recent (2019) GE teams attracted only a small amount of papers (i.e. 3) such that some planned SIs might turn out to be only special sections instead of special issue</a:t>
            </a:r>
          </a:p>
          <a:p>
            <a:endParaRPr lang="en-US" sz="2400" dirty="0"/>
          </a:p>
          <a:p>
            <a:endParaRPr lang="en-US" sz="1600" dirty="0"/>
          </a:p>
        </p:txBody>
      </p:sp>
      <p:sp>
        <p:nvSpPr>
          <p:cNvPr id="12" name="Title 4">
            <a:extLst>
              <a:ext uri="{FF2B5EF4-FFF2-40B4-BE49-F238E27FC236}">
                <a16:creationId xmlns:a16="http://schemas.microsoft.com/office/drawing/2014/main" id="{35139718-756C-8644-AC5F-6607100D4B69}"/>
              </a:ext>
            </a:extLst>
          </p:cNvPr>
          <p:cNvSpPr txBox="1">
            <a:spLocks/>
          </p:cNvSpPr>
          <p:nvPr/>
        </p:nvSpPr>
        <p:spPr>
          <a:xfrm>
            <a:off x="1875098" y="289496"/>
            <a:ext cx="5093492" cy="107929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i="0" kern="1200">
                <a:solidFill>
                  <a:schemeClr val="tx1"/>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solidFill>
                  <a:srgbClr val="00B0F0"/>
                </a:solidFill>
                <a:latin typeface="Arial" panose="020B0604020202020204" pitchFamily="34" charset="0"/>
                <a:cs typeface="Arial" panose="020B0604020202020204" pitchFamily="34" charset="0"/>
              </a:rPr>
              <a:t>IEEE Design &amp; Test</a:t>
            </a:r>
          </a:p>
        </p:txBody>
      </p:sp>
    </p:spTree>
    <p:extLst>
      <p:ext uri="{BB962C8B-B14F-4D97-AF65-F5344CB8AC3E}">
        <p14:creationId xmlns:p14="http://schemas.microsoft.com/office/powerpoint/2010/main" val="1801363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527" y="193853"/>
            <a:ext cx="8426955" cy="1066637"/>
          </a:xfrm>
        </p:spPr>
        <p:txBody>
          <a:bodyPr numCol="1">
            <a:noAutofit/>
          </a:bodyPr>
          <a:lstStyle/>
          <a:p>
            <a:r>
              <a:rPr lang="de-DE" altLang="de-DE" dirty="0" err="1">
                <a:solidFill>
                  <a:schemeClr val="accent1">
                    <a:lumMod val="75000"/>
                  </a:schemeClr>
                </a:solidFill>
              </a:rPr>
              <a:t>J</a:t>
            </a:r>
            <a:r>
              <a:rPr lang="de-DE" altLang="de-DE" dirty="0" err="1">
                <a:solidFill>
                  <a:srgbClr val="FF0000"/>
                </a:solidFill>
              </a:rPr>
              <a:t>x</a:t>
            </a:r>
            <a:r>
              <a:rPr lang="de-DE" altLang="de-DE" dirty="0" err="1">
                <a:solidFill>
                  <a:schemeClr val="accent1">
                    <a:lumMod val="75000"/>
                  </a:schemeClr>
                </a:solidFill>
              </a:rPr>
              <a:t>CDC</a:t>
            </a:r>
            <a:r>
              <a:rPr lang="de-DE" altLang="de-DE" dirty="0">
                <a:solidFill>
                  <a:schemeClr val="accent1">
                    <a:lumMod val="75000"/>
                  </a:schemeClr>
                </a:solidFill>
              </a:rPr>
              <a:t> – Journal on </a:t>
            </a:r>
            <a:r>
              <a:rPr lang="de-DE" altLang="de-DE" dirty="0" err="1">
                <a:solidFill>
                  <a:srgbClr val="FF0000"/>
                </a:solidFill>
              </a:rPr>
              <a:t>Exploratory</a:t>
            </a:r>
            <a:r>
              <a:rPr lang="de-DE" altLang="de-DE" dirty="0">
                <a:solidFill>
                  <a:srgbClr val="FF0000"/>
                </a:solidFill>
              </a:rPr>
              <a:t> Solid-State</a:t>
            </a:r>
            <a:br>
              <a:rPr lang="de-DE" altLang="de-DE" dirty="0">
                <a:solidFill>
                  <a:schemeClr val="accent1">
                    <a:lumMod val="75000"/>
                  </a:schemeClr>
                </a:solidFill>
              </a:rPr>
            </a:br>
            <a:r>
              <a:rPr lang="de-DE" altLang="de-DE" dirty="0" err="1">
                <a:solidFill>
                  <a:schemeClr val="accent1">
                    <a:lumMod val="75000"/>
                  </a:schemeClr>
                </a:solidFill>
              </a:rPr>
              <a:t>Computational</a:t>
            </a:r>
            <a:r>
              <a:rPr lang="de-DE" altLang="de-DE" dirty="0">
                <a:solidFill>
                  <a:schemeClr val="accent1">
                    <a:lumMod val="75000"/>
                  </a:schemeClr>
                </a:solidFill>
              </a:rPr>
              <a:t> Devices </a:t>
            </a:r>
            <a:r>
              <a:rPr lang="de-DE" altLang="de-DE" dirty="0" err="1">
                <a:solidFill>
                  <a:schemeClr val="accent1">
                    <a:lumMod val="75000"/>
                  </a:schemeClr>
                </a:solidFill>
              </a:rPr>
              <a:t>and</a:t>
            </a:r>
            <a:r>
              <a:rPr lang="de-DE" altLang="de-DE" dirty="0">
                <a:solidFill>
                  <a:schemeClr val="accent1">
                    <a:lumMod val="75000"/>
                  </a:schemeClr>
                </a:solidFill>
              </a:rPr>
              <a:t> </a:t>
            </a:r>
            <a:r>
              <a:rPr lang="de-DE" altLang="de-DE" dirty="0" err="1">
                <a:solidFill>
                  <a:schemeClr val="accent1">
                    <a:lumMod val="75000"/>
                  </a:schemeClr>
                </a:solidFill>
              </a:rPr>
              <a:t>Circuits</a:t>
            </a:r>
            <a:endParaRPr lang="en-US" dirty="0">
              <a:solidFill>
                <a:schemeClr val="accent1">
                  <a:lumMod val="75000"/>
                </a:schemeClr>
              </a:solidFill>
            </a:endParaRPr>
          </a:p>
        </p:txBody>
      </p:sp>
      <p:sp>
        <p:nvSpPr>
          <p:cNvPr id="3" name="Inhaltsplatzhalter 2"/>
          <p:cNvSpPr>
            <a:spLocks noGrp="1"/>
          </p:cNvSpPr>
          <p:nvPr>
            <p:ph idx="1"/>
          </p:nvPr>
        </p:nvSpPr>
        <p:spPr>
          <a:xfrm>
            <a:off x="314997" y="1459552"/>
            <a:ext cx="9434775" cy="5474812"/>
          </a:xfrm>
        </p:spPr>
        <p:txBody>
          <a:bodyPr numCol="1">
            <a:normAutofit/>
          </a:bodyPr>
          <a:lstStyle/>
          <a:p>
            <a:pPr marL="0" indent="0">
              <a:lnSpc>
                <a:spcPct val="110000"/>
              </a:lnSpc>
              <a:spcBef>
                <a:spcPts val="400"/>
              </a:spcBef>
              <a:buNone/>
            </a:pPr>
            <a:r>
              <a:rPr lang="en-US" dirty="0"/>
              <a:t>Explore materials, devices and computation circuits to enable Moore’s law to continue beyond a 10-15 year horizon with associated density scaling and improved energy efficiency</a:t>
            </a:r>
          </a:p>
          <a:p>
            <a:pPr>
              <a:lnSpc>
                <a:spcPct val="110000"/>
              </a:lnSpc>
              <a:spcBef>
                <a:spcPts val="400"/>
              </a:spcBef>
            </a:pPr>
            <a:endParaRPr lang="en-US" sz="1800" dirty="0"/>
          </a:p>
          <a:p>
            <a:pPr>
              <a:lnSpc>
                <a:spcPct val="110000"/>
              </a:lnSpc>
              <a:spcBef>
                <a:spcPts val="400"/>
              </a:spcBef>
            </a:pPr>
            <a:r>
              <a:rPr lang="en-US" dirty="0"/>
              <a:t>Financial sponsors:</a:t>
            </a:r>
          </a:p>
          <a:p>
            <a:pPr marL="457189" lvl="1" indent="0">
              <a:lnSpc>
                <a:spcPct val="110000"/>
              </a:lnSpc>
              <a:spcBef>
                <a:spcPts val="400"/>
              </a:spcBef>
              <a:buNone/>
            </a:pPr>
            <a:r>
              <a:rPr lang="en-US" dirty="0"/>
              <a:t>Solid-State Circuits Society (66.25%)		Magnetics Society (11.25%)</a:t>
            </a:r>
          </a:p>
          <a:p>
            <a:pPr marL="457189" lvl="1" indent="0">
              <a:lnSpc>
                <a:spcPct val="110000"/>
              </a:lnSpc>
              <a:spcBef>
                <a:spcPts val="400"/>
              </a:spcBef>
              <a:buNone/>
            </a:pPr>
            <a:r>
              <a:rPr lang="en-US" dirty="0"/>
              <a:t>Circuits and Systems Society (11.25%) 		Council on EDA(11.25%)</a:t>
            </a:r>
          </a:p>
          <a:p>
            <a:pPr>
              <a:lnSpc>
                <a:spcPct val="110000"/>
              </a:lnSpc>
              <a:spcBef>
                <a:spcPts val="400"/>
              </a:spcBef>
            </a:pPr>
            <a:r>
              <a:rPr lang="en-US" dirty="0"/>
              <a:t>Technical co-sponsors: </a:t>
            </a:r>
          </a:p>
          <a:p>
            <a:pPr marL="457189" lvl="1" indent="0">
              <a:lnSpc>
                <a:spcPct val="110000"/>
              </a:lnSpc>
              <a:spcBef>
                <a:spcPts val="400"/>
              </a:spcBef>
              <a:buNone/>
            </a:pPr>
            <a:r>
              <a:rPr lang="en-US" dirty="0"/>
              <a:t>Council on Superconductivity, Electron Devices Society</a:t>
            </a:r>
          </a:p>
          <a:p>
            <a:pPr>
              <a:lnSpc>
                <a:spcPct val="110000"/>
              </a:lnSpc>
              <a:spcBef>
                <a:spcPts val="400"/>
              </a:spcBef>
            </a:pPr>
            <a:endParaRPr lang="en-US" sz="1400" dirty="0"/>
          </a:p>
          <a:p>
            <a:pPr>
              <a:lnSpc>
                <a:spcPct val="110000"/>
              </a:lnSpc>
              <a:spcBef>
                <a:spcPts val="400"/>
              </a:spcBef>
            </a:pPr>
            <a:r>
              <a:rPr lang="en-US" dirty="0"/>
              <a:t>Open Access: started 2015, </a:t>
            </a:r>
            <a:r>
              <a:rPr lang="en-US" altLang="en-US" dirty="0"/>
              <a:t>striving to get an Impact Factor</a:t>
            </a:r>
          </a:p>
          <a:p>
            <a:pPr>
              <a:lnSpc>
                <a:spcPct val="110000"/>
              </a:lnSpc>
              <a:spcBef>
                <a:spcPts val="400"/>
              </a:spcBef>
            </a:pPr>
            <a:endParaRPr lang="en-US" altLang="en-US" dirty="0"/>
          </a:p>
          <a:p>
            <a:pPr>
              <a:lnSpc>
                <a:spcPct val="110000"/>
              </a:lnSpc>
              <a:spcBef>
                <a:spcPts val="400"/>
              </a:spcBef>
            </a:pPr>
            <a:r>
              <a:rPr lang="en-US" dirty="0" err="1"/>
              <a:t>EiC</a:t>
            </a:r>
            <a:r>
              <a:rPr lang="en-US" dirty="0"/>
              <a:t>: Ian Young (Intel)</a:t>
            </a:r>
          </a:p>
          <a:p>
            <a:pPr>
              <a:lnSpc>
                <a:spcPct val="110000"/>
              </a:lnSpc>
              <a:spcBef>
                <a:spcPts val="400"/>
              </a:spcBef>
            </a:pPr>
            <a:r>
              <a:rPr lang="en-US" dirty="0"/>
              <a:t>CEDA </a:t>
            </a:r>
            <a:r>
              <a:rPr lang="en-US" dirty="0" err="1"/>
              <a:t>rep@SC</a:t>
            </a:r>
            <a:r>
              <a:rPr lang="en-US" dirty="0"/>
              <a:t>: </a:t>
            </a:r>
            <a:r>
              <a:rPr lang="en-US" dirty="0" err="1"/>
              <a:t>Yiran</a:t>
            </a:r>
            <a:r>
              <a:rPr lang="en-US" dirty="0"/>
              <a:t> Chen, Duke University  (recent change)</a:t>
            </a:r>
          </a:p>
        </p:txBody>
      </p:sp>
      <p:grpSp>
        <p:nvGrpSpPr>
          <p:cNvPr id="5" name="Group 28">
            <a:extLst>
              <a:ext uri="{FF2B5EF4-FFF2-40B4-BE49-F238E27FC236}">
                <a16:creationId xmlns:a16="http://schemas.microsoft.com/office/drawing/2014/main" id="{9CBB0548-4FDD-514C-AC9D-A1525EF3977A}"/>
              </a:ext>
            </a:extLst>
          </p:cNvPr>
          <p:cNvGrpSpPr>
            <a:grpSpLocks/>
          </p:cNvGrpSpPr>
          <p:nvPr/>
        </p:nvGrpSpPr>
        <p:grpSpPr bwMode="auto">
          <a:xfrm>
            <a:off x="9529011" y="1"/>
            <a:ext cx="2656584" cy="2069432"/>
            <a:chOff x="1371600" y="1463102"/>
            <a:chExt cx="4242499" cy="3637834"/>
          </a:xfrm>
        </p:grpSpPr>
        <p:grpSp>
          <p:nvGrpSpPr>
            <p:cNvPr id="7" name="Group 29">
              <a:extLst>
                <a:ext uri="{FF2B5EF4-FFF2-40B4-BE49-F238E27FC236}">
                  <a16:creationId xmlns:a16="http://schemas.microsoft.com/office/drawing/2014/main" id="{42126744-7B1F-C349-9096-E52DD342260C}"/>
                </a:ext>
              </a:extLst>
            </p:cNvPr>
            <p:cNvGrpSpPr>
              <a:grpSpLocks/>
            </p:cNvGrpSpPr>
            <p:nvPr/>
          </p:nvGrpSpPr>
          <p:grpSpPr bwMode="auto">
            <a:xfrm>
              <a:off x="1371600" y="1463102"/>
              <a:ext cx="4242499" cy="3637834"/>
              <a:chOff x="1905000" y="1463102"/>
              <a:chExt cx="4242499" cy="3637834"/>
            </a:xfrm>
          </p:grpSpPr>
          <p:sp>
            <p:nvSpPr>
              <p:cNvPr id="11" name="Isosceles Triangle 33">
                <a:extLst>
                  <a:ext uri="{FF2B5EF4-FFF2-40B4-BE49-F238E27FC236}">
                    <a16:creationId xmlns:a16="http://schemas.microsoft.com/office/drawing/2014/main" id="{DCEAD190-8316-4B4B-B23A-946D14BAED02}"/>
                  </a:ext>
                </a:extLst>
              </p:cNvPr>
              <p:cNvSpPr/>
              <p:nvPr/>
            </p:nvSpPr>
            <p:spPr>
              <a:xfrm>
                <a:off x="2134729" y="1600939"/>
                <a:ext cx="3733100" cy="3199997"/>
              </a:xfrm>
              <a:prstGeom prst="triangle">
                <a:avLst/>
              </a:prstGeom>
              <a:noFill/>
              <a:ln w="381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 name="Oval 11">
                <a:extLst>
                  <a:ext uri="{FF2B5EF4-FFF2-40B4-BE49-F238E27FC236}">
                    <a16:creationId xmlns:a16="http://schemas.microsoft.com/office/drawing/2014/main" id="{35279775-995C-D840-974C-64BD9D96EA51}"/>
                  </a:ext>
                </a:extLst>
              </p:cNvPr>
              <p:cNvSpPr>
                <a:spLocks noChangeAspect="1"/>
              </p:cNvSpPr>
              <p:nvPr/>
            </p:nvSpPr>
            <p:spPr bwMode="auto">
              <a:xfrm>
                <a:off x="3733800" y="1531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3" name="Isosceles Triangle 35">
                <a:extLst>
                  <a:ext uri="{FF2B5EF4-FFF2-40B4-BE49-F238E27FC236}">
                    <a16:creationId xmlns:a16="http://schemas.microsoft.com/office/drawing/2014/main" id="{5776F2B4-7870-0D4C-B05B-252E6C1778ED}"/>
                  </a:ext>
                </a:extLst>
              </p:cNvPr>
              <p:cNvSpPr>
                <a:spLocks noChangeAspect="1"/>
              </p:cNvSpPr>
              <p:nvPr/>
            </p:nvSpPr>
            <p:spPr>
              <a:xfrm>
                <a:off x="3200973" y="2819857"/>
                <a:ext cx="1578139" cy="1351350"/>
              </a:xfrm>
              <a:prstGeom prst="triangle">
                <a:avLst/>
              </a:prstGeom>
              <a:solidFill>
                <a:srgbClr val="00B0F0">
                  <a:alpha val="22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4" name="Oval 13">
                <a:extLst>
                  <a:ext uri="{FF2B5EF4-FFF2-40B4-BE49-F238E27FC236}">
                    <a16:creationId xmlns:a16="http://schemas.microsoft.com/office/drawing/2014/main" id="{93126A8E-C399-3A46-B342-0E02A2927F70}"/>
                  </a:ext>
                </a:extLst>
              </p:cNvPr>
              <p:cNvSpPr>
                <a:spLocks noChangeAspect="1"/>
              </p:cNvSpPr>
              <p:nvPr/>
            </p:nvSpPr>
            <p:spPr bwMode="auto">
              <a:xfrm>
                <a:off x="3733800" y="2674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5" name="Oval 14">
                <a:extLst>
                  <a:ext uri="{FF2B5EF4-FFF2-40B4-BE49-F238E27FC236}">
                    <a16:creationId xmlns:a16="http://schemas.microsoft.com/office/drawing/2014/main" id="{D17F2320-6A36-F64F-A57F-F46DC338477F}"/>
                  </a:ext>
                </a:extLst>
              </p:cNvPr>
              <p:cNvSpPr>
                <a:spLocks noChangeAspect="1"/>
              </p:cNvSpPr>
              <p:nvPr/>
            </p:nvSpPr>
            <p:spPr bwMode="auto">
              <a:xfrm>
                <a:off x="1905000" y="45720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6" name="Oval 15">
                <a:extLst>
                  <a:ext uri="{FF2B5EF4-FFF2-40B4-BE49-F238E27FC236}">
                    <a16:creationId xmlns:a16="http://schemas.microsoft.com/office/drawing/2014/main" id="{39BBAFCD-2DAC-7E47-A6D1-A8DCC95E178C}"/>
                  </a:ext>
                </a:extLst>
              </p:cNvPr>
              <p:cNvSpPr>
                <a:spLocks noChangeAspect="1"/>
              </p:cNvSpPr>
              <p:nvPr/>
            </p:nvSpPr>
            <p:spPr bwMode="auto">
              <a:xfrm>
                <a:off x="2971800" y="39624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7" name="Oval 16">
                <a:extLst>
                  <a:ext uri="{FF2B5EF4-FFF2-40B4-BE49-F238E27FC236}">
                    <a16:creationId xmlns:a16="http://schemas.microsoft.com/office/drawing/2014/main" id="{CD7F19AA-C9A3-F546-A5AD-6F148F2C45A6}"/>
                  </a:ext>
                </a:extLst>
              </p:cNvPr>
              <p:cNvSpPr>
                <a:spLocks noChangeAspect="1"/>
              </p:cNvSpPr>
              <p:nvPr/>
            </p:nvSpPr>
            <p:spPr bwMode="auto">
              <a:xfrm>
                <a:off x="4572000" y="39624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8" name="Oval 17">
                <a:extLst>
                  <a:ext uri="{FF2B5EF4-FFF2-40B4-BE49-F238E27FC236}">
                    <a16:creationId xmlns:a16="http://schemas.microsoft.com/office/drawing/2014/main" id="{E46302E0-D4D2-A747-94C9-DB2E48CC3F17}"/>
                  </a:ext>
                </a:extLst>
              </p:cNvPr>
              <p:cNvSpPr>
                <a:spLocks noChangeAspect="1"/>
              </p:cNvSpPr>
              <p:nvPr/>
            </p:nvSpPr>
            <p:spPr bwMode="auto">
              <a:xfrm>
                <a:off x="5638800" y="45720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9" name="TextBox 41">
                <a:extLst>
                  <a:ext uri="{FF2B5EF4-FFF2-40B4-BE49-F238E27FC236}">
                    <a16:creationId xmlns:a16="http://schemas.microsoft.com/office/drawing/2014/main" id="{FBAD24FC-2759-0345-A8A4-5218ECB50E74}"/>
                  </a:ext>
                </a:extLst>
              </p:cNvPr>
              <p:cNvSpPr txBox="1">
                <a:spLocks noChangeArrowheads="1"/>
              </p:cNvSpPr>
              <p:nvPr/>
            </p:nvSpPr>
            <p:spPr bwMode="auto">
              <a:xfrm>
                <a:off x="3731209" y="1463102"/>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E</a:t>
                </a:r>
              </a:p>
            </p:txBody>
          </p:sp>
          <p:sp>
            <p:nvSpPr>
              <p:cNvPr id="20" name="TextBox 42">
                <a:extLst>
                  <a:ext uri="{FF2B5EF4-FFF2-40B4-BE49-F238E27FC236}">
                    <a16:creationId xmlns:a16="http://schemas.microsoft.com/office/drawing/2014/main" id="{B8E94426-594D-DC41-A6C0-D6A672979DD8}"/>
                  </a:ext>
                </a:extLst>
              </p:cNvPr>
              <p:cNvSpPr txBox="1">
                <a:spLocks noChangeArrowheads="1"/>
              </p:cNvSpPr>
              <p:nvPr/>
            </p:nvSpPr>
            <p:spPr bwMode="auto">
              <a:xfrm>
                <a:off x="1913620" y="4468872"/>
                <a:ext cx="489682"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σ</a:t>
                </a:r>
                <a:endParaRPr lang="en-US" altLang="en-US" sz="1600">
                  <a:solidFill>
                    <a:schemeClr val="bg1"/>
                  </a:solidFill>
                  <a:latin typeface="Arial" panose="020B0604020202020204" pitchFamily="34" charset="0"/>
                </a:endParaRPr>
              </a:p>
            </p:txBody>
          </p:sp>
          <p:sp>
            <p:nvSpPr>
              <p:cNvPr id="21" name="TextBox 43">
                <a:extLst>
                  <a:ext uri="{FF2B5EF4-FFF2-40B4-BE49-F238E27FC236}">
                    <a16:creationId xmlns:a16="http://schemas.microsoft.com/office/drawing/2014/main" id="{9530D7A0-0C95-794F-9362-2C2F096B0E4B}"/>
                  </a:ext>
                </a:extLst>
              </p:cNvPr>
              <p:cNvSpPr txBox="1">
                <a:spLocks noChangeArrowheads="1"/>
              </p:cNvSpPr>
              <p:nvPr/>
            </p:nvSpPr>
            <p:spPr bwMode="auto">
              <a:xfrm>
                <a:off x="5625039" y="4524498"/>
                <a:ext cx="52246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H</a:t>
                </a:r>
              </a:p>
            </p:txBody>
          </p:sp>
          <p:sp>
            <p:nvSpPr>
              <p:cNvPr id="22" name="TextBox 44">
                <a:extLst>
                  <a:ext uri="{FF2B5EF4-FFF2-40B4-BE49-F238E27FC236}">
                    <a16:creationId xmlns:a16="http://schemas.microsoft.com/office/drawing/2014/main" id="{454061E1-250C-604B-8C75-4DA764B7B5FF}"/>
                  </a:ext>
                </a:extLst>
              </p:cNvPr>
              <p:cNvSpPr txBox="1">
                <a:spLocks noChangeArrowheads="1"/>
              </p:cNvSpPr>
              <p:nvPr/>
            </p:nvSpPr>
            <p:spPr bwMode="auto">
              <a:xfrm>
                <a:off x="4534829" y="3888154"/>
                <a:ext cx="60960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M</a:t>
                </a:r>
              </a:p>
            </p:txBody>
          </p:sp>
          <p:sp>
            <p:nvSpPr>
              <p:cNvPr id="23" name="TextBox 45">
                <a:extLst>
                  <a:ext uri="{FF2B5EF4-FFF2-40B4-BE49-F238E27FC236}">
                    <a16:creationId xmlns:a16="http://schemas.microsoft.com/office/drawing/2014/main" id="{54AE7444-03A2-B044-B67F-E9552C1E3FF5}"/>
                  </a:ext>
                </a:extLst>
              </p:cNvPr>
              <p:cNvSpPr txBox="1">
                <a:spLocks noChangeArrowheads="1"/>
              </p:cNvSpPr>
              <p:nvPr/>
            </p:nvSpPr>
            <p:spPr bwMode="auto">
              <a:xfrm>
                <a:off x="3731209" y="2593038"/>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P</a:t>
                </a:r>
              </a:p>
            </p:txBody>
          </p:sp>
          <p:sp>
            <p:nvSpPr>
              <p:cNvPr id="24" name="TextBox 46">
                <a:extLst>
                  <a:ext uri="{FF2B5EF4-FFF2-40B4-BE49-F238E27FC236}">
                    <a16:creationId xmlns:a16="http://schemas.microsoft.com/office/drawing/2014/main" id="{BF22A9D0-0E96-854D-845F-60E259B43F0B}"/>
                  </a:ext>
                </a:extLst>
              </p:cNvPr>
              <p:cNvSpPr txBox="1">
                <a:spLocks noChangeArrowheads="1"/>
              </p:cNvSpPr>
              <p:nvPr/>
            </p:nvSpPr>
            <p:spPr bwMode="auto">
              <a:xfrm>
                <a:off x="2998972" y="3849428"/>
                <a:ext cx="434208"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dirty="0">
                    <a:solidFill>
                      <a:schemeClr val="bg1"/>
                    </a:solidFill>
                    <a:latin typeface="Arial" panose="020B0604020202020204" pitchFamily="34" charset="0"/>
                  </a:rPr>
                  <a:t>ε</a:t>
                </a:r>
                <a:endParaRPr lang="en-US" altLang="en-US" sz="1600" dirty="0">
                  <a:solidFill>
                    <a:schemeClr val="bg1"/>
                  </a:solidFill>
                  <a:latin typeface="Arial" panose="020B0604020202020204" pitchFamily="34" charset="0"/>
                </a:endParaRPr>
              </a:p>
            </p:txBody>
          </p:sp>
          <p:cxnSp>
            <p:nvCxnSpPr>
              <p:cNvPr id="25" name="Straight Arrow Connector 24">
                <a:extLst>
                  <a:ext uri="{FF2B5EF4-FFF2-40B4-BE49-F238E27FC236}">
                    <a16:creationId xmlns:a16="http://schemas.microsoft.com/office/drawing/2014/main" id="{0C031F71-5974-B24B-8488-5A5FDA61863D}"/>
                  </a:ext>
                </a:extLst>
              </p:cNvPr>
              <p:cNvCxnSpPr/>
              <p:nvPr/>
            </p:nvCxnSpPr>
            <p:spPr>
              <a:xfrm flipH="1">
                <a:off x="3957580" y="1982020"/>
                <a:ext cx="4994" cy="691891"/>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9C7589-2177-9F48-B9BD-597D488755A0}"/>
                  </a:ext>
                </a:extLst>
              </p:cNvPr>
              <p:cNvCxnSpPr/>
              <p:nvPr/>
            </p:nvCxnSpPr>
            <p:spPr>
              <a:xfrm flipH="1" flipV="1">
                <a:off x="5008841" y="4284721"/>
                <a:ext cx="696678" cy="35405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56E319B-1EAA-5249-99A1-D421480E308C}"/>
                  </a:ext>
                </a:extLst>
              </p:cNvPr>
              <p:cNvCxnSpPr/>
              <p:nvPr/>
            </p:nvCxnSpPr>
            <p:spPr>
              <a:xfrm flipV="1">
                <a:off x="2361962" y="4344180"/>
                <a:ext cx="676701" cy="299999"/>
              </a:xfrm>
              <a:prstGeom prst="straightConnector1">
                <a:avLst/>
              </a:prstGeom>
              <a:ln w="3810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CCF1F40-B53C-5B43-BFF2-14BC1BA90D26}"/>
                  </a:ext>
                </a:extLst>
              </p:cNvPr>
              <p:cNvCxnSpPr/>
              <p:nvPr/>
            </p:nvCxnSpPr>
            <p:spPr>
              <a:xfrm flipH="1" flipV="1">
                <a:off x="4189807" y="2895533"/>
                <a:ext cx="1525700" cy="1751350"/>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EBBB3D-2774-954E-BEA2-6FE7E7D2C280}"/>
                  </a:ext>
                </a:extLst>
              </p:cNvPr>
              <p:cNvCxnSpPr>
                <a:endCxn id="16" idx="5"/>
              </p:cNvCxnSpPr>
              <p:nvPr/>
            </p:nvCxnSpPr>
            <p:spPr>
              <a:xfrm flipH="1" flipV="1">
                <a:off x="3355790" y="4346882"/>
                <a:ext cx="2349729" cy="291892"/>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ED0D9BA-6DB2-994F-8176-6DE2AD0E72DB}"/>
                  </a:ext>
                </a:extLst>
              </p:cNvPr>
              <p:cNvCxnSpPr/>
              <p:nvPr/>
            </p:nvCxnSpPr>
            <p:spPr>
              <a:xfrm flipH="1">
                <a:off x="2361962" y="2971209"/>
                <a:ext cx="1370883" cy="1675674"/>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A469315-35C7-9C46-973D-3E015B3DA8EF}"/>
                  </a:ext>
                </a:extLst>
              </p:cNvPr>
              <p:cNvCxnSpPr/>
              <p:nvPr/>
            </p:nvCxnSpPr>
            <p:spPr>
              <a:xfrm flipH="1">
                <a:off x="2361962" y="4419856"/>
                <a:ext cx="2399670" cy="227027"/>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F557DA3-8F82-8449-949B-70610DC97EC4}"/>
                  </a:ext>
                </a:extLst>
              </p:cNvPr>
              <p:cNvCxnSpPr>
                <a:stCxn id="12" idx="4"/>
              </p:cNvCxnSpPr>
              <p:nvPr/>
            </p:nvCxnSpPr>
            <p:spPr>
              <a:xfrm flipH="1">
                <a:off x="3215955" y="1982020"/>
                <a:ext cx="741625" cy="1867565"/>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00D0E2B-FE14-FE42-8250-23F6153D39EF}"/>
                  </a:ext>
                </a:extLst>
              </p:cNvPr>
              <p:cNvCxnSpPr/>
              <p:nvPr/>
            </p:nvCxnSpPr>
            <p:spPr>
              <a:xfrm>
                <a:off x="3962574" y="1982020"/>
                <a:ext cx="834017" cy="1981078"/>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 name="Rectangle 30">
              <a:extLst>
                <a:ext uri="{FF2B5EF4-FFF2-40B4-BE49-F238E27FC236}">
                  <a16:creationId xmlns:a16="http://schemas.microsoft.com/office/drawing/2014/main" id="{5C562FBC-723F-9F46-B340-A138E770CA0B}"/>
                </a:ext>
              </a:extLst>
            </p:cNvPr>
            <p:cNvSpPr>
              <a:spLocks noChangeArrowheads="1"/>
            </p:cNvSpPr>
            <p:nvPr/>
          </p:nvSpPr>
          <p:spPr bwMode="auto">
            <a:xfrm>
              <a:off x="3229639" y="3029557"/>
              <a:ext cx="46951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latin typeface="Arial" panose="020B0604020202020204" pitchFamily="34" charset="0"/>
                </a:rPr>
                <a:t>e</a:t>
              </a:r>
              <a:endParaRPr lang="en-US" altLang="en-US" sz="1800">
                <a:latin typeface="Arial" panose="020B0604020202020204" pitchFamily="34" charset="0"/>
              </a:endParaRPr>
            </a:p>
          </p:txBody>
        </p:sp>
        <p:sp>
          <p:nvSpPr>
            <p:cNvPr id="9" name="Rectangle 31">
              <a:extLst>
                <a:ext uri="{FF2B5EF4-FFF2-40B4-BE49-F238E27FC236}">
                  <a16:creationId xmlns:a16="http://schemas.microsoft.com/office/drawing/2014/main" id="{E4C3AF1F-418D-3C4F-AC55-E507295C1C90}"/>
                </a:ext>
              </a:extLst>
            </p:cNvPr>
            <p:cNvSpPr>
              <a:spLocks noChangeArrowheads="1"/>
            </p:cNvSpPr>
            <p:nvPr/>
          </p:nvSpPr>
          <p:spPr bwMode="auto">
            <a:xfrm>
              <a:off x="3556278" y="3643445"/>
              <a:ext cx="598106" cy="55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500">
                  <a:latin typeface="Arial" panose="020B0604020202020204" pitchFamily="34" charset="0"/>
                </a:rPr>
                <a:t>μ</a:t>
              </a:r>
              <a:r>
                <a:rPr lang="en-US" altLang="en-US" sz="1500" baseline="-25000">
                  <a:latin typeface="Arial" panose="020B0604020202020204" pitchFamily="34" charset="0"/>
                </a:rPr>
                <a:t>B</a:t>
              </a:r>
            </a:p>
          </p:txBody>
        </p:sp>
        <p:sp>
          <p:nvSpPr>
            <p:cNvPr id="10" name="TextBox 32">
              <a:extLst>
                <a:ext uri="{FF2B5EF4-FFF2-40B4-BE49-F238E27FC236}">
                  <a16:creationId xmlns:a16="http://schemas.microsoft.com/office/drawing/2014/main" id="{B388BDD7-06B8-8B4E-90A5-8DF5396CA90C}"/>
                </a:ext>
              </a:extLst>
            </p:cNvPr>
            <p:cNvSpPr txBox="1">
              <a:spLocks noChangeArrowheads="1"/>
            </p:cNvSpPr>
            <p:nvPr/>
          </p:nvSpPr>
          <p:spPr bwMode="auto">
            <a:xfrm>
              <a:off x="2862725" y="3678903"/>
              <a:ext cx="479596" cy="52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400" b="1">
                  <a:latin typeface="Arial" panose="020B0604020202020204" pitchFamily="34" charset="0"/>
                </a:rPr>
                <a:t>Y</a:t>
              </a:r>
              <a:endParaRPr lang="en-US" altLang="en-US" sz="1600" b="1">
                <a:latin typeface="Arial" panose="020B0604020202020204" pitchFamily="34" charset="0"/>
              </a:endParaRPr>
            </a:p>
          </p:txBody>
        </p:sp>
      </p:grpSp>
    </p:spTree>
    <p:extLst>
      <p:ext uri="{BB962C8B-B14F-4D97-AF65-F5344CB8AC3E}">
        <p14:creationId xmlns:p14="http://schemas.microsoft.com/office/powerpoint/2010/main" val="291565963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08D09A9E-D531-B44B-8AE4-4E65D89B15E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EAD68592-25DF-864B-9C0D-0BDCCBBCD14B}" type="datetime5">
              <a:rPr lang="en-US" altLang="en-US" sz="1000">
                <a:solidFill>
                  <a:srgbClr val="898989"/>
                </a:solidFill>
                <a:latin typeface="Arial" panose="020B0604020202020204" pitchFamily="34" charset="0"/>
              </a:rPr>
              <a:pPr>
                <a:spcBef>
                  <a:spcPct val="0"/>
                </a:spcBef>
                <a:buClrTx/>
                <a:buSzTx/>
                <a:buFontTx/>
                <a:buNone/>
              </a:pPr>
              <a:t>3-Nov-19</a:t>
            </a:fld>
            <a:endParaRPr lang="en-US" altLang="en-US" sz="1000">
              <a:solidFill>
                <a:srgbClr val="898989"/>
              </a:solidFill>
              <a:latin typeface="Arial" panose="020B0604020202020204" pitchFamily="34" charset="0"/>
            </a:endParaRPr>
          </a:p>
        </p:txBody>
      </p:sp>
      <p:sp>
        <p:nvSpPr>
          <p:cNvPr id="9219" name="Slide Number Placeholder 4">
            <a:extLst>
              <a:ext uri="{FF2B5EF4-FFF2-40B4-BE49-F238E27FC236}">
                <a16:creationId xmlns:a16="http://schemas.microsoft.com/office/drawing/2014/main" id="{D10F3526-04CC-5541-B29B-4177F6C4A95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A1843409-BBA6-B640-AE89-246BBCEEB331}" type="slidenum">
              <a:rPr lang="en-US" altLang="en-US" sz="1000">
                <a:solidFill>
                  <a:srgbClr val="898989"/>
                </a:solidFill>
                <a:latin typeface="Arial" panose="020B0604020202020204" pitchFamily="34" charset="0"/>
              </a:rPr>
              <a:pPr>
                <a:spcBef>
                  <a:spcPct val="0"/>
                </a:spcBef>
                <a:buClrTx/>
                <a:buSzTx/>
                <a:buFontTx/>
                <a:buNone/>
              </a:pPr>
              <a:t>59</a:t>
            </a:fld>
            <a:endParaRPr lang="en-US" altLang="en-US" sz="1000">
              <a:solidFill>
                <a:srgbClr val="898989"/>
              </a:solidFill>
              <a:latin typeface="Arial" panose="020B0604020202020204" pitchFamily="34" charset="0"/>
            </a:endParaRPr>
          </a:p>
        </p:txBody>
      </p:sp>
      <p:sp>
        <p:nvSpPr>
          <p:cNvPr id="9220" name="Title 21">
            <a:extLst>
              <a:ext uri="{FF2B5EF4-FFF2-40B4-BE49-F238E27FC236}">
                <a16:creationId xmlns:a16="http://schemas.microsoft.com/office/drawing/2014/main" id="{93D3926F-569D-BE40-B1B6-5E37ED0EFD4E}"/>
              </a:ext>
            </a:extLst>
          </p:cNvPr>
          <p:cNvSpPr>
            <a:spLocks noGrp="1"/>
          </p:cNvSpPr>
          <p:nvPr>
            <p:ph type="title"/>
          </p:nvPr>
        </p:nvSpPr>
        <p:spPr>
          <a:xfrm>
            <a:off x="1211012" y="215106"/>
            <a:ext cx="7772400" cy="838200"/>
          </a:xfrm>
        </p:spPr>
        <p:txBody>
          <a:bodyPr/>
          <a:lstStyle/>
          <a:p>
            <a:pPr algn="ctr"/>
            <a:r>
              <a:rPr lang="en-US" altLang="en-US" b="1" dirty="0">
                <a:solidFill>
                  <a:srgbClr val="00B0F0"/>
                </a:solidFill>
                <a:latin typeface="Arial" panose="020B0604020202020204" pitchFamily="34" charset="0"/>
                <a:cs typeface="Arial" panose="020B0604020202020204" pitchFamily="34" charset="0"/>
              </a:rPr>
              <a:t>J</a:t>
            </a:r>
            <a:r>
              <a:rPr lang="en-US" altLang="en-US" b="1" dirty="0">
                <a:solidFill>
                  <a:srgbClr val="FF0000"/>
                </a:solidFill>
                <a:latin typeface="Arial" panose="020B0604020202020204" pitchFamily="34" charset="0"/>
                <a:cs typeface="Arial" panose="020B0604020202020204" pitchFamily="34" charset="0"/>
              </a:rPr>
              <a:t>X</a:t>
            </a:r>
            <a:r>
              <a:rPr lang="en-US" altLang="en-US" b="1" dirty="0">
                <a:solidFill>
                  <a:srgbClr val="00B0F0"/>
                </a:solidFill>
                <a:latin typeface="Arial" panose="020B0604020202020204" pitchFamily="34" charset="0"/>
                <a:cs typeface="Arial" panose="020B0604020202020204" pitchFamily="34" charset="0"/>
              </a:rPr>
              <a:t>CDC – Status</a:t>
            </a:r>
          </a:p>
        </p:txBody>
      </p:sp>
      <p:graphicFrame>
        <p:nvGraphicFramePr>
          <p:cNvPr id="11" name="Table 10">
            <a:extLst>
              <a:ext uri="{FF2B5EF4-FFF2-40B4-BE49-F238E27FC236}">
                <a16:creationId xmlns:a16="http://schemas.microsoft.com/office/drawing/2014/main" id="{3083D574-7BB2-DF42-9F1F-B658CAB86716}"/>
              </a:ext>
            </a:extLst>
          </p:cNvPr>
          <p:cNvGraphicFramePr>
            <a:graphicFrameLocks noGrp="1"/>
          </p:cNvGraphicFramePr>
          <p:nvPr>
            <p:extLst>
              <p:ext uri="{D42A27DB-BD31-4B8C-83A1-F6EECF244321}">
                <p14:modId xmlns:p14="http://schemas.microsoft.com/office/powerpoint/2010/main" val="47324140"/>
              </p:ext>
            </p:extLst>
          </p:nvPr>
        </p:nvGraphicFramePr>
        <p:xfrm>
          <a:off x="445849" y="1538688"/>
          <a:ext cx="3589338" cy="1245781"/>
        </p:xfrm>
        <a:graphic>
          <a:graphicData uri="http://schemas.openxmlformats.org/drawingml/2006/table">
            <a:tbl>
              <a:tblPr firstRow="1" bandRow="1">
                <a:tableStyleId>{BC89EF96-8CEA-46FF-86C4-4CE0E7609802}</a:tableStyleId>
              </a:tblPr>
              <a:tblGrid>
                <a:gridCol w="1406100">
                  <a:extLst>
                    <a:ext uri="{9D8B030D-6E8A-4147-A177-3AD203B41FA5}">
                      <a16:colId xmlns:a16="http://schemas.microsoft.com/office/drawing/2014/main" val="20000"/>
                    </a:ext>
                  </a:extLst>
                </a:gridCol>
                <a:gridCol w="1192193">
                  <a:extLst>
                    <a:ext uri="{9D8B030D-6E8A-4147-A177-3AD203B41FA5}">
                      <a16:colId xmlns:a16="http://schemas.microsoft.com/office/drawing/2014/main" val="20001"/>
                    </a:ext>
                  </a:extLst>
                </a:gridCol>
                <a:gridCol w="991045">
                  <a:extLst>
                    <a:ext uri="{9D8B030D-6E8A-4147-A177-3AD203B41FA5}">
                      <a16:colId xmlns:a16="http://schemas.microsoft.com/office/drawing/2014/main" val="20002"/>
                    </a:ext>
                  </a:extLst>
                </a:gridCol>
              </a:tblGrid>
              <a:tr h="379125">
                <a:tc>
                  <a:txBody>
                    <a:bodyPr/>
                    <a:lstStyle/>
                    <a:p>
                      <a:endParaRPr lang="en-US" sz="1600" b="0" i="0" dirty="0">
                        <a:solidFill>
                          <a:srgbClr val="0070C0"/>
                        </a:solidFill>
                        <a:latin typeface="Arial" panose="020B0604020202020204" pitchFamily="34" charset="0"/>
                        <a:cs typeface="Arial" panose="020B0604020202020204" pitchFamily="34" charset="0"/>
                      </a:endParaRPr>
                    </a:p>
                  </a:txBody>
                  <a:tcPr marL="91394" marR="91394" marT="52358" marB="52358"/>
                </a:tc>
                <a:tc>
                  <a:txBody>
                    <a:bodyPr/>
                    <a:lstStyle/>
                    <a:p>
                      <a:pPr algn="ctr"/>
                      <a:r>
                        <a:rPr lang="en-US" sz="1800" b="0" i="0" dirty="0">
                          <a:solidFill>
                            <a:srgbClr val="0070C0"/>
                          </a:solidFill>
                          <a:latin typeface="Arial" panose="020B0604020202020204" pitchFamily="34" charset="0"/>
                          <a:cs typeface="Arial" panose="020B0604020202020204" pitchFamily="34" charset="0"/>
                        </a:rPr>
                        <a:t>Accepted</a:t>
                      </a:r>
                    </a:p>
                  </a:txBody>
                  <a:tcPr marL="91394" marR="91394" marT="52358" marB="52358"/>
                </a:tc>
                <a:tc>
                  <a:txBody>
                    <a:bodyPr/>
                    <a:lstStyle/>
                    <a:p>
                      <a:pPr algn="ctr"/>
                      <a:r>
                        <a:rPr lang="en-US" sz="1800" b="0" i="0" dirty="0">
                          <a:solidFill>
                            <a:srgbClr val="0070C0"/>
                          </a:solidFill>
                          <a:latin typeface="Arial" panose="020B0604020202020204" pitchFamily="34" charset="0"/>
                          <a:cs typeface="Arial" panose="020B0604020202020204" pitchFamily="34" charset="0"/>
                        </a:rPr>
                        <a:t>In Review</a:t>
                      </a:r>
                    </a:p>
                  </a:txBody>
                  <a:tcPr marL="91394" marR="91394" marT="52358" marB="52358"/>
                </a:tc>
                <a:extLst>
                  <a:ext uri="{0D108BD9-81ED-4DB2-BD59-A6C34878D82A}">
                    <a16:rowId xmlns:a16="http://schemas.microsoft.com/office/drawing/2014/main" val="10000"/>
                  </a:ext>
                </a:extLst>
              </a:tr>
              <a:tr h="592425">
                <a:tc>
                  <a:txBody>
                    <a:bodyPr/>
                    <a:lstStyle/>
                    <a:p>
                      <a:r>
                        <a:rPr lang="en-US" sz="1600" b="0" i="0" dirty="0">
                          <a:solidFill>
                            <a:srgbClr val="0070C0"/>
                          </a:solidFill>
                          <a:latin typeface="Arial" panose="020B0604020202020204" pitchFamily="34" charset="0"/>
                          <a:cs typeface="Arial" panose="020B0604020202020204" pitchFamily="34" charset="0"/>
                        </a:rPr>
                        <a:t>2019 </a:t>
                      </a:r>
                      <a:br>
                        <a:rPr lang="en-US" sz="1600" b="0" i="0" dirty="0">
                          <a:solidFill>
                            <a:srgbClr val="0070C0"/>
                          </a:solidFill>
                          <a:latin typeface="Arial" panose="020B0604020202020204" pitchFamily="34" charset="0"/>
                          <a:cs typeface="Arial" panose="020B0604020202020204" pitchFamily="34" charset="0"/>
                        </a:rPr>
                      </a:br>
                      <a:r>
                        <a:rPr lang="en-US" sz="1600" b="0" i="0" dirty="0">
                          <a:solidFill>
                            <a:srgbClr val="0070C0"/>
                          </a:solidFill>
                          <a:latin typeface="Arial" panose="020B0604020202020204" pitchFamily="34" charset="0"/>
                          <a:cs typeface="Arial" panose="020B0604020202020204" pitchFamily="34" charset="0"/>
                        </a:rPr>
                        <a:t>(end</a:t>
                      </a:r>
                      <a:r>
                        <a:rPr lang="en-US" sz="1600" b="0" i="0" baseline="0" dirty="0">
                          <a:solidFill>
                            <a:srgbClr val="0070C0"/>
                          </a:solidFill>
                          <a:latin typeface="Arial" panose="020B0604020202020204" pitchFamily="34" charset="0"/>
                          <a:cs typeface="Arial" panose="020B0604020202020204" pitchFamily="34" charset="0"/>
                        </a:rPr>
                        <a:t> of Oct.) </a:t>
                      </a:r>
                      <a:endParaRPr lang="en-US" sz="1600" b="0" i="0" dirty="0">
                        <a:solidFill>
                          <a:srgbClr val="0070C0"/>
                        </a:solidFill>
                        <a:latin typeface="Arial" panose="020B0604020202020204" pitchFamily="34" charset="0"/>
                        <a:cs typeface="Arial" panose="020B0604020202020204" pitchFamily="34" charset="0"/>
                      </a:endParaRPr>
                    </a:p>
                  </a:txBody>
                  <a:tcPr marL="91394" marR="91394" marT="52358" marB="52358"/>
                </a:tc>
                <a:tc>
                  <a:txBody>
                    <a:bodyPr/>
                    <a:lstStyle/>
                    <a:p>
                      <a:r>
                        <a:rPr lang="en-US" sz="1600" b="0" i="0" dirty="0">
                          <a:solidFill>
                            <a:srgbClr val="0070C0"/>
                          </a:solidFill>
                          <a:latin typeface="Arial" panose="020B0604020202020204" pitchFamily="34" charset="0"/>
                          <a:cs typeface="Arial" panose="020B0604020202020204" pitchFamily="34" charset="0"/>
                        </a:rPr>
                        <a:t>16</a:t>
                      </a:r>
                    </a:p>
                  </a:txBody>
                  <a:tcPr marL="91394" marR="91394" marT="52358" marB="52358"/>
                </a:tc>
                <a:tc>
                  <a:txBody>
                    <a:bodyPr/>
                    <a:lstStyle/>
                    <a:p>
                      <a:r>
                        <a:rPr lang="en-US" sz="1600" b="0" i="0" dirty="0">
                          <a:solidFill>
                            <a:srgbClr val="0070C0"/>
                          </a:solidFill>
                          <a:latin typeface="Arial" panose="020B0604020202020204" pitchFamily="34" charset="0"/>
                          <a:cs typeface="Arial" panose="020B0604020202020204" pitchFamily="34" charset="0"/>
                        </a:rPr>
                        <a:t>12</a:t>
                      </a:r>
                    </a:p>
                  </a:txBody>
                  <a:tcPr marL="91394" marR="91394" marT="52358" marB="52358"/>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FD26A02C-4844-2348-ABBA-4E4C532C7948}"/>
              </a:ext>
            </a:extLst>
          </p:cNvPr>
          <p:cNvSpPr txBox="1"/>
          <p:nvPr/>
        </p:nvSpPr>
        <p:spPr>
          <a:xfrm>
            <a:off x="5047500" y="4286336"/>
            <a:ext cx="3892550" cy="708025"/>
          </a:xfrm>
          <a:prstGeom prst="rect">
            <a:avLst/>
          </a:prstGeom>
          <a:noFill/>
          <a:ln w="19050">
            <a:solidFill>
              <a:srgbClr val="C00000"/>
            </a:solidFill>
          </a:ln>
        </p:spPr>
        <p:txBody>
          <a:bodyPr>
            <a:spAutoFit/>
          </a:bodyPr>
          <a:lstStyle/>
          <a:p>
            <a:pPr>
              <a:defRPr/>
            </a:pPr>
            <a:r>
              <a:rPr lang="en-US" sz="2000" dirty="0">
                <a:solidFill>
                  <a:srgbClr val="FF0000"/>
                </a:solidFill>
                <a:latin typeface="Arial" panose="020B0604020202020204" pitchFamily="34" charset="0"/>
                <a:cs typeface="Arial" panose="020B0604020202020204" pitchFamily="34" charset="0"/>
              </a:rPr>
              <a:t>Next Special Topic Call for Papers ends Jan 15</a:t>
            </a:r>
            <a:r>
              <a:rPr lang="en-US" sz="2000" baseline="30000" dirty="0">
                <a:solidFill>
                  <a:srgbClr val="FF0000"/>
                </a:solidFill>
                <a:latin typeface="Arial" panose="020B0604020202020204" pitchFamily="34" charset="0"/>
                <a:cs typeface="Arial" panose="020B0604020202020204" pitchFamily="34" charset="0"/>
              </a:rPr>
              <a:t>th</a:t>
            </a:r>
            <a:r>
              <a:rPr lang="en-US" sz="2000" dirty="0">
                <a:solidFill>
                  <a:srgbClr val="FF0000"/>
                </a:solidFill>
                <a:latin typeface="Arial" panose="020B0604020202020204" pitchFamily="34" charset="0"/>
                <a:cs typeface="Arial" panose="020B0604020202020204" pitchFamily="34" charset="0"/>
              </a:rPr>
              <a:t> 2020</a:t>
            </a:r>
          </a:p>
        </p:txBody>
      </p:sp>
      <p:graphicFrame>
        <p:nvGraphicFramePr>
          <p:cNvPr id="14" name="Table 13">
            <a:extLst>
              <a:ext uri="{FF2B5EF4-FFF2-40B4-BE49-F238E27FC236}">
                <a16:creationId xmlns:a16="http://schemas.microsoft.com/office/drawing/2014/main" id="{D9D11290-5A10-414B-A0BF-6536D981ADCE}"/>
              </a:ext>
            </a:extLst>
          </p:cNvPr>
          <p:cNvGraphicFramePr>
            <a:graphicFrameLocks noGrp="1"/>
          </p:cNvGraphicFramePr>
          <p:nvPr>
            <p:extLst>
              <p:ext uri="{D42A27DB-BD31-4B8C-83A1-F6EECF244321}">
                <p14:modId xmlns:p14="http://schemas.microsoft.com/office/powerpoint/2010/main" val="1521463622"/>
              </p:ext>
            </p:extLst>
          </p:nvPr>
        </p:nvGraphicFramePr>
        <p:xfrm>
          <a:off x="445849" y="3304297"/>
          <a:ext cx="3300413" cy="2490786"/>
        </p:xfrm>
        <a:graphic>
          <a:graphicData uri="http://schemas.openxmlformats.org/drawingml/2006/table">
            <a:tbl>
              <a:tblPr firstRow="1" bandRow="1">
                <a:tableStyleId>{BC89EF96-8CEA-46FF-86C4-4CE0E7609802}</a:tableStyleId>
              </a:tblPr>
              <a:tblGrid>
                <a:gridCol w="1753919">
                  <a:extLst>
                    <a:ext uri="{9D8B030D-6E8A-4147-A177-3AD203B41FA5}">
                      <a16:colId xmlns:a16="http://schemas.microsoft.com/office/drawing/2014/main" val="20000"/>
                    </a:ext>
                  </a:extLst>
                </a:gridCol>
                <a:gridCol w="1546494">
                  <a:extLst>
                    <a:ext uri="{9D8B030D-6E8A-4147-A177-3AD203B41FA5}">
                      <a16:colId xmlns:a16="http://schemas.microsoft.com/office/drawing/2014/main" val="20001"/>
                    </a:ext>
                  </a:extLst>
                </a:gridCol>
              </a:tblGrid>
              <a:tr h="547572">
                <a:tc>
                  <a:txBody>
                    <a:bodyPr/>
                    <a:lstStyle/>
                    <a:p>
                      <a:pPr marL="0" algn="l" defTabSz="457200" rtl="0" eaLnBrk="1" latinLnBrk="0" hangingPunct="1"/>
                      <a:endParaRPr lang="en-US" sz="1600" b="0" i="0" kern="1200" dirty="0">
                        <a:solidFill>
                          <a:srgbClr val="0070C0"/>
                        </a:solidFill>
                        <a:latin typeface="Arial" panose="020B0604020202020204" pitchFamily="34" charset="0"/>
                        <a:ea typeface="+mn-ea"/>
                        <a:cs typeface="Arial" panose="020B0604020202020204" pitchFamily="34" charset="0"/>
                      </a:endParaRPr>
                    </a:p>
                  </a:txBody>
                  <a:tcPr marL="91422" marR="91422" marT="52367" marB="52367"/>
                </a:tc>
                <a:tc>
                  <a:txBody>
                    <a:bodyPr/>
                    <a:lstStyle/>
                    <a:p>
                      <a:pPr marL="0" algn="ctr" defTabSz="457200" rtl="0" eaLnBrk="1" latinLnBrk="0" hangingPunct="1"/>
                      <a:r>
                        <a:rPr lang="en-US" sz="1800" b="0" i="0" kern="1200" dirty="0">
                          <a:solidFill>
                            <a:srgbClr val="0070C0"/>
                          </a:solidFill>
                          <a:latin typeface="Arial" panose="020B0604020202020204" pitchFamily="34" charset="0"/>
                          <a:ea typeface="+mn-ea"/>
                          <a:cs typeface="Arial" panose="020B0604020202020204" pitchFamily="34" charset="0"/>
                        </a:rPr>
                        <a:t>Published </a:t>
                      </a:r>
                    </a:p>
                  </a:txBody>
                  <a:tcPr marL="91422" marR="91422" marT="52367" marB="52367"/>
                </a:tc>
                <a:extLst>
                  <a:ext uri="{0D108BD9-81ED-4DB2-BD59-A6C34878D82A}">
                    <a16:rowId xmlns:a16="http://schemas.microsoft.com/office/drawing/2014/main" val="10000"/>
                  </a:ext>
                </a:extLst>
              </a:tr>
              <a:tr h="348641">
                <a:tc>
                  <a:txBody>
                    <a:bodyPr/>
                    <a:lstStyle/>
                    <a:p>
                      <a:pPr marL="0" algn="l" defTabSz="457200" rtl="0" eaLnBrk="1" latinLnBrk="0" hangingPunct="1"/>
                      <a:r>
                        <a:rPr lang="en-US" sz="1600" b="0" i="0" kern="1200" dirty="0">
                          <a:solidFill>
                            <a:srgbClr val="0070C0"/>
                          </a:solidFill>
                          <a:latin typeface="Arial" panose="020B0604020202020204" pitchFamily="34" charset="0"/>
                          <a:ea typeface="+mn-ea"/>
                          <a:cs typeface="Arial" panose="020B0604020202020204" pitchFamily="34" charset="0"/>
                        </a:rPr>
                        <a:t>2015</a:t>
                      </a:r>
                    </a:p>
                  </a:txBody>
                  <a:tcPr marL="91422" marR="91422" marT="52367" marB="52367"/>
                </a:tc>
                <a:tc>
                  <a:txBody>
                    <a:bodyPr/>
                    <a:lstStyle/>
                    <a:p>
                      <a:pPr marL="0" algn="ctr" defTabSz="457200" rtl="0" eaLnBrk="1" latinLnBrk="0" hangingPunct="1"/>
                      <a:r>
                        <a:rPr lang="en-US" sz="1600" b="0" i="0" kern="1200" dirty="0">
                          <a:solidFill>
                            <a:srgbClr val="0070C0"/>
                          </a:solidFill>
                          <a:latin typeface="Arial" panose="020B0604020202020204" pitchFamily="34" charset="0"/>
                          <a:ea typeface="+mn-ea"/>
                          <a:cs typeface="Arial" panose="020B0604020202020204" pitchFamily="34" charset="0"/>
                        </a:rPr>
                        <a:t>12</a:t>
                      </a:r>
                    </a:p>
                  </a:txBody>
                  <a:tcPr marL="91422" marR="91422" marT="52367" marB="52367"/>
                </a:tc>
                <a:extLst>
                  <a:ext uri="{0D108BD9-81ED-4DB2-BD59-A6C34878D82A}">
                    <a16:rowId xmlns:a16="http://schemas.microsoft.com/office/drawing/2014/main" val="10001"/>
                  </a:ext>
                </a:extLst>
              </a:tr>
              <a:tr h="348641">
                <a:tc>
                  <a:txBody>
                    <a:bodyPr/>
                    <a:lstStyle/>
                    <a:p>
                      <a:pPr marL="0" algn="l" defTabSz="457200" rtl="0" eaLnBrk="1" latinLnBrk="0" hangingPunct="1"/>
                      <a:r>
                        <a:rPr lang="en-US" sz="1600" b="0" i="0" kern="1200" dirty="0">
                          <a:solidFill>
                            <a:srgbClr val="0070C0"/>
                          </a:solidFill>
                          <a:latin typeface="Arial" panose="020B0604020202020204" pitchFamily="34" charset="0"/>
                          <a:ea typeface="+mn-ea"/>
                          <a:cs typeface="Arial" panose="020B0604020202020204" pitchFamily="34" charset="0"/>
                        </a:rPr>
                        <a:t>2016</a:t>
                      </a:r>
                    </a:p>
                  </a:txBody>
                  <a:tcPr marL="91422" marR="91422" marT="52367" marB="52367"/>
                </a:tc>
                <a:tc>
                  <a:txBody>
                    <a:bodyPr/>
                    <a:lstStyle/>
                    <a:p>
                      <a:pPr marL="0" algn="ctr" defTabSz="457200" rtl="0" eaLnBrk="1" latinLnBrk="0" hangingPunct="1"/>
                      <a:r>
                        <a:rPr lang="en-US" sz="1600" b="0" i="0" kern="1200" dirty="0">
                          <a:solidFill>
                            <a:srgbClr val="0070C0"/>
                          </a:solidFill>
                          <a:latin typeface="Arial" panose="020B0604020202020204" pitchFamily="34" charset="0"/>
                          <a:ea typeface="+mn-ea"/>
                          <a:cs typeface="Arial" panose="020B0604020202020204" pitchFamily="34" charset="0"/>
                        </a:rPr>
                        <a:t>7</a:t>
                      </a:r>
                    </a:p>
                  </a:txBody>
                  <a:tcPr marL="91422" marR="91422" marT="52367" marB="52367"/>
                </a:tc>
                <a:extLst>
                  <a:ext uri="{0D108BD9-81ED-4DB2-BD59-A6C34878D82A}">
                    <a16:rowId xmlns:a16="http://schemas.microsoft.com/office/drawing/2014/main" val="10002"/>
                  </a:ext>
                </a:extLst>
              </a:tr>
              <a:tr h="348641">
                <a:tc>
                  <a:txBody>
                    <a:bodyPr/>
                    <a:lstStyle/>
                    <a:p>
                      <a:pPr marL="0" algn="l" defTabSz="457200" rtl="0" eaLnBrk="1" latinLnBrk="0" hangingPunct="1"/>
                      <a:r>
                        <a:rPr lang="en-US" sz="1600" b="0" i="0" kern="1200" dirty="0">
                          <a:solidFill>
                            <a:srgbClr val="0070C0"/>
                          </a:solidFill>
                          <a:latin typeface="Arial" panose="020B0604020202020204" pitchFamily="34" charset="0"/>
                          <a:ea typeface="+mn-ea"/>
                          <a:cs typeface="Arial" panose="020B0604020202020204" pitchFamily="34" charset="0"/>
                        </a:rPr>
                        <a:t>2017</a:t>
                      </a:r>
                    </a:p>
                  </a:txBody>
                  <a:tcPr marL="91422" marR="91422" marT="52367" marB="52367"/>
                </a:tc>
                <a:tc>
                  <a:txBody>
                    <a:bodyPr/>
                    <a:lstStyle/>
                    <a:p>
                      <a:pPr marL="0" algn="ctr" defTabSz="457200" rtl="0" eaLnBrk="1" latinLnBrk="0" hangingPunct="1"/>
                      <a:r>
                        <a:rPr lang="en-US" sz="1600" b="0" i="0" kern="1200" dirty="0">
                          <a:solidFill>
                            <a:srgbClr val="0070C0"/>
                          </a:solidFill>
                          <a:latin typeface="Arial" panose="020B0604020202020204" pitchFamily="34" charset="0"/>
                          <a:ea typeface="+mn-ea"/>
                          <a:cs typeface="Arial" panose="020B0604020202020204" pitchFamily="34" charset="0"/>
                        </a:rPr>
                        <a:t>12</a:t>
                      </a:r>
                    </a:p>
                  </a:txBody>
                  <a:tcPr marL="91422" marR="91422" marT="52367" marB="52367"/>
                </a:tc>
                <a:extLst>
                  <a:ext uri="{0D108BD9-81ED-4DB2-BD59-A6C34878D82A}">
                    <a16:rowId xmlns:a16="http://schemas.microsoft.com/office/drawing/2014/main" val="10003"/>
                  </a:ext>
                </a:extLst>
              </a:tr>
              <a:tr h="348641">
                <a:tc>
                  <a:txBody>
                    <a:bodyPr/>
                    <a:lstStyle/>
                    <a:p>
                      <a:pPr marL="0" algn="l" defTabSz="457200" rtl="0" eaLnBrk="1" latinLnBrk="0" hangingPunct="1"/>
                      <a:r>
                        <a:rPr lang="en-US" sz="1600" b="0" i="0" kern="1200" dirty="0">
                          <a:solidFill>
                            <a:srgbClr val="0070C0"/>
                          </a:solidFill>
                          <a:latin typeface="Arial" panose="020B0604020202020204" pitchFamily="34" charset="0"/>
                          <a:ea typeface="+mn-ea"/>
                          <a:cs typeface="Arial" panose="020B0604020202020204" pitchFamily="34" charset="0"/>
                        </a:rPr>
                        <a:t>2018</a:t>
                      </a:r>
                    </a:p>
                  </a:txBody>
                  <a:tcPr marL="91422" marR="91422" marT="52367" marB="52367"/>
                </a:tc>
                <a:tc>
                  <a:txBody>
                    <a:bodyPr/>
                    <a:lstStyle/>
                    <a:p>
                      <a:pPr marL="0" algn="ctr" defTabSz="457200" rtl="0" eaLnBrk="1" latinLnBrk="0" hangingPunct="1"/>
                      <a:r>
                        <a:rPr lang="en-US" sz="1600" b="0" i="0" kern="1200" dirty="0">
                          <a:solidFill>
                            <a:srgbClr val="0070C0"/>
                          </a:solidFill>
                          <a:latin typeface="Arial" panose="020B0604020202020204" pitchFamily="34" charset="0"/>
                          <a:ea typeface="+mn-ea"/>
                          <a:cs typeface="Arial" panose="020B0604020202020204" pitchFamily="34" charset="0"/>
                        </a:rPr>
                        <a:t>10</a:t>
                      </a:r>
                    </a:p>
                  </a:txBody>
                  <a:tcPr marL="91422" marR="91422" marT="52367" marB="52367"/>
                </a:tc>
                <a:extLst>
                  <a:ext uri="{0D108BD9-81ED-4DB2-BD59-A6C34878D82A}">
                    <a16:rowId xmlns:a16="http://schemas.microsoft.com/office/drawing/2014/main" val="10004"/>
                  </a:ext>
                </a:extLst>
              </a:tr>
              <a:tr h="548650">
                <a:tc>
                  <a:txBody>
                    <a:bodyPr/>
                    <a:lstStyle/>
                    <a:p>
                      <a:pPr marL="0" algn="l" defTabSz="457200" rtl="0" eaLnBrk="1" latinLnBrk="0" hangingPunct="1"/>
                      <a:r>
                        <a:rPr lang="en-US" sz="1600" b="0" i="0" kern="1200" dirty="0">
                          <a:solidFill>
                            <a:srgbClr val="FF0000"/>
                          </a:solidFill>
                          <a:latin typeface="Arial" panose="020B0604020202020204" pitchFamily="34" charset="0"/>
                          <a:ea typeface="+mn-ea"/>
                          <a:cs typeface="Arial" panose="020B0604020202020204" pitchFamily="34" charset="0"/>
                        </a:rPr>
                        <a:t>2019 (Estimate)</a:t>
                      </a:r>
                    </a:p>
                  </a:txBody>
                  <a:tcPr marL="91422" marR="91422" marT="52367" marB="52367"/>
                </a:tc>
                <a:tc>
                  <a:txBody>
                    <a:bodyPr/>
                    <a:lstStyle/>
                    <a:p>
                      <a:pPr marL="0" algn="ctr" defTabSz="457200" rtl="0" eaLnBrk="1" latinLnBrk="0" hangingPunct="1"/>
                      <a:r>
                        <a:rPr lang="en-US" sz="1600" b="0" i="0" kern="1200" dirty="0">
                          <a:solidFill>
                            <a:srgbClr val="FF0000"/>
                          </a:solidFill>
                          <a:latin typeface="Arial" panose="020B0604020202020204" pitchFamily="34" charset="0"/>
                          <a:ea typeface="+mn-ea"/>
                          <a:cs typeface="Arial" panose="020B0604020202020204" pitchFamily="34" charset="0"/>
                        </a:rPr>
                        <a:t>&gt;24</a:t>
                      </a:r>
                    </a:p>
                  </a:txBody>
                  <a:tcPr marL="91422" marR="91422" marT="52367" marB="52367"/>
                </a:tc>
                <a:extLst>
                  <a:ext uri="{0D108BD9-81ED-4DB2-BD59-A6C34878D82A}">
                    <a16:rowId xmlns:a16="http://schemas.microsoft.com/office/drawing/2014/main" val="10005"/>
                  </a:ext>
                </a:extLst>
              </a:tr>
            </a:tbl>
          </a:graphicData>
        </a:graphic>
      </p:graphicFrame>
      <p:sp>
        <p:nvSpPr>
          <p:cNvPr id="15" name="TextBox 14">
            <a:extLst>
              <a:ext uri="{FF2B5EF4-FFF2-40B4-BE49-F238E27FC236}">
                <a16:creationId xmlns:a16="http://schemas.microsoft.com/office/drawing/2014/main" id="{FC84CD12-2015-044A-B146-047627176ACD}"/>
              </a:ext>
            </a:extLst>
          </p:cNvPr>
          <p:cNvSpPr txBox="1"/>
          <p:nvPr/>
        </p:nvSpPr>
        <p:spPr>
          <a:xfrm>
            <a:off x="4251234" y="1565360"/>
            <a:ext cx="5582578" cy="2246769"/>
          </a:xfrm>
          <a:prstGeom prst="rect">
            <a:avLst/>
          </a:prstGeom>
          <a:noFill/>
        </p:spPr>
        <p:txBody>
          <a:bodyPr wrap="square">
            <a:spAutoFit/>
          </a:bodyPr>
          <a:lstStyle/>
          <a:p>
            <a:pPr marL="342900" indent="-342900">
              <a:buClr>
                <a:schemeClr val="accent2">
                  <a:lumMod val="75000"/>
                </a:schemeClr>
              </a:buClr>
              <a:buSzPct val="90000"/>
              <a:buFont typeface="Arial" panose="020B0604020202020204" pitchFamily="34" charset="0"/>
              <a:buChar char="•"/>
              <a:defRPr/>
            </a:pPr>
            <a:r>
              <a:rPr lang="en-US" sz="2000" b="1" u="sng" dirty="0">
                <a:solidFill>
                  <a:srgbClr val="0070C0"/>
                </a:solidFill>
                <a:latin typeface="Arial" panose="020B0604020202020204" pitchFamily="34" charset="0"/>
                <a:cs typeface="Arial" panose="020B0604020202020204" pitchFamily="34" charset="0"/>
              </a:rPr>
              <a:t>Regular Papers solicitation plus……</a:t>
            </a:r>
          </a:p>
          <a:p>
            <a:pPr marL="342900" indent="-342900">
              <a:buClr>
                <a:schemeClr val="accent2">
                  <a:lumMod val="75000"/>
                </a:schemeClr>
              </a:buClr>
              <a:buSzPct val="90000"/>
              <a:buFont typeface="Arial" panose="020B0604020202020204" pitchFamily="34" charset="0"/>
              <a:buChar char="•"/>
              <a:defRPr/>
            </a:pPr>
            <a:r>
              <a:rPr lang="en-US" sz="2000" dirty="0">
                <a:solidFill>
                  <a:srgbClr val="0070C0"/>
                </a:solidFill>
                <a:latin typeface="Arial" panose="020B0604020202020204" pitchFamily="34" charset="0"/>
                <a:cs typeface="Arial" panose="020B0604020202020204" pitchFamily="34" charset="0"/>
              </a:rPr>
              <a:t>Special Topic #1 - Pub. with June Issue</a:t>
            </a:r>
            <a:br>
              <a:rPr lang="en-US" sz="2000" dirty="0">
                <a:solidFill>
                  <a:srgbClr val="0070C0"/>
                </a:solidFill>
                <a:latin typeface="Arial" panose="020B0604020202020204" pitchFamily="34" charset="0"/>
                <a:cs typeface="Arial" panose="020B0604020202020204" pitchFamily="34" charset="0"/>
              </a:rPr>
            </a:br>
            <a:r>
              <a:rPr lang="en-US" sz="2000" i="1" dirty="0">
                <a:solidFill>
                  <a:srgbClr val="00B050"/>
                </a:solidFill>
                <a:latin typeface="Arial" panose="020B0604020202020204" pitchFamily="34" charset="0"/>
                <a:cs typeface="Arial" panose="020B0604020202020204" pitchFamily="34" charset="0"/>
              </a:rPr>
              <a:t>(6 papers published)</a:t>
            </a:r>
          </a:p>
          <a:p>
            <a:pPr marL="342900" indent="-342900">
              <a:buClr>
                <a:schemeClr val="accent2">
                  <a:lumMod val="75000"/>
                </a:schemeClr>
              </a:buClr>
              <a:buSzPct val="90000"/>
              <a:buFont typeface="Arial" panose="020B0604020202020204" pitchFamily="34" charset="0"/>
              <a:buChar char="•"/>
              <a:defRPr/>
            </a:pPr>
            <a:r>
              <a:rPr lang="en-US" sz="2000" dirty="0">
                <a:solidFill>
                  <a:srgbClr val="0070C0"/>
                </a:solidFill>
                <a:latin typeface="Arial" panose="020B0604020202020204" pitchFamily="34" charset="0"/>
                <a:cs typeface="Arial" panose="020B0604020202020204" pitchFamily="34" charset="0"/>
              </a:rPr>
              <a:t>Special Topic #2 - Pub. with Dec. Issue</a:t>
            </a:r>
            <a:br>
              <a:rPr lang="en-US" sz="2000" dirty="0">
                <a:solidFill>
                  <a:srgbClr val="0070C0"/>
                </a:solidFill>
                <a:latin typeface="Arial" panose="020B0604020202020204" pitchFamily="34" charset="0"/>
                <a:cs typeface="Arial" panose="020B0604020202020204" pitchFamily="34" charset="0"/>
              </a:rPr>
            </a:br>
            <a:r>
              <a:rPr lang="en-US" sz="2000" i="1" dirty="0">
                <a:solidFill>
                  <a:srgbClr val="00B050"/>
                </a:solidFill>
                <a:latin typeface="Arial" panose="020B0604020202020204" pitchFamily="34" charset="0"/>
                <a:cs typeface="Arial" panose="020B0604020202020204" pitchFamily="34" charset="0"/>
              </a:rPr>
              <a:t>(6 papers published)</a:t>
            </a:r>
          </a:p>
          <a:p>
            <a:pPr marL="342900" indent="-342900">
              <a:buClr>
                <a:schemeClr val="accent2">
                  <a:lumMod val="75000"/>
                </a:schemeClr>
              </a:buClr>
              <a:buSzPct val="90000"/>
              <a:buFont typeface="Arial" panose="020B0604020202020204" pitchFamily="34" charset="0"/>
              <a:buChar char="•"/>
              <a:defRPr/>
            </a:pPr>
            <a:r>
              <a:rPr lang="en-US" sz="2000" dirty="0">
                <a:solidFill>
                  <a:srgbClr val="0070C0"/>
                </a:solidFill>
                <a:latin typeface="Arial" panose="020B0604020202020204" pitchFamily="34" charset="0"/>
                <a:cs typeface="Arial" panose="020B0604020202020204" pitchFamily="34" charset="0"/>
              </a:rPr>
              <a:t>Special Topic #3 - Pub. With Dec. Issue</a:t>
            </a:r>
            <a:br>
              <a:rPr lang="en-US" sz="2000" dirty="0">
                <a:solidFill>
                  <a:srgbClr val="0070C0"/>
                </a:solidFill>
                <a:latin typeface="Arial" panose="020B0604020202020204" pitchFamily="34" charset="0"/>
                <a:cs typeface="Arial" panose="020B0604020202020204" pitchFamily="34" charset="0"/>
              </a:rPr>
            </a:br>
            <a:r>
              <a:rPr lang="en-US" sz="2000" i="1" dirty="0">
                <a:solidFill>
                  <a:srgbClr val="00B050"/>
                </a:solidFill>
                <a:latin typeface="Arial" panose="020B0604020202020204" pitchFamily="34" charset="0"/>
                <a:cs typeface="Arial" panose="020B0604020202020204" pitchFamily="34" charset="0"/>
              </a:rPr>
              <a:t>(6+ papers published - estimated)</a:t>
            </a:r>
          </a:p>
        </p:txBody>
      </p:sp>
      <p:grpSp>
        <p:nvGrpSpPr>
          <p:cNvPr id="10" name="Group 28">
            <a:extLst>
              <a:ext uri="{FF2B5EF4-FFF2-40B4-BE49-F238E27FC236}">
                <a16:creationId xmlns:a16="http://schemas.microsoft.com/office/drawing/2014/main" id="{262EDFCC-8C6F-324B-A17A-4E8081EE3033}"/>
              </a:ext>
            </a:extLst>
          </p:cNvPr>
          <p:cNvGrpSpPr>
            <a:grpSpLocks/>
          </p:cNvGrpSpPr>
          <p:nvPr/>
        </p:nvGrpSpPr>
        <p:grpSpPr bwMode="auto">
          <a:xfrm>
            <a:off x="9529011" y="1"/>
            <a:ext cx="2656584" cy="2069432"/>
            <a:chOff x="1371600" y="1463102"/>
            <a:chExt cx="4242499" cy="3637834"/>
          </a:xfrm>
        </p:grpSpPr>
        <p:grpSp>
          <p:nvGrpSpPr>
            <p:cNvPr id="12" name="Group 29">
              <a:extLst>
                <a:ext uri="{FF2B5EF4-FFF2-40B4-BE49-F238E27FC236}">
                  <a16:creationId xmlns:a16="http://schemas.microsoft.com/office/drawing/2014/main" id="{1ECCD638-CA4F-6D44-B6FF-9D6765E42D09}"/>
                </a:ext>
              </a:extLst>
            </p:cNvPr>
            <p:cNvGrpSpPr>
              <a:grpSpLocks/>
            </p:cNvGrpSpPr>
            <p:nvPr/>
          </p:nvGrpSpPr>
          <p:grpSpPr bwMode="auto">
            <a:xfrm>
              <a:off x="1371600" y="1463102"/>
              <a:ext cx="4242499" cy="3637834"/>
              <a:chOff x="1905000" y="1463102"/>
              <a:chExt cx="4242499" cy="3637834"/>
            </a:xfrm>
          </p:grpSpPr>
          <p:sp>
            <p:nvSpPr>
              <p:cNvPr id="18" name="Isosceles Triangle 33">
                <a:extLst>
                  <a:ext uri="{FF2B5EF4-FFF2-40B4-BE49-F238E27FC236}">
                    <a16:creationId xmlns:a16="http://schemas.microsoft.com/office/drawing/2014/main" id="{0FC56809-109F-444A-8252-4FFFDCD15D63}"/>
                  </a:ext>
                </a:extLst>
              </p:cNvPr>
              <p:cNvSpPr/>
              <p:nvPr/>
            </p:nvSpPr>
            <p:spPr>
              <a:xfrm>
                <a:off x="2134729" y="1600939"/>
                <a:ext cx="3733100" cy="3199997"/>
              </a:xfrm>
              <a:prstGeom prst="triangle">
                <a:avLst/>
              </a:prstGeom>
              <a:noFill/>
              <a:ln w="381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9" name="Oval 18">
                <a:extLst>
                  <a:ext uri="{FF2B5EF4-FFF2-40B4-BE49-F238E27FC236}">
                    <a16:creationId xmlns:a16="http://schemas.microsoft.com/office/drawing/2014/main" id="{81176F81-644B-3848-9768-8A4826DD8148}"/>
                  </a:ext>
                </a:extLst>
              </p:cNvPr>
              <p:cNvSpPr>
                <a:spLocks noChangeAspect="1"/>
              </p:cNvSpPr>
              <p:nvPr/>
            </p:nvSpPr>
            <p:spPr bwMode="auto">
              <a:xfrm>
                <a:off x="3733800" y="1531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0" name="Isosceles Triangle 35">
                <a:extLst>
                  <a:ext uri="{FF2B5EF4-FFF2-40B4-BE49-F238E27FC236}">
                    <a16:creationId xmlns:a16="http://schemas.microsoft.com/office/drawing/2014/main" id="{A81040DF-8DBA-7F44-99F7-87632698461D}"/>
                  </a:ext>
                </a:extLst>
              </p:cNvPr>
              <p:cNvSpPr>
                <a:spLocks noChangeAspect="1"/>
              </p:cNvSpPr>
              <p:nvPr/>
            </p:nvSpPr>
            <p:spPr>
              <a:xfrm>
                <a:off x="3200973" y="2819857"/>
                <a:ext cx="1578139" cy="1351350"/>
              </a:xfrm>
              <a:prstGeom prst="triangle">
                <a:avLst/>
              </a:prstGeom>
              <a:solidFill>
                <a:srgbClr val="00B0F0">
                  <a:alpha val="22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1" name="Oval 20">
                <a:extLst>
                  <a:ext uri="{FF2B5EF4-FFF2-40B4-BE49-F238E27FC236}">
                    <a16:creationId xmlns:a16="http://schemas.microsoft.com/office/drawing/2014/main" id="{66CF7335-54B2-CE48-9402-193D45C9B7BB}"/>
                  </a:ext>
                </a:extLst>
              </p:cNvPr>
              <p:cNvSpPr>
                <a:spLocks noChangeAspect="1"/>
              </p:cNvSpPr>
              <p:nvPr/>
            </p:nvSpPr>
            <p:spPr bwMode="auto">
              <a:xfrm>
                <a:off x="3733800" y="2674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2" name="Oval 21">
                <a:extLst>
                  <a:ext uri="{FF2B5EF4-FFF2-40B4-BE49-F238E27FC236}">
                    <a16:creationId xmlns:a16="http://schemas.microsoft.com/office/drawing/2014/main" id="{8589E583-4C47-C440-9CD7-103714257EC6}"/>
                  </a:ext>
                </a:extLst>
              </p:cNvPr>
              <p:cNvSpPr>
                <a:spLocks noChangeAspect="1"/>
              </p:cNvSpPr>
              <p:nvPr/>
            </p:nvSpPr>
            <p:spPr bwMode="auto">
              <a:xfrm>
                <a:off x="1905000" y="45720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3" name="Oval 22">
                <a:extLst>
                  <a:ext uri="{FF2B5EF4-FFF2-40B4-BE49-F238E27FC236}">
                    <a16:creationId xmlns:a16="http://schemas.microsoft.com/office/drawing/2014/main" id="{446AE849-7BA2-1740-B1B3-8522E30ABFB7}"/>
                  </a:ext>
                </a:extLst>
              </p:cNvPr>
              <p:cNvSpPr>
                <a:spLocks noChangeAspect="1"/>
              </p:cNvSpPr>
              <p:nvPr/>
            </p:nvSpPr>
            <p:spPr bwMode="auto">
              <a:xfrm>
                <a:off x="2971800" y="39624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4" name="Oval 23">
                <a:extLst>
                  <a:ext uri="{FF2B5EF4-FFF2-40B4-BE49-F238E27FC236}">
                    <a16:creationId xmlns:a16="http://schemas.microsoft.com/office/drawing/2014/main" id="{F8BF5A7D-4A31-0E43-B5A9-F9371FEFFBBB}"/>
                  </a:ext>
                </a:extLst>
              </p:cNvPr>
              <p:cNvSpPr>
                <a:spLocks noChangeAspect="1"/>
              </p:cNvSpPr>
              <p:nvPr/>
            </p:nvSpPr>
            <p:spPr bwMode="auto">
              <a:xfrm>
                <a:off x="4572000" y="39624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5" name="Oval 24">
                <a:extLst>
                  <a:ext uri="{FF2B5EF4-FFF2-40B4-BE49-F238E27FC236}">
                    <a16:creationId xmlns:a16="http://schemas.microsoft.com/office/drawing/2014/main" id="{FFE8B51B-380E-A74D-A467-21283634FB50}"/>
                  </a:ext>
                </a:extLst>
              </p:cNvPr>
              <p:cNvSpPr>
                <a:spLocks noChangeAspect="1"/>
              </p:cNvSpPr>
              <p:nvPr/>
            </p:nvSpPr>
            <p:spPr bwMode="auto">
              <a:xfrm>
                <a:off x="5638800" y="45720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26" name="TextBox 41">
                <a:extLst>
                  <a:ext uri="{FF2B5EF4-FFF2-40B4-BE49-F238E27FC236}">
                    <a16:creationId xmlns:a16="http://schemas.microsoft.com/office/drawing/2014/main" id="{4908681E-D396-514E-9DB0-86BE4B9CE438}"/>
                  </a:ext>
                </a:extLst>
              </p:cNvPr>
              <p:cNvSpPr txBox="1">
                <a:spLocks noChangeArrowheads="1"/>
              </p:cNvSpPr>
              <p:nvPr/>
            </p:nvSpPr>
            <p:spPr bwMode="auto">
              <a:xfrm>
                <a:off x="3731209" y="1463102"/>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E</a:t>
                </a:r>
              </a:p>
            </p:txBody>
          </p:sp>
          <p:sp>
            <p:nvSpPr>
              <p:cNvPr id="27" name="TextBox 42">
                <a:extLst>
                  <a:ext uri="{FF2B5EF4-FFF2-40B4-BE49-F238E27FC236}">
                    <a16:creationId xmlns:a16="http://schemas.microsoft.com/office/drawing/2014/main" id="{BADF9F4E-7D68-244D-A9F6-3F1BC048445F}"/>
                  </a:ext>
                </a:extLst>
              </p:cNvPr>
              <p:cNvSpPr txBox="1">
                <a:spLocks noChangeArrowheads="1"/>
              </p:cNvSpPr>
              <p:nvPr/>
            </p:nvSpPr>
            <p:spPr bwMode="auto">
              <a:xfrm>
                <a:off x="1913620" y="4468872"/>
                <a:ext cx="489682"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σ</a:t>
                </a:r>
                <a:endParaRPr lang="en-US" altLang="en-US" sz="1600">
                  <a:solidFill>
                    <a:schemeClr val="bg1"/>
                  </a:solidFill>
                  <a:latin typeface="Arial" panose="020B0604020202020204" pitchFamily="34" charset="0"/>
                </a:endParaRPr>
              </a:p>
            </p:txBody>
          </p:sp>
          <p:sp>
            <p:nvSpPr>
              <p:cNvPr id="28" name="TextBox 43">
                <a:extLst>
                  <a:ext uri="{FF2B5EF4-FFF2-40B4-BE49-F238E27FC236}">
                    <a16:creationId xmlns:a16="http://schemas.microsoft.com/office/drawing/2014/main" id="{ADCC0084-28D6-4748-8E72-7447D06A65DB}"/>
                  </a:ext>
                </a:extLst>
              </p:cNvPr>
              <p:cNvSpPr txBox="1">
                <a:spLocks noChangeArrowheads="1"/>
              </p:cNvSpPr>
              <p:nvPr/>
            </p:nvSpPr>
            <p:spPr bwMode="auto">
              <a:xfrm>
                <a:off x="5625039" y="4524498"/>
                <a:ext cx="52246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H</a:t>
                </a:r>
              </a:p>
            </p:txBody>
          </p:sp>
          <p:sp>
            <p:nvSpPr>
              <p:cNvPr id="29" name="TextBox 44">
                <a:extLst>
                  <a:ext uri="{FF2B5EF4-FFF2-40B4-BE49-F238E27FC236}">
                    <a16:creationId xmlns:a16="http://schemas.microsoft.com/office/drawing/2014/main" id="{8B866E63-3FCE-2342-A773-C324E2F4C93D}"/>
                  </a:ext>
                </a:extLst>
              </p:cNvPr>
              <p:cNvSpPr txBox="1">
                <a:spLocks noChangeArrowheads="1"/>
              </p:cNvSpPr>
              <p:nvPr/>
            </p:nvSpPr>
            <p:spPr bwMode="auto">
              <a:xfrm>
                <a:off x="4534829" y="3888154"/>
                <a:ext cx="60960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M</a:t>
                </a:r>
              </a:p>
            </p:txBody>
          </p:sp>
          <p:sp>
            <p:nvSpPr>
              <p:cNvPr id="30" name="TextBox 45">
                <a:extLst>
                  <a:ext uri="{FF2B5EF4-FFF2-40B4-BE49-F238E27FC236}">
                    <a16:creationId xmlns:a16="http://schemas.microsoft.com/office/drawing/2014/main" id="{2E8F05EA-D078-D747-A303-7FA3F7B50D1B}"/>
                  </a:ext>
                </a:extLst>
              </p:cNvPr>
              <p:cNvSpPr txBox="1">
                <a:spLocks noChangeArrowheads="1"/>
              </p:cNvSpPr>
              <p:nvPr/>
            </p:nvSpPr>
            <p:spPr bwMode="auto">
              <a:xfrm>
                <a:off x="3731209" y="2593038"/>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P</a:t>
                </a:r>
              </a:p>
            </p:txBody>
          </p:sp>
          <p:sp>
            <p:nvSpPr>
              <p:cNvPr id="31" name="TextBox 46">
                <a:extLst>
                  <a:ext uri="{FF2B5EF4-FFF2-40B4-BE49-F238E27FC236}">
                    <a16:creationId xmlns:a16="http://schemas.microsoft.com/office/drawing/2014/main" id="{902FBDFF-049C-914F-82C4-9E04DD9A17CC}"/>
                  </a:ext>
                </a:extLst>
              </p:cNvPr>
              <p:cNvSpPr txBox="1">
                <a:spLocks noChangeArrowheads="1"/>
              </p:cNvSpPr>
              <p:nvPr/>
            </p:nvSpPr>
            <p:spPr bwMode="auto">
              <a:xfrm>
                <a:off x="2998972" y="3849428"/>
                <a:ext cx="434208"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dirty="0">
                    <a:solidFill>
                      <a:schemeClr val="bg1"/>
                    </a:solidFill>
                    <a:latin typeface="Arial" panose="020B0604020202020204" pitchFamily="34" charset="0"/>
                  </a:rPr>
                  <a:t>ε</a:t>
                </a:r>
                <a:endParaRPr lang="en-US" altLang="en-US" sz="1600" dirty="0">
                  <a:solidFill>
                    <a:schemeClr val="bg1"/>
                  </a:solidFill>
                  <a:latin typeface="Arial" panose="020B0604020202020204" pitchFamily="34" charset="0"/>
                </a:endParaRPr>
              </a:p>
            </p:txBody>
          </p:sp>
          <p:cxnSp>
            <p:nvCxnSpPr>
              <p:cNvPr id="32" name="Straight Arrow Connector 31">
                <a:extLst>
                  <a:ext uri="{FF2B5EF4-FFF2-40B4-BE49-F238E27FC236}">
                    <a16:creationId xmlns:a16="http://schemas.microsoft.com/office/drawing/2014/main" id="{EC32B709-B37C-4A4D-AAC7-D7EF919627FA}"/>
                  </a:ext>
                </a:extLst>
              </p:cNvPr>
              <p:cNvCxnSpPr/>
              <p:nvPr/>
            </p:nvCxnSpPr>
            <p:spPr>
              <a:xfrm flipH="1">
                <a:off x="3957580" y="1982020"/>
                <a:ext cx="4994" cy="691891"/>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739069A-64B0-404F-8EA4-164F8DF89C2C}"/>
                  </a:ext>
                </a:extLst>
              </p:cNvPr>
              <p:cNvCxnSpPr/>
              <p:nvPr/>
            </p:nvCxnSpPr>
            <p:spPr>
              <a:xfrm flipH="1" flipV="1">
                <a:off x="5008841" y="4284721"/>
                <a:ext cx="696678" cy="35405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FD7E0B7-A096-524C-B574-68E3097D1248}"/>
                  </a:ext>
                </a:extLst>
              </p:cNvPr>
              <p:cNvCxnSpPr/>
              <p:nvPr/>
            </p:nvCxnSpPr>
            <p:spPr>
              <a:xfrm flipV="1">
                <a:off x="2361962" y="4344180"/>
                <a:ext cx="676701" cy="299999"/>
              </a:xfrm>
              <a:prstGeom prst="straightConnector1">
                <a:avLst/>
              </a:prstGeom>
              <a:ln w="3810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A3AD7EE-3247-F241-AF0C-A7DE3D10AFE0}"/>
                  </a:ext>
                </a:extLst>
              </p:cNvPr>
              <p:cNvCxnSpPr/>
              <p:nvPr/>
            </p:nvCxnSpPr>
            <p:spPr>
              <a:xfrm flipH="1" flipV="1">
                <a:off x="4189807" y="2895533"/>
                <a:ext cx="1525700" cy="1751350"/>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7167F1-0F0C-914D-9875-4C5DC9B9FCD8}"/>
                  </a:ext>
                </a:extLst>
              </p:cNvPr>
              <p:cNvCxnSpPr>
                <a:endCxn id="23" idx="5"/>
              </p:cNvCxnSpPr>
              <p:nvPr/>
            </p:nvCxnSpPr>
            <p:spPr>
              <a:xfrm flipH="1" flipV="1">
                <a:off x="3355790" y="4346882"/>
                <a:ext cx="2349729" cy="291892"/>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52BF0CD-14F2-FC43-9EE2-7286DAAA6576}"/>
                  </a:ext>
                </a:extLst>
              </p:cNvPr>
              <p:cNvCxnSpPr/>
              <p:nvPr/>
            </p:nvCxnSpPr>
            <p:spPr>
              <a:xfrm flipH="1">
                <a:off x="2361962" y="2971209"/>
                <a:ext cx="1370883" cy="1675674"/>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C1A5093-9693-DF42-B112-45B307BDD39F}"/>
                  </a:ext>
                </a:extLst>
              </p:cNvPr>
              <p:cNvCxnSpPr/>
              <p:nvPr/>
            </p:nvCxnSpPr>
            <p:spPr>
              <a:xfrm flipH="1">
                <a:off x="2361962" y="4419856"/>
                <a:ext cx="2399670" cy="227027"/>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502C7A8-301A-A947-99FC-BBD49C669027}"/>
                  </a:ext>
                </a:extLst>
              </p:cNvPr>
              <p:cNvCxnSpPr>
                <a:stCxn id="19" idx="4"/>
              </p:cNvCxnSpPr>
              <p:nvPr/>
            </p:nvCxnSpPr>
            <p:spPr>
              <a:xfrm flipH="1">
                <a:off x="3215955" y="1982020"/>
                <a:ext cx="741625" cy="1867565"/>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276CFA8-B02F-B04B-9BFC-901CB49AF1AE}"/>
                  </a:ext>
                </a:extLst>
              </p:cNvPr>
              <p:cNvCxnSpPr/>
              <p:nvPr/>
            </p:nvCxnSpPr>
            <p:spPr>
              <a:xfrm>
                <a:off x="3962574" y="1982020"/>
                <a:ext cx="834017" cy="1981078"/>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Rectangle 30">
              <a:extLst>
                <a:ext uri="{FF2B5EF4-FFF2-40B4-BE49-F238E27FC236}">
                  <a16:creationId xmlns:a16="http://schemas.microsoft.com/office/drawing/2014/main" id="{D2524F6D-6340-584E-B412-1D26D8EA0E15}"/>
                </a:ext>
              </a:extLst>
            </p:cNvPr>
            <p:cNvSpPr>
              <a:spLocks noChangeArrowheads="1"/>
            </p:cNvSpPr>
            <p:nvPr/>
          </p:nvSpPr>
          <p:spPr bwMode="auto">
            <a:xfrm>
              <a:off x="3229639" y="3029557"/>
              <a:ext cx="46951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latin typeface="Arial" panose="020B0604020202020204" pitchFamily="34" charset="0"/>
                </a:rPr>
                <a:t>e</a:t>
              </a:r>
              <a:endParaRPr lang="en-US" altLang="en-US" sz="1800">
                <a:latin typeface="Arial" panose="020B0604020202020204" pitchFamily="34" charset="0"/>
              </a:endParaRPr>
            </a:p>
          </p:txBody>
        </p:sp>
        <p:sp>
          <p:nvSpPr>
            <p:cNvPr id="16" name="Rectangle 31">
              <a:extLst>
                <a:ext uri="{FF2B5EF4-FFF2-40B4-BE49-F238E27FC236}">
                  <a16:creationId xmlns:a16="http://schemas.microsoft.com/office/drawing/2014/main" id="{7BC92AE0-E153-E249-B85B-C737149514A1}"/>
                </a:ext>
              </a:extLst>
            </p:cNvPr>
            <p:cNvSpPr>
              <a:spLocks noChangeArrowheads="1"/>
            </p:cNvSpPr>
            <p:nvPr/>
          </p:nvSpPr>
          <p:spPr bwMode="auto">
            <a:xfrm>
              <a:off x="3556278" y="3643445"/>
              <a:ext cx="598106" cy="55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500">
                  <a:latin typeface="Arial" panose="020B0604020202020204" pitchFamily="34" charset="0"/>
                </a:rPr>
                <a:t>μ</a:t>
              </a:r>
              <a:r>
                <a:rPr lang="en-US" altLang="en-US" sz="1500" baseline="-25000">
                  <a:latin typeface="Arial" panose="020B0604020202020204" pitchFamily="34" charset="0"/>
                </a:rPr>
                <a:t>B</a:t>
              </a:r>
            </a:p>
          </p:txBody>
        </p:sp>
        <p:sp>
          <p:nvSpPr>
            <p:cNvPr id="17" name="TextBox 32">
              <a:extLst>
                <a:ext uri="{FF2B5EF4-FFF2-40B4-BE49-F238E27FC236}">
                  <a16:creationId xmlns:a16="http://schemas.microsoft.com/office/drawing/2014/main" id="{F3458E36-3510-5E47-BD71-34EB31410CA3}"/>
                </a:ext>
              </a:extLst>
            </p:cNvPr>
            <p:cNvSpPr txBox="1">
              <a:spLocks noChangeArrowheads="1"/>
            </p:cNvSpPr>
            <p:nvPr/>
          </p:nvSpPr>
          <p:spPr bwMode="auto">
            <a:xfrm>
              <a:off x="2862725" y="3678903"/>
              <a:ext cx="479596" cy="52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400" b="1">
                  <a:latin typeface="Arial" panose="020B0604020202020204" pitchFamily="34" charset="0"/>
                </a:rPr>
                <a:t>Y</a:t>
              </a:r>
              <a:endParaRPr lang="en-US" altLang="en-US" sz="1600" b="1">
                <a:latin typeface="Arial" panose="020B0604020202020204" pitchFamily="34" charset="0"/>
              </a:endParaRPr>
            </a:p>
          </p:txBody>
        </p:sp>
      </p:grpSp>
    </p:spTree>
    <p:extLst>
      <p:ext uri="{BB962C8B-B14F-4D97-AF65-F5344CB8AC3E}">
        <p14:creationId xmlns:p14="http://schemas.microsoft.com/office/powerpoint/2010/main" val="9504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5"/>
          <p:cNvSpPr txBox="1">
            <a:spLocks noChangeArrowheads="1"/>
          </p:cNvSpPr>
          <p:nvPr/>
        </p:nvSpPr>
        <p:spPr bwMode="auto">
          <a:xfrm>
            <a:off x="365761" y="3984294"/>
            <a:ext cx="10314431" cy="1569660"/>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2800" b="1" dirty="0">
                <a:latin typeface="+mn-lt"/>
              </a:rPr>
              <a:t>2020 IEEE/ACM  A. Richard Newton Technical Impact Award in Electronic Design Automation</a:t>
            </a:r>
          </a:p>
          <a:p>
            <a:pPr algn="ctr" eaLnBrk="1" hangingPunct="1">
              <a:defRPr/>
            </a:pPr>
            <a:r>
              <a:rPr lang="en-US" sz="2000" dirty="0">
                <a:latin typeface="+mn-lt"/>
              </a:rPr>
              <a:t>See SIGDA or CEDA website for more details</a:t>
            </a:r>
          </a:p>
          <a:p>
            <a:pPr algn="ctr" eaLnBrk="1" hangingPunct="1">
              <a:defRPr/>
            </a:pPr>
            <a:r>
              <a:rPr lang="en-US" sz="2000" dirty="0"/>
              <a:t> </a:t>
            </a:r>
          </a:p>
        </p:txBody>
      </p:sp>
      <p:sp>
        <p:nvSpPr>
          <p:cNvPr id="29700" name="TextBox 6"/>
          <p:cNvSpPr txBox="1">
            <a:spLocks noChangeArrowheads="1"/>
          </p:cNvSpPr>
          <p:nvPr/>
        </p:nvSpPr>
        <p:spPr bwMode="auto">
          <a:xfrm>
            <a:off x="1" y="1706619"/>
            <a:ext cx="10314431" cy="2185342"/>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2800" b="1" dirty="0">
                <a:latin typeface="+mn-lt"/>
              </a:rPr>
              <a:t>2020 IEEE CEDA Ernest S. </a:t>
            </a:r>
            <a:r>
              <a:rPr lang="en-US" sz="2800" b="1" dirty="0" err="1">
                <a:latin typeface="+mn-lt"/>
              </a:rPr>
              <a:t>Kuh</a:t>
            </a:r>
            <a:r>
              <a:rPr lang="en-US" sz="2800" b="1" dirty="0">
                <a:latin typeface="+mn-lt"/>
              </a:rPr>
              <a:t> Early Career Award</a:t>
            </a:r>
          </a:p>
          <a:p>
            <a:pPr algn="ctr" eaLnBrk="1" hangingPunct="1">
              <a:lnSpc>
                <a:spcPct val="150000"/>
              </a:lnSpc>
              <a:defRPr/>
            </a:pPr>
            <a:r>
              <a:rPr lang="en-US" sz="2000" dirty="0">
                <a:latin typeface="+mn-lt"/>
              </a:rPr>
              <a:t>Nominations Due: 15 April</a:t>
            </a:r>
          </a:p>
          <a:p>
            <a:pPr algn="ctr" eaLnBrk="1" hangingPunct="1">
              <a:lnSpc>
                <a:spcPct val="150000"/>
              </a:lnSpc>
              <a:defRPr/>
            </a:pPr>
            <a:r>
              <a:rPr lang="en-US" sz="2000" dirty="0">
                <a:latin typeface="+mn-lt"/>
              </a:rPr>
              <a:t>See CEDA website for more details:</a:t>
            </a:r>
          </a:p>
          <a:p>
            <a:pPr algn="ctr" eaLnBrk="1" hangingPunct="1">
              <a:lnSpc>
                <a:spcPct val="150000"/>
              </a:lnSpc>
              <a:defRPr/>
            </a:pPr>
            <a:r>
              <a:rPr lang="en-US" sz="1867" u="sng" dirty="0">
                <a:hlinkClick r:id="rId3"/>
              </a:rPr>
              <a:t>http://ieee-ceda.org/awards/ernest-s-kuh-early-career</a:t>
            </a:r>
            <a:endParaRPr lang="en-US" sz="1867" dirty="0"/>
          </a:p>
          <a:p>
            <a:pPr algn="ctr" eaLnBrk="1" hangingPunct="1">
              <a:defRPr/>
            </a:pPr>
            <a:endParaRPr lang="en-US" sz="2000" dirty="0">
              <a:latin typeface="+mn-lt"/>
            </a:endParaRPr>
          </a:p>
        </p:txBody>
      </p:sp>
      <p:sp>
        <p:nvSpPr>
          <p:cNvPr id="6" name="Text Box 5"/>
          <p:cNvSpPr txBox="1">
            <a:spLocks noChangeArrowheads="1"/>
          </p:cNvSpPr>
          <p:nvPr/>
        </p:nvSpPr>
        <p:spPr bwMode="auto">
          <a:xfrm>
            <a:off x="2479600" y="356659"/>
            <a:ext cx="5056561" cy="677108"/>
          </a:xfrm>
          <a:prstGeom prst="rect">
            <a:avLst/>
          </a:prstGeom>
          <a:noFill/>
          <a:ln w="9525">
            <a:noFill/>
            <a:miter lim="800000"/>
            <a:headEnd/>
            <a:tailEnd/>
          </a:ln>
          <a:effectLst/>
        </p:spPr>
        <p:txBody>
          <a:bodyPr wrap="square">
            <a:spAutoFit/>
          </a:bodyPr>
          <a:lstStyle/>
          <a:p>
            <a:pPr eaLnBrk="0" hangingPunct="0">
              <a:spcBef>
                <a:spcPct val="50000"/>
              </a:spcBef>
              <a:defRPr/>
            </a:pPr>
            <a:r>
              <a:rPr lang="en-US" sz="3800" b="1" dirty="0">
                <a:solidFill>
                  <a:srgbClr val="0078A5"/>
                </a:solidFill>
                <a:latin typeface="Arial" panose="020B0604020202020204" pitchFamily="34" charset="0"/>
                <a:cs typeface="Arial" panose="020B0604020202020204" pitchFamily="34" charset="0"/>
              </a:rPr>
              <a:t>Call for Nominations</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9947" y="5384777"/>
            <a:ext cx="1514375" cy="1238355"/>
          </a:xfrm>
          <a:prstGeom prst="rect">
            <a:avLst/>
          </a:prstGeom>
        </p:spPr>
      </p:pic>
    </p:spTree>
    <p:extLst>
      <p:ext uri="{BB962C8B-B14F-4D97-AF65-F5344CB8AC3E}">
        <p14:creationId xmlns:p14="http://schemas.microsoft.com/office/powerpoint/2010/main" val="2260158312"/>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746C40C-4D4A-5542-B652-4F30F5D09377}"/>
              </a:ext>
            </a:extLst>
          </p:cNvPr>
          <p:cNvSpPr>
            <a:spLocks noGrp="1"/>
          </p:cNvSpPr>
          <p:nvPr>
            <p:ph type="title"/>
          </p:nvPr>
        </p:nvSpPr>
        <p:spPr>
          <a:xfrm>
            <a:off x="1231375" y="227967"/>
            <a:ext cx="8596668" cy="642610"/>
          </a:xfrm>
        </p:spPr>
        <p:txBody>
          <a:bodyPr/>
          <a:lstStyle/>
          <a:p>
            <a:r>
              <a:rPr lang="en-US" altLang="en-US" dirty="0">
                <a:solidFill>
                  <a:srgbClr val="00B0F0"/>
                </a:solidFill>
                <a:latin typeface="Arial" panose="020B0604020202020204" pitchFamily="34" charset="0"/>
                <a:cs typeface="Arial" panose="020B0604020202020204" pitchFamily="34" charset="0"/>
              </a:rPr>
              <a:t>J</a:t>
            </a:r>
            <a:r>
              <a:rPr lang="en-US" altLang="en-US" dirty="0">
                <a:solidFill>
                  <a:srgbClr val="FF0000"/>
                </a:solidFill>
                <a:latin typeface="Arial" panose="020B0604020202020204" pitchFamily="34" charset="0"/>
                <a:cs typeface="Arial" panose="020B0604020202020204" pitchFamily="34" charset="0"/>
              </a:rPr>
              <a:t>X</a:t>
            </a:r>
            <a:r>
              <a:rPr lang="en-US" altLang="en-US" dirty="0">
                <a:solidFill>
                  <a:srgbClr val="00B0F0"/>
                </a:solidFill>
                <a:latin typeface="Arial" panose="020B0604020202020204" pitchFamily="34" charset="0"/>
                <a:cs typeface="Arial" panose="020B0604020202020204" pitchFamily="34" charset="0"/>
              </a:rPr>
              <a:t>CDC – Special Topics for 2019/2020</a:t>
            </a:r>
          </a:p>
        </p:txBody>
      </p:sp>
      <p:sp>
        <p:nvSpPr>
          <p:cNvPr id="18435" name="Content Placeholder 2">
            <a:extLst>
              <a:ext uri="{FF2B5EF4-FFF2-40B4-BE49-F238E27FC236}">
                <a16:creationId xmlns:a16="http://schemas.microsoft.com/office/drawing/2014/main" id="{7FA38F80-6F4C-C941-827A-B06E29010949}"/>
              </a:ext>
            </a:extLst>
          </p:cNvPr>
          <p:cNvSpPr>
            <a:spLocks noGrp="1"/>
          </p:cNvSpPr>
          <p:nvPr>
            <p:ph idx="1"/>
          </p:nvPr>
        </p:nvSpPr>
        <p:spPr>
          <a:xfrm>
            <a:off x="770021" y="1142999"/>
            <a:ext cx="9240253" cy="5466347"/>
          </a:xfrm>
        </p:spPr>
        <p:txBody>
          <a:bodyPr>
            <a:normAutofit fontScale="92500" lnSpcReduction="10000"/>
          </a:bodyPr>
          <a:lstStyle/>
          <a:p>
            <a:pPr marL="514350" indent="-514350">
              <a:buClr>
                <a:srgbClr val="A50021"/>
              </a:buClr>
              <a:buFont typeface="Verdana" panose="020B0604030504040204" pitchFamily="34" charset="0"/>
              <a:buAutoNum type="arabicParenR"/>
              <a:defRPr/>
            </a:pPr>
            <a:r>
              <a:rPr lang="en-US" altLang="en-US" sz="2600" dirty="0">
                <a:solidFill>
                  <a:srgbClr val="0070C0"/>
                </a:solidFill>
                <a:latin typeface="Calibri" panose="020F0502020204030204" pitchFamily="34" charset="0"/>
                <a:cs typeface="Calibri" panose="020F0502020204030204" pitchFamily="34" charset="0"/>
              </a:rPr>
              <a:t>JXCDC 2019 Special Topic #1 ( closed Dec 31st 2018)</a:t>
            </a:r>
            <a:br>
              <a:rPr lang="en-US" altLang="en-US" sz="2600" dirty="0">
                <a:solidFill>
                  <a:srgbClr val="0070C0"/>
                </a:solidFill>
                <a:latin typeface="Calibri" panose="020F0502020204030204" pitchFamily="34" charset="0"/>
                <a:cs typeface="Calibri" panose="020F0502020204030204" pitchFamily="34" charset="0"/>
              </a:rPr>
            </a:br>
            <a:r>
              <a:rPr lang="en-US" altLang="en-US" sz="2600" b="1" dirty="0">
                <a:latin typeface="Calibri" panose="020F0502020204030204" pitchFamily="34" charset="0"/>
                <a:cs typeface="Calibri" panose="020F0502020204030204" pitchFamily="34" charset="0"/>
              </a:rPr>
              <a:t>“Non-volatile Memory for Neuromorphic Computing” </a:t>
            </a:r>
            <a:br>
              <a:rPr lang="en-US" altLang="en-US" sz="2600" b="1" dirty="0">
                <a:latin typeface="Calibri" panose="020F0502020204030204" pitchFamily="34" charset="0"/>
                <a:cs typeface="Calibri" panose="020F0502020204030204" pitchFamily="34" charset="0"/>
              </a:rPr>
            </a:br>
            <a:r>
              <a:rPr lang="en-US" altLang="en-US" sz="2600" dirty="0">
                <a:latin typeface="Calibri" panose="020F0502020204030204" pitchFamily="34" charset="0"/>
                <a:cs typeface="Calibri" panose="020F0502020204030204" pitchFamily="34" charset="0"/>
              </a:rPr>
              <a:t>[Published in June 2019 Issue 1 Part-2]</a:t>
            </a:r>
          </a:p>
          <a:p>
            <a:pPr marL="514350" indent="-514350">
              <a:buClr>
                <a:srgbClr val="A50021"/>
              </a:buClr>
              <a:buFont typeface="Verdana" panose="020B0604030504040204" pitchFamily="34" charset="0"/>
              <a:buAutoNum type="arabicParenR"/>
              <a:defRPr/>
            </a:pPr>
            <a:r>
              <a:rPr lang="en-US" altLang="en-US" sz="2600" dirty="0">
                <a:solidFill>
                  <a:srgbClr val="0070C0"/>
                </a:solidFill>
                <a:latin typeface="Calibri" panose="020F0502020204030204" pitchFamily="34" charset="0"/>
                <a:cs typeface="Calibri" panose="020F0502020204030204" pitchFamily="34" charset="0"/>
              </a:rPr>
              <a:t>JXCDC 2019 Special Topic #2 ( closed April 30</a:t>
            </a:r>
            <a:r>
              <a:rPr lang="en-US" altLang="en-US" sz="2600" baseline="30000" dirty="0">
                <a:solidFill>
                  <a:srgbClr val="0070C0"/>
                </a:solidFill>
                <a:latin typeface="Calibri" panose="020F0502020204030204" pitchFamily="34" charset="0"/>
                <a:cs typeface="Calibri" panose="020F0502020204030204" pitchFamily="34" charset="0"/>
              </a:rPr>
              <a:t>th</a:t>
            </a:r>
            <a:r>
              <a:rPr lang="en-US" altLang="en-US" sz="2600" dirty="0">
                <a:solidFill>
                  <a:srgbClr val="0070C0"/>
                </a:solidFill>
                <a:latin typeface="Calibri" panose="020F0502020204030204" pitchFamily="34" charset="0"/>
                <a:cs typeface="Calibri" panose="020F0502020204030204" pitchFamily="34" charset="0"/>
              </a:rPr>
              <a:t> 2019)</a:t>
            </a:r>
            <a:br>
              <a:rPr lang="en-US" altLang="en-US" sz="2600" dirty="0">
                <a:solidFill>
                  <a:srgbClr val="0070C0"/>
                </a:solidFill>
                <a:latin typeface="Calibri" panose="020F0502020204030204" pitchFamily="34" charset="0"/>
                <a:cs typeface="Calibri" panose="020F0502020204030204" pitchFamily="34" charset="0"/>
              </a:rPr>
            </a:br>
            <a:r>
              <a:rPr lang="en-US" altLang="en-US" sz="2600" b="1" dirty="0">
                <a:latin typeface="Calibri" panose="020F0502020204030204" pitchFamily="34" charset="0"/>
                <a:cs typeface="Calibri" panose="020F0502020204030204" pitchFamily="34" charset="0"/>
              </a:rPr>
              <a:t>“Ferroelectric Materials for Advanced Logic, Analog and Memory Applications” </a:t>
            </a:r>
            <a:r>
              <a:rPr lang="en-US" altLang="en-US" sz="2600" dirty="0">
                <a:latin typeface="Calibri" panose="020F0502020204030204" pitchFamily="34" charset="0"/>
                <a:cs typeface="Calibri" panose="020F0502020204030204" pitchFamily="34" charset="0"/>
              </a:rPr>
              <a:t>[Publishes in Dec 2019 Issue 2 Part-2] </a:t>
            </a:r>
            <a:br>
              <a:rPr lang="en-US" altLang="en-US" sz="2600" dirty="0">
                <a:latin typeface="Calibri" panose="020F0502020204030204" pitchFamily="34" charset="0"/>
                <a:cs typeface="Calibri" panose="020F0502020204030204" pitchFamily="34" charset="0"/>
              </a:rPr>
            </a:br>
            <a:r>
              <a:rPr lang="en-US" altLang="en-US" sz="2600" dirty="0">
                <a:latin typeface="Calibri" panose="020F0502020204030204" pitchFamily="34" charset="0"/>
                <a:cs typeface="Calibri" panose="020F0502020204030204" pitchFamily="34" charset="0"/>
              </a:rPr>
              <a:t>	</a:t>
            </a:r>
            <a:r>
              <a:rPr lang="en-US" altLang="en-US" sz="2600" i="1" dirty="0">
                <a:solidFill>
                  <a:srgbClr val="0070C0"/>
                </a:solidFill>
                <a:latin typeface="Calibri" panose="020F0502020204030204" pitchFamily="34" charset="0"/>
                <a:cs typeface="Calibri" panose="020F0502020204030204" pitchFamily="34" charset="0"/>
              </a:rPr>
              <a:t>(Editor Prof. Azad Naeemi Georgia Institute of Technology)</a:t>
            </a:r>
          </a:p>
          <a:p>
            <a:pPr marL="514350" indent="-514350">
              <a:buClr>
                <a:srgbClr val="A50021"/>
              </a:buClr>
              <a:buFont typeface="Verdana" panose="020B0604030504040204" pitchFamily="34" charset="0"/>
              <a:buAutoNum type="arabicParenR"/>
              <a:defRPr/>
            </a:pPr>
            <a:r>
              <a:rPr lang="en-US" altLang="en-US" sz="2600" dirty="0">
                <a:solidFill>
                  <a:srgbClr val="0070C0"/>
                </a:solidFill>
                <a:latin typeface="Calibri" panose="020F0502020204030204" pitchFamily="34" charset="0"/>
                <a:cs typeface="Calibri" panose="020F0502020204030204" pitchFamily="34" charset="0"/>
              </a:rPr>
              <a:t>JXCDC 2019 Special Topic #3 (closed on August 31</a:t>
            </a:r>
            <a:r>
              <a:rPr lang="en-US" altLang="en-US" sz="2600" baseline="30000" dirty="0">
                <a:solidFill>
                  <a:srgbClr val="0070C0"/>
                </a:solidFill>
                <a:latin typeface="Calibri" panose="020F0502020204030204" pitchFamily="34" charset="0"/>
                <a:cs typeface="Calibri" panose="020F0502020204030204" pitchFamily="34" charset="0"/>
              </a:rPr>
              <a:t>st</a:t>
            </a:r>
            <a:r>
              <a:rPr lang="en-US" altLang="en-US" sz="2600" dirty="0">
                <a:solidFill>
                  <a:srgbClr val="0070C0"/>
                </a:solidFill>
                <a:latin typeface="Calibri" panose="020F0502020204030204" pitchFamily="34" charset="0"/>
                <a:cs typeface="Calibri" panose="020F0502020204030204" pitchFamily="34" charset="0"/>
              </a:rPr>
              <a:t> 2019) </a:t>
            </a:r>
            <a:br>
              <a:rPr lang="en-US" altLang="en-US" sz="2600" dirty="0">
                <a:solidFill>
                  <a:srgbClr val="0070C0"/>
                </a:solidFill>
                <a:latin typeface="Calibri" panose="020F0502020204030204" pitchFamily="34" charset="0"/>
                <a:cs typeface="Calibri" panose="020F0502020204030204" pitchFamily="34" charset="0"/>
              </a:rPr>
            </a:br>
            <a:r>
              <a:rPr lang="en-US" altLang="en-US" sz="2600" b="1" dirty="0">
                <a:latin typeface="Calibri" panose="020F0502020204030204" pitchFamily="34" charset="0"/>
                <a:cs typeface="Calibri" panose="020F0502020204030204" pitchFamily="34" charset="0"/>
              </a:rPr>
              <a:t>“Spin-Orbit Torque For Advanced Magnetic Logic and Memory" – aligned with spintronics” </a:t>
            </a:r>
            <a:r>
              <a:rPr lang="en-US" altLang="en-US" sz="2600" dirty="0">
                <a:latin typeface="Calibri" panose="020F0502020204030204" pitchFamily="34" charset="0"/>
                <a:cs typeface="Calibri" panose="020F0502020204030204" pitchFamily="34" charset="0"/>
              </a:rPr>
              <a:t>[Publishes in Dec 2019 Issue 2 Part-3]</a:t>
            </a:r>
            <a:br>
              <a:rPr lang="en-US" altLang="en-US" sz="2600" dirty="0">
                <a:latin typeface="Calibri" panose="020F0502020204030204" pitchFamily="34" charset="0"/>
                <a:cs typeface="Calibri" panose="020F0502020204030204" pitchFamily="34" charset="0"/>
              </a:rPr>
            </a:br>
            <a:r>
              <a:rPr lang="en-US" altLang="en-US" sz="2600" dirty="0">
                <a:latin typeface="Calibri" panose="020F0502020204030204" pitchFamily="34" charset="0"/>
                <a:cs typeface="Calibri" panose="020F0502020204030204" pitchFamily="34" charset="0"/>
              </a:rPr>
              <a:t>	</a:t>
            </a:r>
            <a:r>
              <a:rPr lang="en-US" altLang="en-US" sz="2600" i="1" dirty="0">
                <a:solidFill>
                  <a:srgbClr val="0070C0"/>
                </a:solidFill>
                <a:latin typeface="Calibri" panose="020F0502020204030204" pitchFamily="34" charset="0"/>
                <a:cs typeface="Calibri" panose="020F0502020204030204" pitchFamily="34" charset="0"/>
              </a:rPr>
              <a:t>(Guest Editor Dr. Dmitri Nikonov, Intel Corp.)</a:t>
            </a:r>
          </a:p>
          <a:p>
            <a:pPr marL="457200" indent="-457200">
              <a:buClr>
                <a:schemeClr val="accent1"/>
              </a:buClr>
              <a:buFont typeface="+mj-lt"/>
              <a:buAutoNum type="arabicParenR"/>
              <a:defRPr/>
            </a:pPr>
            <a:r>
              <a:rPr lang="en-US" altLang="en-US" sz="2600" dirty="0">
                <a:solidFill>
                  <a:srgbClr val="0070C0"/>
                </a:solidFill>
                <a:latin typeface="Calibri" panose="020F0502020204030204" pitchFamily="34" charset="0"/>
                <a:cs typeface="Calibri" panose="020F0502020204030204" pitchFamily="34" charset="0"/>
              </a:rPr>
              <a:t>JXCDC 2020 Special Topic #1 (closes on Jan 15</a:t>
            </a:r>
            <a:r>
              <a:rPr lang="en-US" altLang="en-US" sz="2600" baseline="30000" dirty="0">
                <a:solidFill>
                  <a:srgbClr val="0070C0"/>
                </a:solidFill>
                <a:latin typeface="Calibri" panose="020F0502020204030204" pitchFamily="34" charset="0"/>
                <a:cs typeface="Calibri" panose="020F0502020204030204" pitchFamily="34" charset="0"/>
              </a:rPr>
              <a:t>th</a:t>
            </a:r>
            <a:r>
              <a:rPr lang="en-US" altLang="en-US" sz="2600" dirty="0">
                <a:solidFill>
                  <a:srgbClr val="0070C0"/>
                </a:solidFill>
                <a:latin typeface="Calibri" panose="020F0502020204030204" pitchFamily="34" charset="0"/>
                <a:cs typeface="Calibri" panose="020F0502020204030204" pitchFamily="34" charset="0"/>
              </a:rPr>
              <a:t> 2020)</a:t>
            </a:r>
            <a:br>
              <a:rPr lang="en-US" altLang="en-US" sz="2600" b="1" dirty="0">
                <a:solidFill>
                  <a:srgbClr val="0070C0"/>
                </a:solidFill>
                <a:latin typeface="Calibri" panose="020F0502020204030204" pitchFamily="34" charset="0"/>
                <a:cs typeface="Calibri" panose="020F0502020204030204" pitchFamily="34" charset="0"/>
              </a:rPr>
            </a:br>
            <a:r>
              <a:rPr lang="en-US" sz="2600" b="1" dirty="0">
                <a:latin typeface="Calibri" panose="020F0502020204030204" pitchFamily="34" charset="0"/>
                <a:cs typeface="Calibri" panose="020F0502020204030204" pitchFamily="34" charset="0"/>
              </a:rPr>
              <a:t>“Exploratory Devices and Circuits for Compute-In-Memory”</a:t>
            </a:r>
            <a:br>
              <a:rPr lang="en-US" sz="2600" b="1"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	</a:t>
            </a:r>
            <a:r>
              <a:rPr lang="en-US" altLang="en-US" sz="2600" i="1" dirty="0">
                <a:solidFill>
                  <a:srgbClr val="0070C0"/>
                </a:solidFill>
                <a:latin typeface="Calibri" panose="020F0502020204030204" pitchFamily="34" charset="0"/>
                <a:cs typeface="Calibri" panose="020F0502020204030204" pitchFamily="34" charset="0"/>
              </a:rPr>
              <a:t>(Editor Prof. Shimeng Yu, Georgia Institute of Technology)</a:t>
            </a:r>
            <a:br>
              <a:rPr lang="en-US" altLang="en-US" sz="2000" i="1" dirty="0">
                <a:solidFill>
                  <a:srgbClr val="0070C0"/>
                </a:solidFill>
                <a:latin typeface="Calibri" panose="020F0502020204030204" pitchFamily="34" charset="0"/>
                <a:cs typeface="Calibri" panose="020F0502020204030204" pitchFamily="34" charset="0"/>
              </a:rPr>
            </a:br>
            <a:endParaRPr lang="en-US" sz="2000" i="1" dirty="0">
              <a:solidFill>
                <a:srgbClr val="0070C0"/>
              </a:solidFill>
              <a:latin typeface="Calibri" panose="020F0502020204030204" pitchFamily="34" charset="0"/>
              <a:cs typeface="Calibri" panose="020F0502020204030204" pitchFamily="34" charset="0"/>
            </a:endParaRPr>
          </a:p>
          <a:p>
            <a:pPr marL="514350" indent="-514350">
              <a:buClr>
                <a:srgbClr val="A50021"/>
              </a:buClr>
              <a:buFont typeface="Verdana" panose="020B0604030504040204" pitchFamily="34" charset="0"/>
              <a:buAutoNum type="arabicParenR"/>
              <a:defRPr/>
            </a:pPr>
            <a:endParaRPr lang="en-US" altLang="en-US" sz="2000" dirty="0">
              <a:solidFill>
                <a:srgbClr val="0070C0"/>
              </a:solidFill>
              <a:latin typeface="Calibri" panose="020F0502020204030204" pitchFamily="34" charset="0"/>
              <a:cs typeface="Calibri" panose="020F0502020204030204" pitchFamily="34" charset="0"/>
            </a:endParaRPr>
          </a:p>
        </p:txBody>
      </p:sp>
      <p:sp>
        <p:nvSpPr>
          <p:cNvPr id="11268" name="Date Placeholder 3">
            <a:extLst>
              <a:ext uri="{FF2B5EF4-FFF2-40B4-BE49-F238E27FC236}">
                <a16:creationId xmlns:a16="http://schemas.microsoft.com/office/drawing/2014/main" id="{CCC7D6B7-6097-F444-8CE1-48AEB071D5B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8EF3C29A-64C6-8A49-B8AB-805E349EF369}" type="datetime5">
              <a:rPr lang="en-US" altLang="en-US" sz="1000">
                <a:solidFill>
                  <a:srgbClr val="898989"/>
                </a:solidFill>
                <a:latin typeface="Arial" panose="020B0604020202020204" pitchFamily="34" charset="0"/>
              </a:rPr>
              <a:pPr>
                <a:spcBef>
                  <a:spcPct val="0"/>
                </a:spcBef>
                <a:buClrTx/>
                <a:buSzTx/>
                <a:buFontTx/>
                <a:buNone/>
              </a:pPr>
              <a:t>3-Nov-19</a:t>
            </a:fld>
            <a:endParaRPr lang="en-US" altLang="en-US" sz="1000">
              <a:solidFill>
                <a:srgbClr val="898989"/>
              </a:solidFill>
              <a:latin typeface="Arial" panose="020B0604020202020204" pitchFamily="34" charset="0"/>
            </a:endParaRPr>
          </a:p>
        </p:txBody>
      </p:sp>
      <p:sp>
        <p:nvSpPr>
          <p:cNvPr id="11269" name="Slide Number Placeholder 4">
            <a:extLst>
              <a:ext uri="{FF2B5EF4-FFF2-40B4-BE49-F238E27FC236}">
                <a16:creationId xmlns:a16="http://schemas.microsoft.com/office/drawing/2014/main" id="{A8591D5C-18C5-1848-99EA-32500B2B8F4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62FB2F5C-F4A7-1041-A502-5C0E2923FF2E}" type="slidenum">
              <a:rPr lang="en-US" altLang="en-US" sz="1000">
                <a:solidFill>
                  <a:srgbClr val="898989"/>
                </a:solidFill>
                <a:latin typeface="Arial" panose="020B0604020202020204" pitchFamily="34" charset="0"/>
              </a:rPr>
              <a:pPr>
                <a:spcBef>
                  <a:spcPct val="0"/>
                </a:spcBef>
                <a:buClrTx/>
                <a:buSzTx/>
                <a:buFontTx/>
                <a:buNone/>
              </a:pPr>
              <a:t>60</a:t>
            </a:fld>
            <a:endParaRPr lang="en-US" altLang="en-US" sz="1000">
              <a:solidFill>
                <a:srgbClr val="898989"/>
              </a:solidFill>
              <a:latin typeface="Arial" panose="020B0604020202020204" pitchFamily="34" charset="0"/>
            </a:endParaRPr>
          </a:p>
        </p:txBody>
      </p:sp>
      <p:grpSp>
        <p:nvGrpSpPr>
          <p:cNvPr id="6" name="Group 28">
            <a:extLst>
              <a:ext uri="{FF2B5EF4-FFF2-40B4-BE49-F238E27FC236}">
                <a16:creationId xmlns:a16="http://schemas.microsoft.com/office/drawing/2014/main" id="{17335851-B692-854C-B417-3A03C070A245}"/>
              </a:ext>
            </a:extLst>
          </p:cNvPr>
          <p:cNvGrpSpPr>
            <a:grpSpLocks/>
          </p:cNvGrpSpPr>
          <p:nvPr/>
        </p:nvGrpSpPr>
        <p:grpSpPr bwMode="auto">
          <a:xfrm>
            <a:off x="9529011" y="1"/>
            <a:ext cx="2656584" cy="2069432"/>
            <a:chOff x="1371600" y="1463102"/>
            <a:chExt cx="4242499" cy="3637834"/>
          </a:xfrm>
        </p:grpSpPr>
        <p:grpSp>
          <p:nvGrpSpPr>
            <p:cNvPr id="7" name="Group 29">
              <a:extLst>
                <a:ext uri="{FF2B5EF4-FFF2-40B4-BE49-F238E27FC236}">
                  <a16:creationId xmlns:a16="http://schemas.microsoft.com/office/drawing/2014/main" id="{CCA4F15E-625C-894D-9666-9798C4CBE83D}"/>
                </a:ext>
              </a:extLst>
            </p:cNvPr>
            <p:cNvGrpSpPr>
              <a:grpSpLocks/>
            </p:cNvGrpSpPr>
            <p:nvPr/>
          </p:nvGrpSpPr>
          <p:grpSpPr bwMode="auto">
            <a:xfrm>
              <a:off x="1371600" y="1463102"/>
              <a:ext cx="4242499" cy="3637834"/>
              <a:chOff x="1905000" y="1463102"/>
              <a:chExt cx="4242499" cy="3637834"/>
            </a:xfrm>
          </p:grpSpPr>
          <p:sp>
            <p:nvSpPr>
              <p:cNvPr id="11" name="Isosceles Triangle 33">
                <a:extLst>
                  <a:ext uri="{FF2B5EF4-FFF2-40B4-BE49-F238E27FC236}">
                    <a16:creationId xmlns:a16="http://schemas.microsoft.com/office/drawing/2014/main" id="{763A2B43-4D82-9947-9FD3-5309D4C649FE}"/>
                  </a:ext>
                </a:extLst>
              </p:cNvPr>
              <p:cNvSpPr/>
              <p:nvPr/>
            </p:nvSpPr>
            <p:spPr>
              <a:xfrm>
                <a:off x="2134729" y="1600939"/>
                <a:ext cx="3733100" cy="3199997"/>
              </a:xfrm>
              <a:prstGeom prst="triangle">
                <a:avLst/>
              </a:prstGeom>
              <a:noFill/>
              <a:ln w="381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 name="Oval 11">
                <a:extLst>
                  <a:ext uri="{FF2B5EF4-FFF2-40B4-BE49-F238E27FC236}">
                    <a16:creationId xmlns:a16="http://schemas.microsoft.com/office/drawing/2014/main" id="{3478C2A6-AF6D-F54B-BC02-D4F03B19DEB9}"/>
                  </a:ext>
                </a:extLst>
              </p:cNvPr>
              <p:cNvSpPr>
                <a:spLocks noChangeAspect="1"/>
              </p:cNvSpPr>
              <p:nvPr/>
            </p:nvSpPr>
            <p:spPr bwMode="auto">
              <a:xfrm>
                <a:off x="3733800" y="1531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3" name="Isosceles Triangle 35">
                <a:extLst>
                  <a:ext uri="{FF2B5EF4-FFF2-40B4-BE49-F238E27FC236}">
                    <a16:creationId xmlns:a16="http://schemas.microsoft.com/office/drawing/2014/main" id="{51F27878-B3E3-C146-ADE4-8FCA24A309BF}"/>
                  </a:ext>
                </a:extLst>
              </p:cNvPr>
              <p:cNvSpPr>
                <a:spLocks noChangeAspect="1"/>
              </p:cNvSpPr>
              <p:nvPr/>
            </p:nvSpPr>
            <p:spPr>
              <a:xfrm>
                <a:off x="3200973" y="2819857"/>
                <a:ext cx="1578139" cy="1351350"/>
              </a:xfrm>
              <a:prstGeom prst="triangle">
                <a:avLst/>
              </a:prstGeom>
              <a:solidFill>
                <a:srgbClr val="00B0F0">
                  <a:alpha val="22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4" name="Oval 13">
                <a:extLst>
                  <a:ext uri="{FF2B5EF4-FFF2-40B4-BE49-F238E27FC236}">
                    <a16:creationId xmlns:a16="http://schemas.microsoft.com/office/drawing/2014/main" id="{55ECD501-8C7D-154F-9003-4618EF69D77A}"/>
                  </a:ext>
                </a:extLst>
              </p:cNvPr>
              <p:cNvSpPr>
                <a:spLocks noChangeAspect="1"/>
              </p:cNvSpPr>
              <p:nvPr/>
            </p:nvSpPr>
            <p:spPr bwMode="auto">
              <a:xfrm>
                <a:off x="3733800" y="2674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5" name="Oval 14">
                <a:extLst>
                  <a:ext uri="{FF2B5EF4-FFF2-40B4-BE49-F238E27FC236}">
                    <a16:creationId xmlns:a16="http://schemas.microsoft.com/office/drawing/2014/main" id="{4589A327-8719-F946-AB0D-675A5D6245E2}"/>
                  </a:ext>
                </a:extLst>
              </p:cNvPr>
              <p:cNvSpPr>
                <a:spLocks noChangeAspect="1"/>
              </p:cNvSpPr>
              <p:nvPr/>
            </p:nvSpPr>
            <p:spPr bwMode="auto">
              <a:xfrm>
                <a:off x="1905000" y="45720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6" name="Oval 15">
                <a:extLst>
                  <a:ext uri="{FF2B5EF4-FFF2-40B4-BE49-F238E27FC236}">
                    <a16:creationId xmlns:a16="http://schemas.microsoft.com/office/drawing/2014/main" id="{978F45E3-25B8-F747-A054-0590419AF6CC}"/>
                  </a:ext>
                </a:extLst>
              </p:cNvPr>
              <p:cNvSpPr>
                <a:spLocks noChangeAspect="1"/>
              </p:cNvSpPr>
              <p:nvPr/>
            </p:nvSpPr>
            <p:spPr bwMode="auto">
              <a:xfrm>
                <a:off x="2971800" y="39624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7" name="Oval 16">
                <a:extLst>
                  <a:ext uri="{FF2B5EF4-FFF2-40B4-BE49-F238E27FC236}">
                    <a16:creationId xmlns:a16="http://schemas.microsoft.com/office/drawing/2014/main" id="{D7BD213F-1010-2D41-963C-8CD4C640C7CA}"/>
                  </a:ext>
                </a:extLst>
              </p:cNvPr>
              <p:cNvSpPr>
                <a:spLocks noChangeAspect="1"/>
              </p:cNvSpPr>
              <p:nvPr/>
            </p:nvSpPr>
            <p:spPr bwMode="auto">
              <a:xfrm>
                <a:off x="4572000" y="39624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8" name="Oval 17">
                <a:extLst>
                  <a:ext uri="{FF2B5EF4-FFF2-40B4-BE49-F238E27FC236}">
                    <a16:creationId xmlns:a16="http://schemas.microsoft.com/office/drawing/2014/main" id="{8027695B-FFC1-5F4E-89F9-EEA553358C23}"/>
                  </a:ext>
                </a:extLst>
              </p:cNvPr>
              <p:cNvSpPr>
                <a:spLocks noChangeAspect="1"/>
              </p:cNvSpPr>
              <p:nvPr/>
            </p:nvSpPr>
            <p:spPr bwMode="auto">
              <a:xfrm>
                <a:off x="5638800" y="45720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19" name="TextBox 41">
                <a:extLst>
                  <a:ext uri="{FF2B5EF4-FFF2-40B4-BE49-F238E27FC236}">
                    <a16:creationId xmlns:a16="http://schemas.microsoft.com/office/drawing/2014/main" id="{41E7A470-5B9D-9E4F-993E-438AE7241B86}"/>
                  </a:ext>
                </a:extLst>
              </p:cNvPr>
              <p:cNvSpPr txBox="1">
                <a:spLocks noChangeArrowheads="1"/>
              </p:cNvSpPr>
              <p:nvPr/>
            </p:nvSpPr>
            <p:spPr bwMode="auto">
              <a:xfrm>
                <a:off x="3731209" y="1463102"/>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E</a:t>
                </a:r>
              </a:p>
            </p:txBody>
          </p:sp>
          <p:sp>
            <p:nvSpPr>
              <p:cNvPr id="20" name="TextBox 42">
                <a:extLst>
                  <a:ext uri="{FF2B5EF4-FFF2-40B4-BE49-F238E27FC236}">
                    <a16:creationId xmlns:a16="http://schemas.microsoft.com/office/drawing/2014/main" id="{E7EF9146-A840-E24D-9659-001E7B4F2EBB}"/>
                  </a:ext>
                </a:extLst>
              </p:cNvPr>
              <p:cNvSpPr txBox="1">
                <a:spLocks noChangeArrowheads="1"/>
              </p:cNvSpPr>
              <p:nvPr/>
            </p:nvSpPr>
            <p:spPr bwMode="auto">
              <a:xfrm>
                <a:off x="1913620" y="4468872"/>
                <a:ext cx="489682"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σ</a:t>
                </a:r>
                <a:endParaRPr lang="en-US" altLang="en-US" sz="1600">
                  <a:solidFill>
                    <a:schemeClr val="bg1"/>
                  </a:solidFill>
                  <a:latin typeface="Arial" panose="020B0604020202020204" pitchFamily="34" charset="0"/>
                </a:endParaRPr>
              </a:p>
            </p:txBody>
          </p:sp>
          <p:sp>
            <p:nvSpPr>
              <p:cNvPr id="21" name="TextBox 43">
                <a:extLst>
                  <a:ext uri="{FF2B5EF4-FFF2-40B4-BE49-F238E27FC236}">
                    <a16:creationId xmlns:a16="http://schemas.microsoft.com/office/drawing/2014/main" id="{AA84DD9D-0AA4-AF4C-B79E-A68D9A6EBE5E}"/>
                  </a:ext>
                </a:extLst>
              </p:cNvPr>
              <p:cNvSpPr txBox="1">
                <a:spLocks noChangeArrowheads="1"/>
              </p:cNvSpPr>
              <p:nvPr/>
            </p:nvSpPr>
            <p:spPr bwMode="auto">
              <a:xfrm>
                <a:off x="5625039" y="4524498"/>
                <a:ext cx="52246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H</a:t>
                </a:r>
              </a:p>
            </p:txBody>
          </p:sp>
          <p:sp>
            <p:nvSpPr>
              <p:cNvPr id="22" name="TextBox 44">
                <a:extLst>
                  <a:ext uri="{FF2B5EF4-FFF2-40B4-BE49-F238E27FC236}">
                    <a16:creationId xmlns:a16="http://schemas.microsoft.com/office/drawing/2014/main" id="{B9E343AC-3CB5-BF42-ABB1-698FE9F8AEDA}"/>
                  </a:ext>
                </a:extLst>
              </p:cNvPr>
              <p:cNvSpPr txBox="1">
                <a:spLocks noChangeArrowheads="1"/>
              </p:cNvSpPr>
              <p:nvPr/>
            </p:nvSpPr>
            <p:spPr bwMode="auto">
              <a:xfrm>
                <a:off x="4534829" y="3888154"/>
                <a:ext cx="60960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M</a:t>
                </a:r>
              </a:p>
            </p:txBody>
          </p:sp>
          <p:sp>
            <p:nvSpPr>
              <p:cNvPr id="23" name="TextBox 45">
                <a:extLst>
                  <a:ext uri="{FF2B5EF4-FFF2-40B4-BE49-F238E27FC236}">
                    <a16:creationId xmlns:a16="http://schemas.microsoft.com/office/drawing/2014/main" id="{7E2B8E1C-4D09-4944-8B12-E1BCF31CDB77}"/>
                  </a:ext>
                </a:extLst>
              </p:cNvPr>
              <p:cNvSpPr txBox="1">
                <a:spLocks noChangeArrowheads="1"/>
              </p:cNvSpPr>
              <p:nvPr/>
            </p:nvSpPr>
            <p:spPr bwMode="auto">
              <a:xfrm>
                <a:off x="3731209" y="2593038"/>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P</a:t>
                </a:r>
              </a:p>
            </p:txBody>
          </p:sp>
          <p:sp>
            <p:nvSpPr>
              <p:cNvPr id="24" name="TextBox 46">
                <a:extLst>
                  <a:ext uri="{FF2B5EF4-FFF2-40B4-BE49-F238E27FC236}">
                    <a16:creationId xmlns:a16="http://schemas.microsoft.com/office/drawing/2014/main" id="{6930157B-D61C-DD4C-9E9C-A8174D7D7695}"/>
                  </a:ext>
                </a:extLst>
              </p:cNvPr>
              <p:cNvSpPr txBox="1">
                <a:spLocks noChangeArrowheads="1"/>
              </p:cNvSpPr>
              <p:nvPr/>
            </p:nvSpPr>
            <p:spPr bwMode="auto">
              <a:xfrm>
                <a:off x="2998972" y="3849428"/>
                <a:ext cx="434208"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dirty="0">
                    <a:solidFill>
                      <a:schemeClr val="bg1"/>
                    </a:solidFill>
                    <a:latin typeface="Arial" panose="020B0604020202020204" pitchFamily="34" charset="0"/>
                  </a:rPr>
                  <a:t>ε</a:t>
                </a:r>
                <a:endParaRPr lang="en-US" altLang="en-US" sz="1600" dirty="0">
                  <a:solidFill>
                    <a:schemeClr val="bg1"/>
                  </a:solidFill>
                  <a:latin typeface="Arial" panose="020B0604020202020204" pitchFamily="34" charset="0"/>
                </a:endParaRPr>
              </a:p>
            </p:txBody>
          </p:sp>
          <p:cxnSp>
            <p:nvCxnSpPr>
              <p:cNvPr id="25" name="Straight Arrow Connector 24">
                <a:extLst>
                  <a:ext uri="{FF2B5EF4-FFF2-40B4-BE49-F238E27FC236}">
                    <a16:creationId xmlns:a16="http://schemas.microsoft.com/office/drawing/2014/main" id="{777F0886-B8BA-4C45-B923-0DAD41907637}"/>
                  </a:ext>
                </a:extLst>
              </p:cNvPr>
              <p:cNvCxnSpPr/>
              <p:nvPr/>
            </p:nvCxnSpPr>
            <p:spPr>
              <a:xfrm flipH="1">
                <a:off x="3957580" y="1982020"/>
                <a:ext cx="4994" cy="691891"/>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7CC376-02EF-0748-8949-D9789C8CDA6E}"/>
                  </a:ext>
                </a:extLst>
              </p:cNvPr>
              <p:cNvCxnSpPr/>
              <p:nvPr/>
            </p:nvCxnSpPr>
            <p:spPr>
              <a:xfrm flipH="1" flipV="1">
                <a:off x="5008841" y="4284721"/>
                <a:ext cx="696678" cy="35405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DFF1CEE-7C8A-124B-9C3B-B2533496A61C}"/>
                  </a:ext>
                </a:extLst>
              </p:cNvPr>
              <p:cNvCxnSpPr/>
              <p:nvPr/>
            </p:nvCxnSpPr>
            <p:spPr>
              <a:xfrm flipV="1">
                <a:off x="2361962" y="4344180"/>
                <a:ext cx="676701" cy="299999"/>
              </a:xfrm>
              <a:prstGeom prst="straightConnector1">
                <a:avLst/>
              </a:prstGeom>
              <a:ln w="3810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DE2B134-D1B4-964B-B44C-520DF3E21E0F}"/>
                  </a:ext>
                </a:extLst>
              </p:cNvPr>
              <p:cNvCxnSpPr/>
              <p:nvPr/>
            </p:nvCxnSpPr>
            <p:spPr>
              <a:xfrm flipH="1" flipV="1">
                <a:off x="4189807" y="2895533"/>
                <a:ext cx="1525700" cy="1751350"/>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B4B39C4-8B76-9A40-AA12-F06CB292A0BC}"/>
                  </a:ext>
                </a:extLst>
              </p:cNvPr>
              <p:cNvCxnSpPr>
                <a:endCxn id="16" idx="5"/>
              </p:cNvCxnSpPr>
              <p:nvPr/>
            </p:nvCxnSpPr>
            <p:spPr>
              <a:xfrm flipH="1" flipV="1">
                <a:off x="3355790" y="4346882"/>
                <a:ext cx="2349729" cy="291892"/>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79DDE2-7313-AF44-B977-7BDAA8BF84B8}"/>
                  </a:ext>
                </a:extLst>
              </p:cNvPr>
              <p:cNvCxnSpPr/>
              <p:nvPr/>
            </p:nvCxnSpPr>
            <p:spPr>
              <a:xfrm flipH="1">
                <a:off x="2361962" y="2971209"/>
                <a:ext cx="1370883" cy="1675674"/>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22E2327-B9AF-4B4E-B141-AE9C28E7B49B}"/>
                  </a:ext>
                </a:extLst>
              </p:cNvPr>
              <p:cNvCxnSpPr/>
              <p:nvPr/>
            </p:nvCxnSpPr>
            <p:spPr>
              <a:xfrm flipH="1">
                <a:off x="2361962" y="4419856"/>
                <a:ext cx="2399670" cy="227027"/>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27627F0-08B7-F842-8248-52686BD6CE40}"/>
                  </a:ext>
                </a:extLst>
              </p:cNvPr>
              <p:cNvCxnSpPr>
                <a:stCxn id="12" idx="4"/>
              </p:cNvCxnSpPr>
              <p:nvPr/>
            </p:nvCxnSpPr>
            <p:spPr>
              <a:xfrm flipH="1">
                <a:off x="3215955" y="1982020"/>
                <a:ext cx="741625" cy="1867565"/>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E0188F1-8016-F74E-8C0D-B8E5AF5B1C27}"/>
                  </a:ext>
                </a:extLst>
              </p:cNvPr>
              <p:cNvCxnSpPr/>
              <p:nvPr/>
            </p:nvCxnSpPr>
            <p:spPr>
              <a:xfrm>
                <a:off x="3962574" y="1982020"/>
                <a:ext cx="834017" cy="1981078"/>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 name="Rectangle 30">
              <a:extLst>
                <a:ext uri="{FF2B5EF4-FFF2-40B4-BE49-F238E27FC236}">
                  <a16:creationId xmlns:a16="http://schemas.microsoft.com/office/drawing/2014/main" id="{C22076F0-F255-2343-B984-C6250EEDE8CB}"/>
                </a:ext>
              </a:extLst>
            </p:cNvPr>
            <p:cNvSpPr>
              <a:spLocks noChangeArrowheads="1"/>
            </p:cNvSpPr>
            <p:nvPr/>
          </p:nvSpPr>
          <p:spPr bwMode="auto">
            <a:xfrm>
              <a:off x="3229639" y="3029557"/>
              <a:ext cx="46951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latin typeface="Arial" panose="020B0604020202020204" pitchFamily="34" charset="0"/>
                </a:rPr>
                <a:t>e</a:t>
              </a:r>
              <a:endParaRPr lang="en-US" altLang="en-US" sz="1800">
                <a:latin typeface="Arial" panose="020B0604020202020204" pitchFamily="34" charset="0"/>
              </a:endParaRPr>
            </a:p>
          </p:txBody>
        </p:sp>
        <p:sp>
          <p:nvSpPr>
            <p:cNvPr id="9" name="Rectangle 31">
              <a:extLst>
                <a:ext uri="{FF2B5EF4-FFF2-40B4-BE49-F238E27FC236}">
                  <a16:creationId xmlns:a16="http://schemas.microsoft.com/office/drawing/2014/main" id="{220DC79A-89C9-F049-A594-4D2E7D7EF1FE}"/>
                </a:ext>
              </a:extLst>
            </p:cNvPr>
            <p:cNvSpPr>
              <a:spLocks noChangeArrowheads="1"/>
            </p:cNvSpPr>
            <p:nvPr/>
          </p:nvSpPr>
          <p:spPr bwMode="auto">
            <a:xfrm>
              <a:off x="3556278" y="3643445"/>
              <a:ext cx="598106" cy="55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500">
                  <a:latin typeface="Arial" panose="020B0604020202020204" pitchFamily="34" charset="0"/>
                </a:rPr>
                <a:t>μ</a:t>
              </a:r>
              <a:r>
                <a:rPr lang="en-US" altLang="en-US" sz="1500" baseline="-25000">
                  <a:latin typeface="Arial" panose="020B0604020202020204" pitchFamily="34" charset="0"/>
                </a:rPr>
                <a:t>B</a:t>
              </a:r>
            </a:p>
          </p:txBody>
        </p:sp>
        <p:sp>
          <p:nvSpPr>
            <p:cNvPr id="10" name="TextBox 32">
              <a:extLst>
                <a:ext uri="{FF2B5EF4-FFF2-40B4-BE49-F238E27FC236}">
                  <a16:creationId xmlns:a16="http://schemas.microsoft.com/office/drawing/2014/main" id="{D182E345-D928-7240-99B8-992793AD0459}"/>
                </a:ext>
              </a:extLst>
            </p:cNvPr>
            <p:cNvSpPr txBox="1">
              <a:spLocks noChangeArrowheads="1"/>
            </p:cNvSpPr>
            <p:nvPr/>
          </p:nvSpPr>
          <p:spPr bwMode="auto">
            <a:xfrm>
              <a:off x="2862725" y="3678903"/>
              <a:ext cx="479596" cy="52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400" b="1">
                  <a:latin typeface="Arial" panose="020B0604020202020204" pitchFamily="34" charset="0"/>
                </a:rPr>
                <a:t>Y</a:t>
              </a:r>
              <a:endParaRPr lang="en-US" altLang="en-US" sz="1600" b="1">
                <a:latin typeface="Arial" panose="020B0604020202020204" pitchFamily="34" charset="0"/>
              </a:endParaRPr>
            </a:p>
          </p:txBody>
        </p:sp>
      </p:grpSp>
    </p:spTree>
    <p:extLst>
      <p:ext uri="{BB962C8B-B14F-4D97-AF65-F5344CB8AC3E}">
        <p14:creationId xmlns:p14="http://schemas.microsoft.com/office/powerpoint/2010/main" val="3026896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2891BCE-36B8-914D-9442-B4787A157700}"/>
              </a:ext>
            </a:extLst>
          </p:cNvPr>
          <p:cNvSpPr>
            <a:spLocks noGrp="1"/>
          </p:cNvSpPr>
          <p:nvPr>
            <p:ph type="title"/>
          </p:nvPr>
        </p:nvSpPr>
        <p:spPr>
          <a:xfrm>
            <a:off x="1385532" y="244009"/>
            <a:ext cx="4934245" cy="642610"/>
          </a:xfrm>
        </p:spPr>
        <p:txBody>
          <a:bodyPr/>
          <a:lstStyle/>
          <a:p>
            <a:r>
              <a:rPr lang="en-US" altLang="en-US" dirty="0">
                <a:solidFill>
                  <a:srgbClr val="00B0F0"/>
                </a:solidFill>
                <a:latin typeface="Arial" panose="020B0604020202020204" pitchFamily="34" charset="0"/>
                <a:cs typeface="Arial" panose="020B0604020202020204" pitchFamily="34" charset="0"/>
              </a:rPr>
              <a:t>J</a:t>
            </a:r>
            <a:r>
              <a:rPr lang="en-US" altLang="en-US" dirty="0">
                <a:solidFill>
                  <a:srgbClr val="C00000"/>
                </a:solidFill>
                <a:latin typeface="Arial" panose="020B0604020202020204" pitchFamily="34" charset="0"/>
                <a:cs typeface="Arial" panose="020B0604020202020204" pitchFamily="34" charset="0"/>
              </a:rPr>
              <a:t>X</a:t>
            </a:r>
            <a:r>
              <a:rPr lang="en-US" altLang="en-US" dirty="0">
                <a:solidFill>
                  <a:srgbClr val="00B0F0"/>
                </a:solidFill>
                <a:latin typeface="Arial" panose="020B0604020202020204" pitchFamily="34" charset="0"/>
                <a:cs typeface="Arial" panose="020B0604020202020204" pitchFamily="34" charset="0"/>
              </a:rPr>
              <a:t>CDC – Other</a:t>
            </a:r>
          </a:p>
        </p:txBody>
      </p:sp>
      <p:sp>
        <p:nvSpPr>
          <p:cNvPr id="18435" name="Content Placeholder 2">
            <a:extLst>
              <a:ext uri="{FF2B5EF4-FFF2-40B4-BE49-F238E27FC236}">
                <a16:creationId xmlns:a16="http://schemas.microsoft.com/office/drawing/2014/main" id="{F4E80233-5E46-BD49-93D2-639872E9B6A4}"/>
              </a:ext>
            </a:extLst>
          </p:cNvPr>
          <p:cNvSpPr>
            <a:spLocks noGrp="1"/>
          </p:cNvSpPr>
          <p:nvPr>
            <p:ph idx="1"/>
          </p:nvPr>
        </p:nvSpPr>
        <p:spPr>
          <a:xfrm>
            <a:off x="154688" y="969413"/>
            <a:ext cx="10199274" cy="5698958"/>
          </a:xfrm>
        </p:spPr>
        <p:txBody>
          <a:bodyPr>
            <a:normAutofit fontScale="77500" lnSpcReduction="20000"/>
          </a:bodyPr>
          <a:lstStyle/>
          <a:p>
            <a:pPr>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Completed JXCDC’s 2</a:t>
            </a:r>
            <a:r>
              <a:rPr lang="en-US" altLang="en-US" sz="2800" baseline="30000" dirty="0">
                <a:latin typeface="Arial" panose="020B0604020202020204" pitchFamily="34" charset="0"/>
                <a:cs typeface="Arial" panose="020B0604020202020204" pitchFamily="34" charset="0"/>
              </a:rPr>
              <a:t>nd</a:t>
            </a:r>
            <a:r>
              <a:rPr lang="en-US" altLang="en-US" sz="2800" dirty="0">
                <a:latin typeface="Arial" panose="020B0604020202020204" pitchFamily="34" charset="0"/>
                <a:cs typeface="Arial" panose="020B0604020202020204" pitchFamily="34" charset="0"/>
              </a:rPr>
              <a:t> PRAC review in June 20</a:t>
            </a:r>
            <a:r>
              <a:rPr lang="en-US" altLang="en-US" sz="2800" baseline="30000" dirty="0">
                <a:latin typeface="Arial" panose="020B0604020202020204" pitchFamily="34" charset="0"/>
                <a:cs typeface="Arial" panose="020B0604020202020204" pitchFamily="34" charset="0"/>
              </a:rPr>
              <a:t>th</a:t>
            </a:r>
            <a:r>
              <a:rPr lang="en-US" altLang="en-US" sz="2800" dirty="0">
                <a:latin typeface="Arial" panose="020B0604020202020204" pitchFamily="34" charset="0"/>
                <a:cs typeface="Arial" panose="020B0604020202020204" pitchFamily="34" charset="0"/>
              </a:rPr>
              <a:t>, Atlanta, GA </a:t>
            </a:r>
          </a:p>
          <a:p>
            <a:pPr marL="720000" lvl="1" indent="-288000">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First one was Feb 2017; final PRAC document approved Oct 25th </a:t>
            </a:r>
          </a:p>
          <a:p>
            <a:pPr marL="720000" lvl="1" indent="-288000">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Will take a careful look at PRAC!!</a:t>
            </a:r>
          </a:p>
          <a:p>
            <a:pPr>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Paper solicitation is the JXCDC’s highest priority with focus on.</a:t>
            </a:r>
          </a:p>
          <a:p>
            <a:pPr marL="720000" lvl="1" indent="-288000">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Special Topics – New “Call for Papers” sent 4 times per year (with sponsor support)</a:t>
            </a:r>
          </a:p>
          <a:p>
            <a:pPr marL="720000" lvl="1" indent="-288000">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Active Steering Committee made up of Sponsor Reps.</a:t>
            </a:r>
          </a:p>
          <a:p>
            <a:pPr>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Learned in 2018 that in order to get an Impact Factor need to have more than 20 papers published per year. </a:t>
            </a:r>
          </a:p>
          <a:p>
            <a:pPr lvl="1">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JXCDC is listed in </a:t>
            </a:r>
            <a:r>
              <a:rPr lang="en-US" sz="2600" dirty="0">
                <a:latin typeface="Arial" panose="020B0604020202020204" pitchFamily="34" charset="0"/>
                <a:cs typeface="Arial" panose="020B0604020202020204" pitchFamily="34" charset="0"/>
              </a:rPr>
              <a:t>Clarivate Analytics’ Emerging Sources Citation Index (ESCI).</a:t>
            </a:r>
          </a:p>
          <a:p>
            <a:pPr>
              <a:lnSpc>
                <a:spcPct val="110000"/>
              </a:lnSpc>
              <a:spcBef>
                <a:spcPts val="400"/>
              </a:spcBef>
            </a:pPr>
            <a:endParaRPr lang="en-US" sz="2600" dirty="0">
              <a:latin typeface="Arial" panose="020B0604020202020204" pitchFamily="34" charset="0"/>
              <a:cs typeface="Arial" panose="020B0604020202020204" pitchFamily="34" charset="0"/>
            </a:endParaRPr>
          </a:p>
          <a:p>
            <a:pPr>
              <a:lnSpc>
                <a:spcPct val="110000"/>
              </a:lnSpc>
              <a:spcBef>
                <a:spcPts val="400"/>
              </a:spcBef>
            </a:pPr>
            <a:r>
              <a:rPr lang="en-US" sz="2800" dirty="0">
                <a:latin typeface="Arial" panose="020B0604020202020204" pitchFamily="34" charset="0"/>
                <a:cs typeface="Arial" panose="020B0604020202020204" pitchFamily="34" charset="0"/>
              </a:rPr>
              <a:t>Will need more intervention in 2020+</a:t>
            </a:r>
          </a:p>
          <a:p>
            <a:pPr marL="720000" lvl="1" indent="-288000">
              <a:lnSpc>
                <a:spcPct val="110000"/>
              </a:lnSpc>
            </a:pPr>
            <a:r>
              <a:rPr lang="en-US" sz="2600" dirty="0">
                <a:latin typeface="Arial" panose="020B0604020202020204" pitchFamily="34" charset="0"/>
                <a:cs typeface="Arial" panose="020B0604020202020204" pitchFamily="34" charset="0"/>
              </a:rPr>
              <a:t>CEDA members already published there; good feedback; quick, well run</a:t>
            </a:r>
          </a:p>
          <a:p>
            <a:pPr lvl="1">
              <a:lnSpc>
                <a:spcPct val="110000"/>
              </a:lnSpc>
              <a:spcBef>
                <a:spcPts val="400"/>
              </a:spcBef>
            </a:pPr>
            <a:r>
              <a:rPr lang="en-US" sz="2600" dirty="0">
                <a:latin typeface="Arial" panose="020B0604020202020204" pitchFamily="34" charset="0"/>
                <a:cs typeface="Arial" panose="020B0604020202020204" pitchFamily="34" charset="0"/>
              </a:rPr>
              <a:t>But lagging with respect to original goals: too few papers, difficulty in finding niche</a:t>
            </a:r>
          </a:p>
          <a:p>
            <a:pPr lvl="1">
              <a:lnSpc>
                <a:spcPct val="110000"/>
              </a:lnSpc>
              <a:spcBef>
                <a:spcPts val="400"/>
              </a:spcBef>
            </a:pPr>
            <a:r>
              <a:rPr lang="en-US" sz="2600" dirty="0">
                <a:latin typeface="Arial" panose="020B0604020202020204" pitchFamily="34" charset="0"/>
                <a:cs typeface="Arial" panose="020B0604020202020204" pitchFamily="34" charset="0"/>
              </a:rPr>
              <a:t>In need of a push, news ideas, more proactiveness</a:t>
            </a:r>
          </a:p>
        </p:txBody>
      </p:sp>
      <p:sp>
        <p:nvSpPr>
          <p:cNvPr id="13316" name="Date Placeholder 3">
            <a:extLst>
              <a:ext uri="{FF2B5EF4-FFF2-40B4-BE49-F238E27FC236}">
                <a16:creationId xmlns:a16="http://schemas.microsoft.com/office/drawing/2014/main" id="{222A56B8-8C7A-7740-937B-68D38D14305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888FC0E2-3349-CC4F-B137-C64855C427C0}" type="datetime5">
              <a:rPr lang="en-US" altLang="en-US" sz="1000">
                <a:solidFill>
                  <a:srgbClr val="898989"/>
                </a:solidFill>
                <a:latin typeface="Arial" panose="020B0604020202020204" pitchFamily="34" charset="0"/>
              </a:rPr>
              <a:pPr>
                <a:spcBef>
                  <a:spcPct val="0"/>
                </a:spcBef>
                <a:buClrTx/>
                <a:buSzTx/>
                <a:buFontTx/>
                <a:buNone/>
              </a:pPr>
              <a:t>3-Nov-19</a:t>
            </a:fld>
            <a:endParaRPr lang="en-US" altLang="en-US" sz="1000">
              <a:solidFill>
                <a:srgbClr val="898989"/>
              </a:solidFill>
              <a:latin typeface="Arial" panose="020B0604020202020204" pitchFamily="34" charset="0"/>
            </a:endParaRPr>
          </a:p>
        </p:txBody>
      </p:sp>
      <p:sp>
        <p:nvSpPr>
          <p:cNvPr id="13317" name="Slide Number Placeholder 4">
            <a:extLst>
              <a:ext uri="{FF2B5EF4-FFF2-40B4-BE49-F238E27FC236}">
                <a16:creationId xmlns:a16="http://schemas.microsoft.com/office/drawing/2014/main" id="{0123C7FB-AF5D-8E4C-BEF7-E8C05ABFBD0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9728DAA1-D6F4-3943-AF7F-01720AB8F3AD}" type="slidenum">
              <a:rPr lang="en-US" altLang="en-US" sz="1000">
                <a:solidFill>
                  <a:srgbClr val="898989"/>
                </a:solidFill>
                <a:latin typeface="Arial" panose="020B0604020202020204" pitchFamily="34" charset="0"/>
              </a:rPr>
              <a:pPr>
                <a:spcBef>
                  <a:spcPct val="0"/>
                </a:spcBef>
                <a:buClrTx/>
                <a:buSzTx/>
                <a:buFontTx/>
                <a:buNone/>
              </a:pPr>
              <a:t>61</a:t>
            </a:fld>
            <a:endParaRPr lang="en-US" altLang="en-US" sz="1000">
              <a:solidFill>
                <a:srgbClr val="898989"/>
              </a:solidFill>
              <a:latin typeface="Arial" panose="020B0604020202020204" pitchFamily="34" charset="0"/>
            </a:endParaRPr>
          </a:p>
        </p:txBody>
      </p:sp>
      <p:grpSp>
        <p:nvGrpSpPr>
          <p:cNvPr id="34" name="Group 28">
            <a:extLst>
              <a:ext uri="{FF2B5EF4-FFF2-40B4-BE49-F238E27FC236}">
                <a16:creationId xmlns:a16="http://schemas.microsoft.com/office/drawing/2014/main" id="{899D4F92-4192-1347-995A-015BE1973C26}"/>
              </a:ext>
            </a:extLst>
          </p:cNvPr>
          <p:cNvGrpSpPr>
            <a:grpSpLocks/>
          </p:cNvGrpSpPr>
          <p:nvPr/>
        </p:nvGrpSpPr>
        <p:grpSpPr bwMode="auto">
          <a:xfrm>
            <a:off x="9529011" y="1"/>
            <a:ext cx="2656584" cy="2069432"/>
            <a:chOff x="1371600" y="1463102"/>
            <a:chExt cx="4242499" cy="3637834"/>
          </a:xfrm>
        </p:grpSpPr>
        <p:grpSp>
          <p:nvGrpSpPr>
            <p:cNvPr id="35" name="Group 29">
              <a:extLst>
                <a:ext uri="{FF2B5EF4-FFF2-40B4-BE49-F238E27FC236}">
                  <a16:creationId xmlns:a16="http://schemas.microsoft.com/office/drawing/2014/main" id="{11D9CD1A-683D-264A-AC25-8C3FF7BBEC7B}"/>
                </a:ext>
              </a:extLst>
            </p:cNvPr>
            <p:cNvGrpSpPr>
              <a:grpSpLocks/>
            </p:cNvGrpSpPr>
            <p:nvPr/>
          </p:nvGrpSpPr>
          <p:grpSpPr bwMode="auto">
            <a:xfrm>
              <a:off x="1371600" y="1463102"/>
              <a:ext cx="4242499" cy="3637834"/>
              <a:chOff x="1905000" y="1463102"/>
              <a:chExt cx="4242499" cy="3637834"/>
            </a:xfrm>
          </p:grpSpPr>
          <p:sp>
            <p:nvSpPr>
              <p:cNvPr id="39" name="Isosceles Triangle 33">
                <a:extLst>
                  <a:ext uri="{FF2B5EF4-FFF2-40B4-BE49-F238E27FC236}">
                    <a16:creationId xmlns:a16="http://schemas.microsoft.com/office/drawing/2014/main" id="{259EE478-EF4B-4C48-978A-108973BA72F0}"/>
                  </a:ext>
                </a:extLst>
              </p:cNvPr>
              <p:cNvSpPr/>
              <p:nvPr/>
            </p:nvSpPr>
            <p:spPr>
              <a:xfrm>
                <a:off x="2134729" y="1600939"/>
                <a:ext cx="3733100" cy="3199997"/>
              </a:xfrm>
              <a:prstGeom prst="triangle">
                <a:avLst/>
              </a:prstGeom>
              <a:noFill/>
              <a:ln w="381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0" name="Oval 39">
                <a:extLst>
                  <a:ext uri="{FF2B5EF4-FFF2-40B4-BE49-F238E27FC236}">
                    <a16:creationId xmlns:a16="http://schemas.microsoft.com/office/drawing/2014/main" id="{66BAF0E4-CBC4-2346-953A-A405D5D88755}"/>
                  </a:ext>
                </a:extLst>
              </p:cNvPr>
              <p:cNvSpPr>
                <a:spLocks noChangeAspect="1"/>
              </p:cNvSpPr>
              <p:nvPr/>
            </p:nvSpPr>
            <p:spPr bwMode="auto">
              <a:xfrm>
                <a:off x="3733800" y="1531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41" name="Isosceles Triangle 35">
                <a:extLst>
                  <a:ext uri="{FF2B5EF4-FFF2-40B4-BE49-F238E27FC236}">
                    <a16:creationId xmlns:a16="http://schemas.microsoft.com/office/drawing/2014/main" id="{6043A3AE-3707-AA43-B939-F4578ED24467}"/>
                  </a:ext>
                </a:extLst>
              </p:cNvPr>
              <p:cNvSpPr>
                <a:spLocks noChangeAspect="1"/>
              </p:cNvSpPr>
              <p:nvPr/>
            </p:nvSpPr>
            <p:spPr>
              <a:xfrm>
                <a:off x="3200973" y="2819857"/>
                <a:ext cx="1578139" cy="1351350"/>
              </a:xfrm>
              <a:prstGeom prst="triangle">
                <a:avLst/>
              </a:prstGeom>
              <a:solidFill>
                <a:srgbClr val="00B0F0">
                  <a:alpha val="22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2" name="Oval 41">
                <a:extLst>
                  <a:ext uri="{FF2B5EF4-FFF2-40B4-BE49-F238E27FC236}">
                    <a16:creationId xmlns:a16="http://schemas.microsoft.com/office/drawing/2014/main" id="{5ED377F8-F66B-664A-8164-CAEEFBAD36F1}"/>
                  </a:ext>
                </a:extLst>
              </p:cNvPr>
              <p:cNvSpPr>
                <a:spLocks noChangeAspect="1"/>
              </p:cNvSpPr>
              <p:nvPr/>
            </p:nvSpPr>
            <p:spPr bwMode="auto">
              <a:xfrm>
                <a:off x="3733800" y="2674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43" name="Oval 42">
                <a:extLst>
                  <a:ext uri="{FF2B5EF4-FFF2-40B4-BE49-F238E27FC236}">
                    <a16:creationId xmlns:a16="http://schemas.microsoft.com/office/drawing/2014/main" id="{FEFD545A-6FAF-474E-8BDF-31FFC3AAF5E0}"/>
                  </a:ext>
                </a:extLst>
              </p:cNvPr>
              <p:cNvSpPr>
                <a:spLocks noChangeAspect="1"/>
              </p:cNvSpPr>
              <p:nvPr/>
            </p:nvSpPr>
            <p:spPr bwMode="auto">
              <a:xfrm>
                <a:off x="1905000" y="45720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44" name="Oval 43">
                <a:extLst>
                  <a:ext uri="{FF2B5EF4-FFF2-40B4-BE49-F238E27FC236}">
                    <a16:creationId xmlns:a16="http://schemas.microsoft.com/office/drawing/2014/main" id="{46B35D6A-0CD7-DB48-A6BA-7705E978332C}"/>
                  </a:ext>
                </a:extLst>
              </p:cNvPr>
              <p:cNvSpPr>
                <a:spLocks noChangeAspect="1"/>
              </p:cNvSpPr>
              <p:nvPr/>
            </p:nvSpPr>
            <p:spPr bwMode="auto">
              <a:xfrm>
                <a:off x="2971800" y="39624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45" name="Oval 44">
                <a:extLst>
                  <a:ext uri="{FF2B5EF4-FFF2-40B4-BE49-F238E27FC236}">
                    <a16:creationId xmlns:a16="http://schemas.microsoft.com/office/drawing/2014/main" id="{752F4542-F2FB-B749-A96D-F9E0F7502353}"/>
                  </a:ext>
                </a:extLst>
              </p:cNvPr>
              <p:cNvSpPr>
                <a:spLocks noChangeAspect="1"/>
              </p:cNvSpPr>
              <p:nvPr/>
            </p:nvSpPr>
            <p:spPr bwMode="auto">
              <a:xfrm>
                <a:off x="4572000" y="39624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46" name="Oval 45">
                <a:extLst>
                  <a:ext uri="{FF2B5EF4-FFF2-40B4-BE49-F238E27FC236}">
                    <a16:creationId xmlns:a16="http://schemas.microsoft.com/office/drawing/2014/main" id="{DEB4CDCF-01B4-744B-9477-E111DA8D2E90}"/>
                  </a:ext>
                </a:extLst>
              </p:cNvPr>
              <p:cNvSpPr>
                <a:spLocks noChangeAspect="1"/>
              </p:cNvSpPr>
              <p:nvPr/>
            </p:nvSpPr>
            <p:spPr bwMode="auto">
              <a:xfrm>
                <a:off x="5638800" y="45720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ea typeface="ＭＳ Ｐゴシック" panose="020B0600070205080204" pitchFamily="34" charset="-128"/>
                  <a:cs typeface="Arial" charset="0"/>
                </a:endParaRPr>
              </a:p>
            </p:txBody>
          </p:sp>
          <p:sp>
            <p:nvSpPr>
              <p:cNvPr id="47" name="TextBox 41">
                <a:extLst>
                  <a:ext uri="{FF2B5EF4-FFF2-40B4-BE49-F238E27FC236}">
                    <a16:creationId xmlns:a16="http://schemas.microsoft.com/office/drawing/2014/main" id="{0E3581CA-1CCE-4247-91D5-F6B6F617ABB7}"/>
                  </a:ext>
                </a:extLst>
              </p:cNvPr>
              <p:cNvSpPr txBox="1">
                <a:spLocks noChangeArrowheads="1"/>
              </p:cNvSpPr>
              <p:nvPr/>
            </p:nvSpPr>
            <p:spPr bwMode="auto">
              <a:xfrm>
                <a:off x="3731209" y="1463102"/>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E</a:t>
                </a:r>
              </a:p>
            </p:txBody>
          </p:sp>
          <p:sp>
            <p:nvSpPr>
              <p:cNvPr id="48" name="TextBox 42">
                <a:extLst>
                  <a:ext uri="{FF2B5EF4-FFF2-40B4-BE49-F238E27FC236}">
                    <a16:creationId xmlns:a16="http://schemas.microsoft.com/office/drawing/2014/main" id="{48D0EAA2-CCDA-494D-94B9-98EDA64A7BF1}"/>
                  </a:ext>
                </a:extLst>
              </p:cNvPr>
              <p:cNvSpPr txBox="1">
                <a:spLocks noChangeArrowheads="1"/>
              </p:cNvSpPr>
              <p:nvPr/>
            </p:nvSpPr>
            <p:spPr bwMode="auto">
              <a:xfrm>
                <a:off x="1913620" y="4468872"/>
                <a:ext cx="489682"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σ</a:t>
                </a:r>
                <a:endParaRPr lang="en-US" altLang="en-US" sz="1600">
                  <a:solidFill>
                    <a:schemeClr val="bg1"/>
                  </a:solidFill>
                  <a:latin typeface="Arial" panose="020B0604020202020204" pitchFamily="34" charset="0"/>
                </a:endParaRPr>
              </a:p>
            </p:txBody>
          </p:sp>
          <p:sp>
            <p:nvSpPr>
              <p:cNvPr id="49" name="TextBox 43">
                <a:extLst>
                  <a:ext uri="{FF2B5EF4-FFF2-40B4-BE49-F238E27FC236}">
                    <a16:creationId xmlns:a16="http://schemas.microsoft.com/office/drawing/2014/main" id="{176E9066-BC87-BE43-842B-069D664D74B0}"/>
                  </a:ext>
                </a:extLst>
              </p:cNvPr>
              <p:cNvSpPr txBox="1">
                <a:spLocks noChangeArrowheads="1"/>
              </p:cNvSpPr>
              <p:nvPr/>
            </p:nvSpPr>
            <p:spPr bwMode="auto">
              <a:xfrm>
                <a:off x="5625039" y="4524498"/>
                <a:ext cx="52246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H</a:t>
                </a:r>
              </a:p>
            </p:txBody>
          </p:sp>
          <p:sp>
            <p:nvSpPr>
              <p:cNvPr id="50" name="TextBox 44">
                <a:extLst>
                  <a:ext uri="{FF2B5EF4-FFF2-40B4-BE49-F238E27FC236}">
                    <a16:creationId xmlns:a16="http://schemas.microsoft.com/office/drawing/2014/main" id="{C41EDAFE-816D-1D42-BE73-431B41A5BC92}"/>
                  </a:ext>
                </a:extLst>
              </p:cNvPr>
              <p:cNvSpPr txBox="1">
                <a:spLocks noChangeArrowheads="1"/>
              </p:cNvSpPr>
              <p:nvPr/>
            </p:nvSpPr>
            <p:spPr bwMode="auto">
              <a:xfrm>
                <a:off x="4534829" y="3888154"/>
                <a:ext cx="60960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M</a:t>
                </a:r>
              </a:p>
            </p:txBody>
          </p:sp>
          <p:sp>
            <p:nvSpPr>
              <p:cNvPr id="51" name="TextBox 45">
                <a:extLst>
                  <a:ext uri="{FF2B5EF4-FFF2-40B4-BE49-F238E27FC236}">
                    <a16:creationId xmlns:a16="http://schemas.microsoft.com/office/drawing/2014/main" id="{C4B0F39D-8156-0A49-AB7A-F3C82F50D678}"/>
                  </a:ext>
                </a:extLst>
              </p:cNvPr>
              <p:cNvSpPr txBox="1">
                <a:spLocks noChangeArrowheads="1"/>
              </p:cNvSpPr>
              <p:nvPr/>
            </p:nvSpPr>
            <p:spPr bwMode="auto">
              <a:xfrm>
                <a:off x="3731209" y="2593038"/>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P</a:t>
                </a:r>
              </a:p>
            </p:txBody>
          </p:sp>
          <p:sp>
            <p:nvSpPr>
              <p:cNvPr id="52" name="TextBox 46">
                <a:extLst>
                  <a:ext uri="{FF2B5EF4-FFF2-40B4-BE49-F238E27FC236}">
                    <a16:creationId xmlns:a16="http://schemas.microsoft.com/office/drawing/2014/main" id="{64CA7ABD-9DF4-1040-8392-000770425ABD}"/>
                  </a:ext>
                </a:extLst>
              </p:cNvPr>
              <p:cNvSpPr txBox="1">
                <a:spLocks noChangeArrowheads="1"/>
              </p:cNvSpPr>
              <p:nvPr/>
            </p:nvSpPr>
            <p:spPr bwMode="auto">
              <a:xfrm>
                <a:off x="2998972" y="3849428"/>
                <a:ext cx="434208"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dirty="0">
                    <a:solidFill>
                      <a:schemeClr val="bg1"/>
                    </a:solidFill>
                    <a:latin typeface="Arial" panose="020B0604020202020204" pitchFamily="34" charset="0"/>
                  </a:rPr>
                  <a:t>ε</a:t>
                </a:r>
                <a:endParaRPr lang="en-US" altLang="en-US" sz="1600" dirty="0">
                  <a:solidFill>
                    <a:schemeClr val="bg1"/>
                  </a:solidFill>
                  <a:latin typeface="Arial" panose="020B0604020202020204" pitchFamily="34" charset="0"/>
                </a:endParaRPr>
              </a:p>
            </p:txBody>
          </p:sp>
          <p:cxnSp>
            <p:nvCxnSpPr>
              <p:cNvPr id="53" name="Straight Arrow Connector 52">
                <a:extLst>
                  <a:ext uri="{FF2B5EF4-FFF2-40B4-BE49-F238E27FC236}">
                    <a16:creationId xmlns:a16="http://schemas.microsoft.com/office/drawing/2014/main" id="{217229BC-375E-B442-AEA7-6BE67A2E4C94}"/>
                  </a:ext>
                </a:extLst>
              </p:cNvPr>
              <p:cNvCxnSpPr/>
              <p:nvPr/>
            </p:nvCxnSpPr>
            <p:spPr>
              <a:xfrm flipH="1">
                <a:off x="3957580" y="1982020"/>
                <a:ext cx="4994" cy="691891"/>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1AC8108-94CA-3142-AB52-9377F50C7642}"/>
                  </a:ext>
                </a:extLst>
              </p:cNvPr>
              <p:cNvCxnSpPr/>
              <p:nvPr/>
            </p:nvCxnSpPr>
            <p:spPr>
              <a:xfrm flipH="1" flipV="1">
                <a:off x="5008841" y="4284721"/>
                <a:ext cx="696678" cy="35405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B8B3FB2-E77A-4946-A443-51290FE42945}"/>
                  </a:ext>
                </a:extLst>
              </p:cNvPr>
              <p:cNvCxnSpPr/>
              <p:nvPr/>
            </p:nvCxnSpPr>
            <p:spPr>
              <a:xfrm flipV="1">
                <a:off x="2361962" y="4344180"/>
                <a:ext cx="676701" cy="299999"/>
              </a:xfrm>
              <a:prstGeom prst="straightConnector1">
                <a:avLst/>
              </a:prstGeom>
              <a:ln w="3810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B468A8C-F9CF-7F4C-88DE-28D0D1E87E36}"/>
                  </a:ext>
                </a:extLst>
              </p:cNvPr>
              <p:cNvCxnSpPr/>
              <p:nvPr/>
            </p:nvCxnSpPr>
            <p:spPr>
              <a:xfrm flipH="1" flipV="1">
                <a:off x="4189807" y="2895533"/>
                <a:ext cx="1525700" cy="1751350"/>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EB48070-8AEF-8E4F-B875-3167D1EF2774}"/>
                  </a:ext>
                </a:extLst>
              </p:cNvPr>
              <p:cNvCxnSpPr>
                <a:endCxn id="44" idx="5"/>
              </p:cNvCxnSpPr>
              <p:nvPr/>
            </p:nvCxnSpPr>
            <p:spPr>
              <a:xfrm flipH="1" flipV="1">
                <a:off x="3355790" y="4346882"/>
                <a:ext cx="2349729" cy="291892"/>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649729B-40A6-704E-B410-330D956FF63B}"/>
                  </a:ext>
                </a:extLst>
              </p:cNvPr>
              <p:cNvCxnSpPr/>
              <p:nvPr/>
            </p:nvCxnSpPr>
            <p:spPr>
              <a:xfrm flipH="1">
                <a:off x="2361962" y="2971209"/>
                <a:ext cx="1370883" cy="1675674"/>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5610013-5DC4-2D44-865A-8571477E9369}"/>
                  </a:ext>
                </a:extLst>
              </p:cNvPr>
              <p:cNvCxnSpPr/>
              <p:nvPr/>
            </p:nvCxnSpPr>
            <p:spPr>
              <a:xfrm flipH="1">
                <a:off x="2361962" y="4419856"/>
                <a:ext cx="2399670" cy="227027"/>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0BDE2B0-A224-D94D-B634-05F077B43C2A}"/>
                  </a:ext>
                </a:extLst>
              </p:cNvPr>
              <p:cNvCxnSpPr>
                <a:stCxn id="40" idx="4"/>
              </p:cNvCxnSpPr>
              <p:nvPr/>
            </p:nvCxnSpPr>
            <p:spPr>
              <a:xfrm flipH="1">
                <a:off x="3215955" y="1982020"/>
                <a:ext cx="741625" cy="1867565"/>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B5918ED-9255-8949-BF18-EB7367D01DD9}"/>
                  </a:ext>
                </a:extLst>
              </p:cNvPr>
              <p:cNvCxnSpPr/>
              <p:nvPr/>
            </p:nvCxnSpPr>
            <p:spPr>
              <a:xfrm>
                <a:off x="3962574" y="1982020"/>
                <a:ext cx="834017" cy="1981078"/>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6" name="Rectangle 30">
              <a:extLst>
                <a:ext uri="{FF2B5EF4-FFF2-40B4-BE49-F238E27FC236}">
                  <a16:creationId xmlns:a16="http://schemas.microsoft.com/office/drawing/2014/main" id="{51EC2647-6E89-B74B-9DF3-593C3BEFF181}"/>
                </a:ext>
              </a:extLst>
            </p:cNvPr>
            <p:cNvSpPr>
              <a:spLocks noChangeArrowheads="1"/>
            </p:cNvSpPr>
            <p:nvPr/>
          </p:nvSpPr>
          <p:spPr bwMode="auto">
            <a:xfrm>
              <a:off x="3229639" y="3029557"/>
              <a:ext cx="46951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latin typeface="Arial" panose="020B0604020202020204" pitchFamily="34" charset="0"/>
                </a:rPr>
                <a:t>e</a:t>
              </a:r>
              <a:endParaRPr lang="en-US" altLang="en-US" sz="1800">
                <a:latin typeface="Arial" panose="020B0604020202020204" pitchFamily="34" charset="0"/>
              </a:endParaRPr>
            </a:p>
          </p:txBody>
        </p:sp>
        <p:sp>
          <p:nvSpPr>
            <p:cNvPr id="37" name="Rectangle 31">
              <a:extLst>
                <a:ext uri="{FF2B5EF4-FFF2-40B4-BE49-F238E27FC236}">
                  <a16:creationId xmlns:a16="http://schemas.microsoft.com/office/drawing/2014/main" id="{5D6B3A29-7B7F-4B4F-BCD7-292839ECA2A4}"/>
                </a:ext>
              </a:extLst>
            </p:cNvPr>
            <p:cNvSpPr>
              <a:spLocks noChangeArrowheads="1"/>
            </p:cNvSpPr>
            <p:nvPr/>
          </p:nvSpPr>
          <p:spPr bwMode="auto">
            <a:xfrm>
              <a:off x="3556278" y="3643445"/>
              <a:ext cx="598106" cy="55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500">
                  <a:latin typeface="Arial" panose="020B0604020202020204" pitchFamily="34" charset="0"/>
                </a:rPr>
                <a:t>μ</a:t>
              </a:r>
              <a:r>
                <a:rPr lang="en-US" altLang="en-US" sz="1500" baseline="-25000">
                  <a:latin typeface="Arial" panose="020B0604020202020204" pitchFamily="34" charset="0"/>
                </a:rPr>
                <a:t>B</a:t>
              </a:r>
            </a:p>
          </p:txBody>
        </p:sp>
        <p:sp>
          <p:nvSpPr>
            <p:cNvPr id="38" name="TextBox 32">
              <a:extLst>
                <a:ext uri="{FF2B5EF4-FFF2-40B4-BE49-F238E27FC236}">
                  <a16:creationId xmlns:a16="http://schemas.microsoft.com/office/drawing/2014/main" id="{A2EEAD95-88CA-9449-93E0-2E6C09EC7F3A}"/>
                </a:ext>
              </a:extLst>
            </p:cNvPr>
            <p:cNvSpPr txBox="1">
              <a:spLocks noChangeArrowheads="1"/>
            </p:cNvSpPr>
            <p:nvPr/>
          </p:nvSpPr>
          <p:spPr bwMode="auto">
            <a:xfrm>
              <a:off x="2862725" y="3678903"/>
              <a:ext cx="479596" cy="52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400" b="1">
                  <a:latin typeface="Arial" panose="020B0604020202020204" pitchFamily="34" charset="0"/>
                </a:rPr>
                <a:t>Y</a:t>
              </a:r>
              <a:endParaRPr lang="en-US" altLang="en-US" sz="1600" b="1">
                <a:latin typeface="Arial" panose="020B0604020202020204" pitchFamily="34" charset="0"/>
              </a:endParaRPr>
            </a:p>
          </p:txBody>
        </p:sp>
      </p:grpSp>
    </p:spTree>
    <p:extLst>
      <p:ext uri="{BB962C8B-B14F-4D97-AF65-F5344CB8AC3E}">
        <p14:creationId xmlns:p14="http://schemas.microsoft.com/office/powerpoint/2010/main" val="1303946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33016" y="914400"/>
            <a:ext cx="10334984" cy="5762641"/>
          </a:xfrm>
        </p:spPr>
        <p:txBody>
          <a:bodyPr>
            <a:normAutofit fontScale="92500" lnSpcReduction="20000"/>
          </a:bodyPr>
          <a:lstStyle/>
          <a:p>
            <a:pPr marL="285744" indent="-285744">
              <a:buFont typeface="Arial" panose="020B0604020202020204" pitchFamily="34" charset="0"/>
              <a:buChar char="•"/>
            </a:pPr>
            <a:r>
              <a:rPr lang="de-DE" sz="2600" dirty="0"/>
              <a:t>Move </a:t>
            </a:r>
            <a:r>
              <a:rPr lang="de-DE" sz="2600" dirty="0" err="1"/>
              <a:t>to</a:t>
            </a:r>
            <a:r>
              <a:rPr lang="de-DE" sz="2600" dirty="0"/>
              <a:t> </a:t>
            </a:r>
            <a:r>
              <a:rPr lang="de-DE" sz="2600" dirty="0" err="1"/>
              <a:t>print</a:t>
            </a:r>
            <a:r>
              <a:rPr lang="de-DE" sz="2600" dirty="0"/>
              <a:t> </a:t>
            </a:r>
            <a:r>
              <a:rPr lang="de-DE" sz="2600" dirty="0" err="1"/>
              <a:t>only</a:t>
            </a:r>
            <a:endParaRPr lang="de-DE" sz="2600" dirty="0"/>
          </a:p>
          <a:p>
            <a:pPr marL="285744" indent="-285744">
              <a:buFont typeface="Arial" panose="020B0604020202020204" pitchFamily="34" charset="0"/>
              <a:buChar char="•"/>
            </a:pPr>
            <a:r>
              <a:rPr lang="de-DE" sz="2600" dirty="0"/>
              <a:t>Impact </a:t>
            </a:r>
            <a:r>
              <a:rPr lang="de-DE" sz="2600" dirty="0" err="1"/>
              <a:t>of</a:t>
            </a:r>
            <a:r>
              <a:rPr lang="de-DE" sz="2600" dirty="0"/>
              <a:t> </a:t>
            </a:r>
            <a:r>
              <a:rPr lang="de-DE" sz="2600" dirty="0" err="1"/>
              <a:t>Accelerated</a:t>
            </a:r>
            <a:r>
              <a:rPr lang="de-DE" sz="2600" dirty="0"/>
              <a:t> Initiative </a:t>
            </a:r>
            <a:r>
              <a:rPr lang="de-DE" sz="2600" dirty="0" err="1"/>
              <a:t>towards</a:t>
            </a:r>
            <a:r>
              <a:rPr lang="de-DE" sz="2600" dirty="0"/>
              <a:t> Open Access</a:t>
            </a:r>
          </a:p>
          <a:p>
            <a:pPr marL="285744" indent="-285744">
              <a:buFont typeface="Arial" panose="020B0604020202020204" pitchFamily="34" charset="0"/>
              <a:buChar char="•"/>
            </a:pPr>
            <a:r>
              <a:rPr lang="de-DE" sz="2600" dirty="0" err="1"/>
              <a:t>Readership</a:t>
            </a:r>
            <a:r>
              <a:rPr lang="de-DE" sz="2600" dirty="0"/>
              <a:t> </a:t>
            </a:r>
            <a:r>
              <a:rPr lang="de-DE" sz="2600" dirty="0" err="1"/>
              <a:t>enhancement</a:t>
            </a:r>
            <a:r>
              <a:rPr lang="de-DE" sz="2600" dirty="0"/>
              <a:t>, </a:t>
            </a:r>
            <a:r>
              <a:rPr lang="de-DE" sz="2600" dirty="0" err="1"/>
              <a:t>Consider</a:t>
            </a:r>
            <a:r>
              <a:rPr lang="de-DE" sz="2600" dirty="0"/>
              <a:t> </a:t>
            </a:r>
            <a:r>
              <a:rPr lang="de-DE" sz="2600" dirty="0" err="1"/>
              <a:t>new</a:t>
            </a:r>
            <a:r>
              <a:rPr lang="de-DE" sz="2600" dirty="0"/>
              <a:t> </a:t>
            </a:r>
            <a:r>
              <a:rPr lang="de-DE" sz="2600" dirty="0" err="1"/>
              <a:t>possibilities</a:t>
            </a:r>
            <a:r>
              <a:rPr lang="de-DE" sz="2600" dirty="0"/>
              <a:t> in </a:t>
            </a:r>
            <a:r>
              <a:rPr lang="de-DE" sz="2600" dirty="0" err="1"/>
              <a:t>areas</a:t>
            </a:r>
            <a:r>
              <a:rPr lang="de-DE" sz="2600" dirty="0"/>
              <a:t> </a:t>
            </a:r>
            <a:r>
              <a:rPr lang="de-DE" sz="2600" dirty="0" err="1"/>
              <a:t>of</a:t>
            </a:r>
            <a:r>
              <a:rPr lang="de-DE" sz="2600" dirty="0"/>
              <a:t> </a:t>
            </a:r>
            <a:r>
              <a:rPr lang="de-DE" sz="2600" dirty="0" err="1"/>
              <a:t>growth</a:t>
            </a:r>
            <a:endParaRPr lang="de-DE" sz="2600" dirty="0"/>
          </a:p>
          <a:p>
            <a:pPr marL="685784" lvl="1">
              <a:buFont typeface="Arial" panose="020B0604020202020204" pitchFamily="34" charset="0"/>
              <a:buChar char="•"/>
            </a:pPr>
            <a:endParaRPr lang="de-DE" sz="2600" dirty="0"/>
          </a:p>
          <a:p>
            <a:pPr marL="285744" indent="-285744">
              <a:buFont typeface="Arial" panose="020B0604020202020204" pitchFamily="34" charset="0"/>
              <a:buChar char="•"/>
            </a:pPr>
            <a:r>
              <a:rPr lang="de-DE" sz="2600" dirty="0" err="1"/>
              <a:t>EiC</a:t>
            </a:r>
            <a:r>
              <a:rPr lang="de-DE" sz="2600" dirty="0"/>
              <a:t> Search </a:t>
            </a:r>
            <a:r>
              <a:rPr lang="de-DE" sz="2600" dirty="0" err="1"/>
              <a:t>for</a:t>
            </a:r>
            <a:r>
              <a:rPr lang="de-DE" sz="2600" dirty="0"/>
              <a:t> D&amp;T</a:t>
            </a:r>
          </a:p>
          <a:p>
            <a:pPr marL="685794" lvl="1" indent="-285744">
              <a:buFont typeface="Arial" panose="020B0604020202020204" pitchFamily="34" charset="0"/>
              <a:buChar char="•"/>
            </a:pPr>
            <a:r>
              <a:rPr lang="de-DE" sz="2200" dirty="0"/>
              <a:t>D&amp;T </a:t>
            </a:r>
            <a:r>
              <a:rPr lang="de-DE" sz="2200" dirty="0" err="1"/>
              <a:t>financial</a:t>
            </a:r>
            <a:r>
              <a:rPr lang="de-DE" sz="2200" dirty="0"/>
              <a:t> </a:t>
            </a:r>
            <a:r>
              <a:rPr lang="de-DE" sz="2200" dirty="0" err="1"/>
              <a:t>turnaround</a:t>
            </a:r>
            <a:r>
              <a:rPr lang="de-DE" sz="2200" dirty="0"/>
              <a:t> </a:t>
            </a:r>
            <a:r>
              <a:rPr lang="de-DE" sz="2200" dirty="0" err="1"/>
              <a:t>and</a:t>
            </a:r>
            <a:r>
              <a:rPr lang="de-DE" sz="2200" dirty="0"/>
              <a:t> </a:t>
            </a:r>
            <a:r>
              <a:rPr lang="de-DE" sz="2200" dirty="0" err="1"/>
              <a:t>increased</a:t>
            </a:r>
            <a:r>
              <a:rPr lang="de-DE" sz="2200" dirty="0"/>
              <a:t> </a:t>
            </a:r>
            <a:r>
              <a:rPr lang="de-DE" sz="2200" dirty="0" err="1"/>
              <a:t>visibility</a:t>
            </a:r>
            <a:endParaRPr lang="de-DE" sz="2600" dirty="0"/>
          </a:p>
          <a:p>
            <a:pPr marL="400050" lvl="1" indent="0">
              <a:buNone/>
            </a:pPr>
            <a:endParaRPr lang="de-DE" sz="1200" dirty="0"/>
          </a:p>
          <a:p>
            <a:pPr marL="285744" indent="-285744">
              <a:buFont typeface="Arial" panose="020B0604020202020204" pitchFamily="34" charset="0"/>
              <a:buChar char="•"/>
            </a:pPr>
            <a:r>
              <a:rPr lang="de-DE" sz="2600" dirty="0"/>
              <a:t>ESL growth, Impact Factor/Thomson Reuters </a:t>
            </a:r>
            <a:r>
              <a:rPr lang="de-DE" sz="2600" dirty="0" err="1"/>
              <a:t>metrics</a:t>
            </a:r>
            <a:endParaRPr lang="de-DE" sz="2600" dirty="0"/>
          </a:p>
          <a:p>
            <a:pPr marL="685794" lvl="1" indent="-285744">
              <a:buFont typeface="Arial" panose="020B0604020202020204" pitchFamily="34" charset="0"/>
              <a:buChar char="•"/>
            </a:pPr>
            <a:endParaRPr lang="de-DE" sz="1200" dirty="0"/>
          </a:p>
          <a:p>
            <a:pPr marL="285744" indent="-285744">
              <a:buFont typeface="Arial" panose="020B0604020202020204" pitchFamily="34" charset="0"/>
              <a:buChar char="•"/>
            </a:pPr>
            <a:r>
              <a:rPr lang="de-DE" sz="2600" dirty="0"/>
              <a:t>TCAD development, embedded and cyberphysical systems topics</a:t>
            </a:r>
          </a:p>
          <a:p>
            <a:pPr marL="685784" lvl="1">
              <a:buFont typeface="Arial" panose="020B0604020202020204" pitchFamily="34" charset="0"/>
              <a:buChar char="•"/>
            </a:pPr>
            <a:r>
              <a:rPr lang="de-DE" sz="2200" dirty="0"/>
              <a:t>Developping relation </a:t>
            </a:r>
            <a:r>
              <a:rPr lang="de-DE" sz="2200" dirty="0" err="1"/>
              <a:t>with</a:t>
            </a:r>
            <a:r>
              <a:rPr lang="de-DE" sz="2200" dirty="0"/>
              <a:t> </a:t>
            </a:r>
            <a:r>
              <a:rPr lang="de-DE" sz="2200" dirty="0" err="1"/>
              <a:t>ESWeek</a:t>
            </a:r>
            <a:r>
              <a:rPr lang="de-DE" sz="2200" dirty="0"/>
              <a:t>, </a:t>
            </a:r>
            <a:r>
              <a:rPr lang="de-DE" sz="2200" dirty="0" err="1"/>
              <a:t>further</a:t>
            </a:r>
            <a:r>
              <a:rPr lang="de-DE" sz="2200" dirty="0"/>
              <a:t> analysis </a:t>
            </a:r>
            <a:r>
              <a:rPr lang="de-DE" sz="2200" dirty="0" err="1"/>
              <a:t>of</a:t>
            </a:r>
            <a:r>
              <a:rPr lang="de-DE" sz="2200" dirty="0"/>
              <a:t> </a:t>
            </a:r>
            <a:r>
              <a:rPr lang="de-DE" sz="2200" dirty="0" err="1"/>
              <a:t>model</a:t>
            </a:r>
            <a:endParaRPr lang="de-DE" sz="2200" dirty="0"/>
          </a:p>
          <a:p>
            <a:pPr marL="685784" lvl="1">
              <a:buFont typeface="Arial" panose="020B0604020202020204" pitchFamily="34" charset="0"/>
              <a:buChar char="•"/>
            </a:pPr>
            <a:endParaRPr lang="de-DE" sz="1200" dirty="0"/>
          </a:p>
          <a:p>
            <a:pPr marL="285734">
              <a:buFont typeface="Arial" panose="020B0604020202020204" pitchFamily="34" charset="0"/>
              <a:buChar char="•"/>
            </a:pPr>
            <a:r>
              <a:rPr lang="de-DE" sz="2600" dirty="0" err="1"/>
              <a:t>JxCDC</a:t>
            </a:r>
            <a:r>
              <a:rPr lang="de-DE" sz="2600" dirty="0"/>
              <a:t> </a:t>
            </a:r>
            <a:r>
              <a:rPr lang="de-DE" sz="2600" dirty="0" err="1"/>
              <a:t>further</a:t>
            </a:r>
            <a:r>
              <a:rPr lang="de-DE" sz="2600" dirty="0"/>
              <a:t> </a:t>
            </a:r>
            <a:r>
              <a:rPr lang="de-DE" sz="2600" dirty="0" err="1"/>
              <a:t>development</a:t>
            </a:r>
            <a:endParaRPr lang="de-DE" sz="2600" dirty="0"/>
          </a:p>
          <a:p>
            <a:pPr marL="685784" lvl="1">
              <a:buFont typeface="Arial" panose="020B0604020202020204" pitchFamily="34" charset="0"/>
              <a:buChar char="•"/>
            </a:pPr>
            <a:r>
              <a:rPr lang="de-DE" sz="2200" dirty="0"/>
              <a:t>Impact </a:t>
            </a:r>
            <a:r>
              <a:rPr lang="de-DE" sz="2200" dirty="0" err="1"/>
              <a:t>factor</a:t>
            </a:r>
            <a:r>
              <a:rPr lang="de-DE" sz="2200" dirty="0"/>
              <a:t>, </a:t>
            </a:r>
            <a:r>
              <a:rPr lang="de-DE" sz="2200" dirty="0" err="1"/>
              <a:t>number</a:t>
            </a:r>
            <a:r>
              <a:rPr lang="de-DE" sz="2200" dirty="0"/>
              <a:t> </a:t>
            </a:r>
            <a:r>
              <a:rPr lang="de-DE" sz="2200" dirty="0" err="1"/>
              <a:t>of</a:t>
            </a:r>
            <a:r>
              <a:rPr lang="de-DE" sz="2200" dirty="0"/>
              <a:t> </a:t>
            </a:r>
            <a:r>
              <a:rPr lang="de-DE" sz="2200" dirty="0" err="1"/>
              <a:t>submissions</a:t>
            </a:r>
            <a:endParaRPr lang="de-DE" sz="2200" dirty="0"/>
          </a:p>
          <a:p>
            <a:pPr marL="685784" lvl="1">
              <a:buFont typeface="Arial" panose="020B0604020202020204" pitchFamily="34" charset="0"/>
              <a:buChar char="•"/>
            </a:pPr>
            <a:r>
              <a:rPr lang="de-DE" sz="2200" dirty="0"/>
              <a:t>Engagement in SC, </a:t>
            </a:r>
            <a:r>
              <a:rPr lang="de-DE" sz="2200" dirty="0" err="1"/>
              <a:t>increased</a:t>
            </a:r>
            <a:r>
              <a:rPr lang="de-DE" sz="2200" dirty="0"/>
              <a:t> </a:t>
            </a:r>
            <a:r>
              <a:rPr lang="de-DE" sz="2200" dirty="0" err="1"/>
              <a:t>visibility</a:t>
            </a:r>
            <a:r>
              <a:rPr lang="de-DE" sz="2200" dirty="0"/>
              <a:t> </a:t>
            </a:r>
            <a:r>
              <a:rPr lang="de-DE" sz="2200" dirty="0" err="1"/>
              <a:t>within</a:t>
            </a:r>
            <a:r>
              <a:rPr lang="de-DE" sz="2200" dirty="0"/>
              <a:t> CEDA</a:t>
            </a:r>
          </a:p>
          <a:p>
            <a:pPr marL="685784" lvl="1">
              <a:buFont typeface="Arial" panose="020B0604020202020204" pitchFamily="34" charset="0"/>
              <a:buChar char="•"/>
            </a:pPr>
            <a:endParaRPr lang="de-DE" sz="1300" dirty="0"/>
          </a:p>
          <a:p>
            <a:pPr marL="685784" lvl="1">
              <a:buFont typeface="Arial" panose="020B0604020202020204" pitchFamily="34" charset="0"/>
              <a:buChar char="•"/>
            </a:pPr>
            <a:endParaRPr lang="de-DE" sz="2200" dirty="0"/>
          </a:p>
          <a:p>
            <a:pPr marL="0" indent="0">
              <a:buNone/>
            </a:pPr>
            <a:endParaRPr lang="en-US" dirty="0"/>
          </a:p>
        </p:txBody>
      </p:sp>
      <p:sp>
        <p:nvSpPr>
          <p:cNvPr id="4" name="Title 4">
            <a:extLst>
              <a:ext uri="{FF2B5EF4-FFF2-40B4-BE49-F238E27FC236}">
                <a16:creationId xmlns:a16="http://schemas.microsoft.com/office/drawing/2014/main" id="{9F600A6D-BBBB-FB41-8497-1ADF87A6A682}"/>
              </a:ext>
            </a:extLst>
          </p:cNvPr>
          <p:cNvSpPr txBox="1">
            <a:spLocks/>
          </p:cNvSpPr>
          <p:nvPr/>
        </p:nvSpPr>
        <p:spPr>
          <a:xfrm>
            <a:off x="1863524" y="208474"/>
            <a:ext cx="6389225" cy="70592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b="1" i="0" kern="1200">
                <a:solidFill>
                  <a:schemeClr val="tx1"/>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chemeClr val="accent1">
                    <a:lumMod val="75000"/>
                  </a:schemeClr>
                </a:solidFill>
              </a:rPr>
              <a:t>Strategic Tasks 2020-2021</a:t>
            </a:r>
            <a:endParaRPr lang="en-AU"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100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title"/>
          </p:nvPr>
        </p:nvSpPr>
        <p:spPr>
          <a:xfrm>
            <a:off x="677334" y="609600"/>
            <a:ext cx="8596668" cy="71489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70C0"/>
              </a:buClr>
              <a:buSzPts val="3600"/>
              <a:buFont typeface="Arial"/>
              <a:buNone/>
            </a:pPr>
            <a:r>
              <a:rPr lang="en-US"/>
              <a:t>New Initiatives</a:t>
            </a:r>
            <a:endParaRPr b="1">
              <a:solidFill>
                <a:srgbClr val="0070C0"/>
              </a:solidFill>
            </a:endParaRPr>
          </a:p>
        </p:txBody>
      </p:sp>
      <p:sp>
        <p:nvSpPr>
          <p:cNvPr id="55" name="Google Shape;55;p1"/>
          <p:cNvSpPr txBox="1"/>
          <p:nvPr/>
        </p:nvSpPr>
        <p:spPr>
          <a:xfrm>
            <a:off x="677334" y="1324492"/>
            <a:ext cx="8596800" cy="1070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dirty="0">
                <a:solidFill>
                  <a:srgbClr val="3F3F3F"/>
                </a:solidFill>
              </a:rPr>
              <a:t>Jose Ayala - UCM</a:t>
            </a:r>
            <a:endParaRPr sz="2800" dirty="0">
              <a:solidFill>
                <a:srgbClr val="3F3F3F"/>
              </a:solidFill>
            </a:endParaRPr>
          </a:p>
        </p:txBody>
      </p:sp>
      <p:sp>
        <p:nvSpPr>
          <p:cNvPr id="56" name="Google Shape;56;p1"/>
          <p:cNvSpPr txBox="1"/>
          <p:nvPr/>
        </p:nvSpPr>
        <p:spPr>
          <a:xfrm>
            <a:off x="677802" y="2610600"/>
            <a:ext cx="8596200" cy="163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11893"/>
              </a:buClr>
              <a:buSzPts val="1120"/>
              <a:buChar char="•"/>
            </a:pPr>
            <a:r>
              <a:rPr lang="en-US" dirty="0">
                <a:solidFill>
                  <a:srgbClr val="3F3F3F"/>
                </a:solidFill>
              </a:rPr>
              <a:t>Miroslav </a:t>
            </a:r>
            <a:r>
              <a:rPr lang="en-US" dirty="0" err="1">
                <a:solidFill>
                  <a:srgbClr val="3F3F3F"/>
                </a:solidFill>
              </a:rPr>
              <a:t>Vasic</a:t>
            </a:r>
            <a:r>
              <a:rPr lang="en-US" dirty="0">
                <a:solidFill>
                  <a:srgbClr val="3F3F3F"/>
                </a:solidFill>
              </a:rPr>
              <a:t> - UPM</a:t>
            </a:r>
            <a:endParaRPr dirty="0">
              <a:solidFill>
                <a:srgbClr val="3F3F3F"/>
              </a:solidFill>
            </a:endParaRPr>
          </a:p>
          <a:p>
            <a:pPr marL="342900" lvl="0" indent="-360680" algn="l" rtl="0">
              <a:spcBef>
                <a:spcPts val="0"/>
              </a:spcBef>
              <a:spcAft>
                <a:spcPts val="0"/>
              </a:spcAft>
              <a:buClr>
                <a:srgbClr val="011893"/>
              </a:buClr>
              <a:buSzPts val="1400"/>
              <a:buChar char="•"/>
            </a:pPr>
            <a:r>
              <a:rPr lang="en-US" dirty="0">
                <a:solidFill>
                  <a:srgbClr val="3F3F3F"/>
                </a:solidFill>
              </a:rPr>
              <a:t>Jorge Garcia-Sanz - UCM</a:t>
            </a:r>
            <a:endParaRPr dirty="0">
              <a:solidFill>
                <a:srgbClr val="3F3F3F"/>
              </a:solidFill>
            </a:endParaRPr>
          </a:p>
          <a:p>
            <a:pPr marL="342900" lvl="0" indent="-360680" algn="l" rtl="0">
              <a:spcBef>
                <a:spcPts val="0"/>
              </a:spcBef>
              <a:spcAft>
                <a:spcPts val="0"/>
              </a:spcAft>
              <a:buClr>
                <a:srgbClr val="011893"/>
              </a:buClr>
              <a:buSzPts val="1400"/>
              <a:buChar char="•"/>
            </a:pPr>
            <a:r>
              <a:rPr lang="en-US" dirty="0">
                <a:solidFill>
                  <a:srgbClr val="3F3F3F"/>
                </a:solidFill>
              </a:rPr>
              <a:t>Marina </a:t>
            </a:r>
            <a:r>
              <a:rPr lang="en-US" dirty="0" err="1">
                <a:solidFill>
                  <a:srgbClr val="3F3F3F"/>
                </a:solidFill>
              </a:rPr>
              <a:t>Zapater</a:t>
            </a:r>
            <a:r>
              <a:rPr lang="en-US" dirty="0">
                <a:solidFill>
                  <a:srgbClr val="3F3F3F"/>
                </a:solidFill>
              </a:rPr>
              <a:t> - EPFL</a:t>
            </a:r>
            <a:endParaRPr dirty="0">
              <a:solidFill>
                <a:srgbClr val="3F3F3F"/>
              </a:solidFill>
            </a:endParaRPr>
          </a:p>
          <a:p>
            <a:pPr marL="342900" lvl="0" indent="-360680" algn="l" rtl="0">
              <a:spcBef>
                <a:spcPts val="0"/>
              </a:spcBef>
              <a:spcAft>
                <a:spcPts val="0"/>
              </a:spcAft>
              <a:buClr>
                <a:srgbClr val="011893"/>
              </a:buClr>
              <a:buSzPts val="1400"/>
              <a:buChar char="•"/>
            </a:pPr>
            <a:r>
              <a:rPr lang="en-US" dirty="0">
                <a:solidFill>
                  <a:srgbClr val="3F3F3F"/>
                </a:solidFill>
              </a:rPr>
              <a:t>Pierre-Emmanuel </a:t>
            </a:r>
            <a:r>
              <a:rPr lang="en-US" dirty="0" err="1">
                <a:solidFill>
                  <a:srgbClr val="3F3F3F"/>
                </a:solidFill>
              </a:rPr>
              <a:t>Gaillardon</a:t>
            </a:r>
            <a:r>
              <a:rPr lang="en-US" dirty="0">
                <a:solidFill>
                  <a:srgbClr val="3F3F3F"/>
                </a:solidFill>
              </a:rPr>
              <a:t> UTAH</a:t>
            </a:r>
            <a:endParaRPr dirty="0">
              <a:solidFill>
                <a:srgbClr val="3F3F3F"/>
              </a:solidFill>
            </a:endParaRPr>
          </a:p>
        </p:txBody>
      </p:sp>
    </p:spTree>
    <p:extLst>
      <p:ext uri="{BB962C8B-B14F-4D97-AF65-F5344CB8AC3E}">
        <p14:creationId xmlns:p14="http://schemas.microsoft.com/office/powerpoint/2010/main" val="2065496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body" idx="1"/>
          </p:nvPr>
        </p:nvSpPr>
        <p:spPr>
          <a:xfrm>
            <a:off x="716716" y="1328185"/>
            <a:ext cx="8542513" cy="5342581"/>
          </a:xfrm>
          <a:prstGeom prst="rect">
            <a:avLst/>
          </a:prstGeom>
          <a:noFill/>
          <a:ln>
            <a:noFill/>
          </a:ln>
        </p:spPr>
        <p:txBody>
          <a:bodyPr spcFirstLastPara="1" wrap="square" lIns="91425" tIns="45700" rIns="91425" bIns="45700" anchor="t" anchorCtr="0">
            <a:normAutofit/>
          </a:bodyPr>
          <a:lstStyle/>
          <a:p>
            <a:pPr marL="49212" lvl="0" indent="63563" algn="l" rtl="0">
              <a:lnSpc>
                <a:spcPct val="90000"/>
              </a:lnSpc>
              <a:spcBef>
                <a:spcPts val="1000"/>
              </a:spcBef>
              <a:spcAft>
                <a:spcPts val="0"/>
              </a:spcAft>
              <a:buSzPts val="1776"/>
              <a:buNone/>
            </a:pPr>
            <a:endParaRPr sz="2220"/>
          </a:p>
          <a:p>
            <a:pPr marL="49212" lvl="0" indent="63563" algn="l" rtl="0">
              <a:lnSpc>
                <a:spcPct val="90000"/>
              </a:lnSpc>
              <a:spcBef>
                <a:spcPts val="1000"/>
              </a:spcBef>
              <a:spcAft>
                <a:spcPts val="0"/>
              </a:spcAft>
              <a:buSzPts val="1776"/>
              <a:buNone/>
            </a:pPr>
            <a:endParaRPr sz="2220"/>
          </a:p>
          <a:p>
            <a:pPr marL="49212" lvl="0" indent="63563" algn="l" rtl="0">
              <a:lnSpc>
                <a:spcPct val="90000"/>
              </a:lnSpc>
              <a:spcBef>
                <a:spcPts val="1000"/>
              </a:spcBef>
              <a:spcAft>
                <a:spcPts val="0"/>
              </a:spcAft>
              <a:buSzPts val="1776"/>
              <a:buNone/>
            </a:pPr>
            <a:endParaRPr sz="2220"/>
          </a:p>
          <a:p>
            <a:pPr marL="49212" lvl="0" indent="63563" algn="l" rtl="0">
              <a:lnSpc>
                <a:spcPct val="90000"/>
              </a:lnSpc>
              <a:spcBef>
                <a:spcPts val="1000"/>
              </a:spcBef>
              <a:spcAft>
                <a:spcPts val="0"/>
              </a:spcAft>
              <a:buSzPts val="1776"/>
              <a:buNone/>
            </a:pPr>
            <a:r>
              <a:rPr lang="en-US" sz="2220"/>
              <a:t>Participation in IEEE IoT Initiative</a:t>
            </a:r>
            <a:endParaRPr sz="2220"/>
          </a:p>
          <a:p>
            <a:pPr marL="457200" lvl="0" indent="-369570" algn="l" rtl="0">
              <a:lnSpc>
                <a:spcPct val="90000"/>
              </a:lnSpc>
              <a:spcBef>
                <a:spcPts val="1000"/>
              </a:spcBef>
              <a:spcAft>
                <a:spcPts val="0"/>
              </a:spcAft>
              <a:buSzPts val="2220"/>
              <a:buChar char="•"/>
            </a:pPr>
            <a:r>
              <a:rPr lang="en-US" sz="2220"/>
              <a:t>voting member</a:t>
            </a:r>
            <a:endParaRPr sz="2220"/>
          </a:p>
          <a:p>
            <a:pPr marL="457200" lvl="0" indent="-369570" algn="l" rtl="0">
              <a:lnSpc>
                <a:spcPct val="90000"/>
              </a:lnSpc>
              <a:spcBef>
                <a:spcPts val="0"/>
              </a:spcBef>
              <a:spcAft>
                <a:spcPts val="0"/>
              </a:spcAft>
              <a:buSzPts val="2220"/>
              <a:buChar char="•"/>
            </a:pPr>
            <a:r>
              <a:rPr lang="en-US" sz="2220"/>
              <a:t>active participation in monthly discussions</a:t>
            </a:r>
            <a:endParaRPr sz="2220"/>
          </a:p>
          <a:p>
            <a:pPr marL="457200" lvl="0" indent="-369570" algn="l" rtl="0">
              <a:lnSpc>
                <a:spcPct val="90000"/>
              </a:lnSpc>
              <a:spcBef>
                <a:spcPts val="0"/>
              </a:spcBef>
              <a:spcAft>
                <a:spcPts val="0"/>
              </a:spcAft>
              <a:buSzPts val="2220"/>
              <a:buChar char="•"/>
            </a:pPr>
            <a:r>
              <a:rPr lang="en-US" sz="2220"/>
              <a:t>representative members in WF-IoT</a:t>
            </a:r>
            <a:endParaRPr sz="2220"/>
          </a:p>
          <a:p>
            <a:pPr marL="457200" lvl="0" indent="-369570" algn="l" rtl="0">
              <a:lnSpc>
                <a:spcPct val="90000"/>
              </a:lnSpc>
              <a:spcBef>
                <a:spcPts val="0"/>
              </a:spcBef>
              <a:spcAft>
                <a:spcPts val="0"/>
              </a:spcAft>
              <a:buSzPts val="2220"/>
              <a:buChar char="•"/>
            </a:pPr>
            <a:r>
              <a:rPr lang="en-US" sz="2220"/>
              <a:t>open opportunities in newsletter and IoT Magazine</a:t>
            </a:r>
            <a:endParaRPr sz="2220"/>
          </a:p>
          <a:p>
            <a:pPr marL="457200" lvl="0" indent="-369570" algn="l" rtl="0">
              <a:lnSpc>
                <a:spcPct val="90000"/>
              </a:lnSpc>
              <a:spcBef>
                <a:spcPts val="0"/>
              </a:spcBef>
              <a:spcAft>
                <a:spcPts val="0"/>
              </a:spcAft>
              <a:buSzPts val="2220"/>
              <a:buChar char="•"/>
            </a:pPr>
            <a:r>
              <a:rPr lang="en-US" sz="2220"/>
              <a:t>starting transition discussions</a:t>
            </a:r>
            <a:endParaRPr sz="2220"/>
          </a:p>
          <a:p>
            <a:pPr marL="457200" lvl="0" indent="-369570" algn="l" rtl="0">
              <a:lnSpc>
                <a:spcPct val="90000"/>
              </a:lnSpc>
              <a:spcBef>
                <a:spcPts val="0"/>
              </a:spcBef>
              <a:spcAft>
                <a:spcPts val="0"/>
              </a:spcAft>
              <a:buSzPts val="2220"/>
              <a:buChar char="•"/>
            </a:pPr>
            <a:r>
              <a:rPr lang="en-US" sz="2220"/>
              <a:t>positive results of WF-IoT 2019 in Limerick, 2020 in New Orleans</a:t>
            </a:r>
            <a:endParaRPr sz="2220"/>
          </a:p>
          <a:p>
            <a:pPr marL="0" lvl="0" indent="0" algn="l" rtl="0">
              <a:lnSpc>
                <a:spcPct val="90000"/>
              </a:lnSpc>
              <a:spcBef>
                <a:spcPts val="1000"/>
              </a:spcBef>
              <a:spcAft>
                <a:spcPts val="0"/>
              </a:spcAft>
              <a:buNone/>
            </a:pPr>
            <a:endParaRPr sz="2220"/>
          </a:p>
        </p:txBody>
      </p:sp>
      <p:sp>
        <p:nvSpPr>
          <p:cNvPr id="62" name="Google Shape;62;p2"/>
          <p:cNvSpPr txBox="1">
            <a:spLocks noGrp="1"/>
          </p:cNvSpPr>
          <p:nvPr>
            <p:ph type="title"/>
          </p:nvPr>
        </p:nvSpPr>
        <p:spPr>
          <a:xfrm>
            <a:off x="677334" y="609600"/>
            <a:ext cx="8596668" cy="71489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70C0"/>
              </a:buClr>
              <a:buSzPts val="3600"/>
              <a:buFont typeface="Arial"/>
              <a:buNone/>
            </a:pPr>
            <a:r>
              <a:rPr lang="en-US"/>
              <a:t>Ongoing Activities</a:t>
            </a:r>
            <a:endParaRPr/>
          </a:p>
        </p:txBody>
      </p:sp>
    </p:spTree>
    <p:extLst>
      <p:ext uri="{BB962C8B-B14F-4D97-AF65-F5344CB8AC3E}">
        <p14:creationId xmlns:p14="http://schemas.microsoft.com/office/powerpoint/2010/main" val="3733080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6594453afd_1_2"/>
          <p:cNvSpPr txBox="1">
            <a:spLocks noGrp="1"/>
          </p:cNvSpPr>
          <p:nvPr>
            <p:ph type="body" idx="1"/>
          </p:nvPr>
        </p:nvSpPr>
        <p:spPr>
          <a:xfrm>
            <a:off x="716716" y="1328185"/>
            <a:ext cx="8542500" cy="534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220"/>
          </a:p>
          <a:p>
            <a:pPr marL="0" lvl="0" indent="0" algn="l" rtl="0">
              <a:lnSpc>
                <a:spcPct val="90000"/>
              </a:lnSpc>
              <a:spcBef>
                <a:spcPts val="1000"/>
              </a:spcBef>
              <a:spcAft>
                <a:spcPts val="0"/>
              </a:spcAft>
              <a:buNone/>
            </a:pPr>
            <a:endParaRPr sz="2220"/>
          </a:p>
          <a:p>
            <a:pPr marL="0" lvl="0" indent="0" algn="l" rtl="0">
              <a:lnSpc>
                <a:spcPct val="90000"/>
              </a:lnSpc>
              <a:spcBef>
                <a:spcPts val="1000"/>
              </a:spcBef>
              <a:spcAft>
                <a:spcPts val="0"/>
              </a:spcAft>
              <a:buNone/>
            </a:pPr>
            <a:r>
              <a:rPr lang="en-US" sz="2220"/>
              <a:t>Participation in IEEE Smart Cities Initiative</a:t>
            </a:r>
            <a:endParaRPr sz="2220"/>
          </a:p>
          <a:p>
            <a:pPr marL="457200" lvl="0" indent="-369570" algn="l" rtl="0">
              <a:lnSpc>
                <a:spcPct val="90000"/>
              </a:lnSpc>
              <a:spcBef>
                <a:spcPts val="1000"/>
              </a:spcBef>
              <a:spcAft>
                <a:spcPts val="0"/>
              </a:spcAft>
              <a:buSzPts val="2220"/>
              <a:buChar char="•"/>
            </a:pPr>
            <a:r>
              <a:rPr lang="en-US" sz="2220"/>
              <a:t>voting member</a:t>
            </a:r>
            <a:endParaRPr sz="2220"/>
          </a:p>
          <a:p>
            <a:pPr marL="457200" lvl="0" indent="-369570" algn="l" rtl="0">
              <a:lnSpc>
                <a:spcPct val="90000"/>
              </a:lnSpc>
              <a:spcBef>
                <a:spcPts val="0"/>
              </a:spcBef>
              <a:spcAft>
                <a:spcPts val="0"/>
              </a:spcAft>
              <a:buSzPts val="2220"/>
              <a:buChar char="•"/>
            </a:pPr>
            <a:r>
              <a:rPr lang="en-US" sz="2220"/>
              <a:t>active participation in monthly discussions</a:t>
            </a:r>
            <a:endParaRPr sz="2220"/>
          </a:p>
          <a:p>
            <a:pPr marL="457200" lvl="0" indent="-369570" algn="l" rtl="0">
              <a:lnSpc>
                <a:spcPct val="90000"/>
              </a:lnSpc>
              <a:spcBef>
                <a:spcPts val="0"/>
              </a:spcBef>
              <a:spcAft>
                <a:spcPts val="0"/>
              </a:spcAft>
              <a:buSzPts val="2220"/>
              <a:buChar char="•"/>
            </a:pPr>
            <a:r>
              <a:rPr lang="en-US" sz="2220"/>
              <a:t>open opportunities in webinars</a:t>
            </a:r>
            <a:endParaRPr sz="2220"/>
          </a:p>
          <a:p>
            <a:pPr marL="457200" lvl="0" indent="-369570" algn="l" rtl="0">
              <a:lnSpc>
                <a:spcPct val="90000"/>
              </a:lnSpc>
              <a:spcBef>
                <a:spcPts val="0"/>
              </a:spcBef>
              <a:spcAft>
                <a:spcPts val="0"/>
              </a:spcAft>
              <a:buSzPts val="2220"/>
              <a:buChar char="•"/>
            </a:pPr>
            <a:r>
              <a:rPr lang="en-US" sz="2220"/>
              <a:t>still looking for a formula to make money</a:t>
            </a:r>
            <a:endParaRPr sz="2220"/>
          </a:p>
          <a:p>
            <a:pPr marL="457200" lvl="0" indent="-369570" algn="l" rtl="0">
              <a:lnSpc>
                <a:spcPct val="90000"/>
              </a:lnSpc>
              <a:spcBef>
                <a:spcPts val="0"/>
              </a:spcBef>
              <a:spcAft>
                <a:spcPts val="0"/>
              </a:spcAft>
              <a:buSzPts val="2220"/>
              <a:buChar char="•"/>
            </a:pPr>
            <a:r>
              <a:rPr lang="en-US" sz="2220"/>
              <a:t>ISC2 2019 (Casablanca) was successful in terms of registrations but the organization was very poor</a:t>
            </a:r>
            <a:endParaRPr sz="2220"/>
          </a:p>
          <a:p>
            <a:pPr marL="457200" lvl="0" indent="0" algn="l" rtl="0">
              <a:lnSpc>
                <a:spcPct val="90000"/>
              </a:lnSpc>
              <a:spcBef>
                <a:spcPts val="1000"/>
              </a:spcBef>
              <a:spcAft>
                <a:spcPts val="0"/>
              </a:spcAft>
              <a:buNone/>
            </a:pPr>
            <a:endParaRPr sz="2220"/>
          </a:p>
        </p:txBody>
      </p:sp>
      <p:sp>
        <p:nvSpPr>
          <p:cNvPr id="68" name="Google Shape;68;g6594453afd_1_2"/>
          <p:cNvSpPr txBox="1">
            <a:spLocks noGrp="1"/>
          </p:cNvSpPr>
          <p:nvPr>
            <p:ph type="title"/>
          </p:nvPr>
        </p:nvSpPr>
        <p:spPr>
          <a:xfrm>
            <a:off x="677334" y="609600"/>
            <a:ext cx="8596800" cy="71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3600"/>
              <a:buFont typeface="Arial"/>
              <a:buNone/>
            </a:pPr>
            <a:r>
              <a:rPr lang="en-US"/>
              <a:t>Ongoing Activities</a:t>
            </a:r>
            <a:endParaRPr/>
          </a:p>
        </p:txBody>
      </p:sp>
    </p:spTree>
    <p:extLst>
      <p:ext uri="{BB962C8B-B14F-4D97-AF65-F5344CB8AC3E}">
        <p14:creationId xmlns:p14="http://schemas.microsoft.com/office/powerpoint/2010/main" val="32446777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6594453afd_1_13"/>
          <p:cNvSpPr txBox="1">
            <a:spLocks noGrp="1"/>
          </p:cNvSpPr>
          <p:nvPr>
            <p:ph type="body" idx="1"/>
          </p:nvPr>
        </p:nvSpPr>
        <p:spPr>
          <a:xfrm>
            <a:off x="716716" y="1328185"/>
            <a:ext cx="8542500" cy="534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220"/>
              <a:t>IEEE Brain Initiative Transition Plan</a:t>
            </a:r>
            <a:endParaRPr sz="2220"/>
          </a:p>
          <a:p>
            <a:pPr marL="457200" lvl="0" indent="-369570" algn="l" rtl="0">
              <a:lnSpc>
                <a:spcPct val="90000"/>
              </a:lnSpc>
              <a:spcBef>
                <a:spcPts val="1000"/>
              </a:spcBef>
              <a:spcAft>
                <a:spcPts val="0"/>
              </a:spcAft>
              <a:buSzPts val="2220"/>
              <a:buChar char="•"/>
            </a:pPr>
            <a:r>
              <a:rPr lang="en-US" sz="2220"/>
              <a:t>roadmap for future activities of IEEE Brain initiative opens new topics related to CEDA</a:t>
            </a:r>
            <a:endParaRPr sz="2220"/>
          </a:p>
          <a:p>
            <a:pPr marL="457200" lvl="0" indent="-369570" algn="l" rtl="0">
              <a:lnSpc>
                <a:spcPct val="90000"/>
              </a:lnSpc>
              <a:spcBef>
                <a:spcPts val="0"/>
              </a:spcBef>
              <a:spcAft>
                <a:spcPts val="0"/>
              </a:spcAft>
              <a:buSzPts val="2220"/>
              <a:buChar char="•"/>
            </a:pPr>
            <a:r>
              <a:rPr lang="en-US" sz="2220"/>
              <a:t>participating in the discussions of the transition plan committee. Still the formula has to be defined, probably under a leading society.</a:t>
            </a:r>
            <a:endParaRPr sz="2220"/>
          </a:p>
          <a:p>
            <a:pPr marL="0" lvl="0" indent="0" algn="l" rtl="0">
              <a:lnSpc>
                <a:spcPct val="90000"/>
              </a:lnSpc>
              <a:spcBef>
                <a:spcPts val="1000"/>
              </a:spcBef>
              <a:spcAft>
                <a:spcPts val="0"/>
              </a:spcAft>
              <a:buNone/>
            </a:pPr>
            <a:endParaRPr sz="2220"/>
          </a:p>
          <a:p>
            <a:pPr marL="0" lvl="0" indent="0" algn="l" rtl="0">
              <a:lnSpc>
                <a:spcPct val="90000"/>
              </a:lnSpc>
              <a:spcBef>
                <a:spcPts val="1000"/>
              </a:spcBef>
              <a:spcAft>
                <a:spcPts val="0"/>
              </a:spcAft>
              <a:buNone/>
            </a:pPr>
            <a:r>
              <a:rPr lang="en-US" sz="2220"/>
              <a:t>Second PELS-CEDA DAPE Workshop</a:t>
            </a:r>
            <a:endParaRPr sz="2220"/>
          </a:p>
          <a:p>
            <a:pPr marL="457200" lvl="0" indent="-369570" algn="l" rtl="0">
              <a:lnSpc>
                <a:spcPct val="90000"/>
              </a:lnSpc>
              <a:spcBef>
                <a:spcPts val="1000"/>
              </a:spcBef>
              <a:spcAft>
                <a:spcPts val="0"/>
              </a:spcAft>
              <a:buSzPts val="2220"/>
              <a:buChar char="•"/>
            </a:pPr>
            <a:r>
              <a:rPr lang="en-US" sz="2220"/>
              <a:t>this time as ICCAD special session</a:t>
            </a:r>
            <a:endParaRPr sz="2220"/>
          </a:p>
          <a:p>
            <a:pPr marL="457200" lvl="0" indent="-369570" algn="l" rtl="0">
              <a:lnSpc>
                <a:spcPct val="90000"/>
              </a:lnSpc>
              <a:spcBef>
                <a:spcPts val="0"/>
              </a:spcBef>
              <a:spcAft>
                <a:spcPts val="0"/>
              </a:spcAft>
              <a:buSzPts val="2220"/>
              <a:buChar char="•"/>
            </a:pPr>
            <a:r>
              <a:rPr lang="en-US" sz="2220"/>
              <a:t>hard to catch interest from CEDA community</a:t>
            </a:r>
            <a:endParaRPr sz="2220"/>
          </a:p>
          <a:p>
            <a:pPr marL="0" lvl="0" indent="0" algn="l" rtl="0">
              <a:lnSpc>
                <a:spcPct val="90000"/>
              </a:lnSpc>
              <a:spcBef>
                <a:spcPts val="1000"/>
              </a:spcBef>
              <a:spcAft>
                <a:spcPts val="0"/>
              </a:spcAft>
              <a:buNone/>
            </a:pPr>
            <a:endParaRPr sz="2220"/>
          </a:p>
          <a:p>
            <a:pPr marL="0" lvl="0" indent="0" algn="l" rtl="0">
              <a:lnSpc>
                <a:spcPct val="90000"/>
              </a:lnSpc>
              <a:spcBef>
                <a:spcPts val="1000"/>
              </a:spcBef>
              <a:spcAft>
                <a:spcPts val="0"/>
              </a:spcAft>
              <a:buNone/>
            </a:pPr>
            <a:r>
              <a:rPr lang="en-US" sz="2220"/>
              <a:t>IEEE Rebooting Computing</a:t>
            </a:r>
            <a:endParaRPr sz="2220"/>
          </a:p>
          <a:p>
            <a:pPr marL="457200" lvl="0" indent="-369570" algn="l" rtl="0">
              <a:lnSpc>
                <a:spcPct val="90000"/>
              </a:lnSpc>
              <a:spcBef>
                <a:spcPts val="1000"/>
              </a:spcBef>
              <a:spcAft>
                <a:spcPts val="0"/>
              </a:spcAft>
              <a:buSzPts val="2220"/>
              <a:buChar char="•"/>
            </a:pPr>
            <a:r>
              <a:rPr lang="en-US" sz="2220"/>
              <a:t>active participation</a:t>
            </a:r>
            <a:endParaRPr sz="2220"/>
          </a:p>
        </p:txBody>
      </p:sp>
      <p:sp>
        <p:nvSpPr>
          <p:cNvPr id="74" name="Google Shape;74;g6594453afd_1_13"/>
          <p:cNvSpPr txBox="1">
            <a:spLocks noGrp="1"/>
          </p:cNvSpPr>
          <p:nvPr>
            <p:ph type="title"/>
          </p:nvPr>
        </p:nvSpPr>
        <p:spPr>
          <a:xfrm>
            <a:off x="677334" y="609600"/>
            <a:ext cx="8596800" cy="71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3600"/>
              <a:buFont typeface="Arial"/>
              <a:buNone/>
            </a:pPr>
            <a:r>
              <a:rPr lang="en-US"/>
              <a:t>Ongoing Activities</a:t>
            </a:r>
            <a:endParaRPr/>
          </a:p>
        </p:txBody>
      </p:sp>
    </p:spTree>
    <p:extLst>
      <p:ext uri="{BB962C8B-B14F-4D97-AF65-F5344CB8AC3E}">
        <p14:creationId xmlns:p14="http://schemas.microsoft.com/office/powerpoint/2010/main" val="333634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6594453afd_1_18"/>
          <p:cNvSpPr txBox="1">
            <a:spLocks noGrp="1"/>
          </p:cNvSpPr>
          <p:nvPr>
            <p:ph type="body" idx="1"/>
          </p:nvPr>
        </p:nvSpPr>
        <p:spPr>
          <a:xfrm>
            <a:off x="716716" y="1328185"/>
            <a:ext cx="8542500" cy="534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220"/>
              <a:t>Define our efforts and interest from the community in these initiatives</a:t>
            </a:r>
            <a:endParaRPr sz="2220"/>
          </a:p>
          <a:p>
            <a:pPr marL="0" lvl="0" indent="0" algn="l" rtl="0">
              <a:lnSpc>
                <a:spcPct val="90000"/>
              </a:lnSpc>
              <a:spcBef>
                <a:spcPts val="1000"/>
              </a:spcBef>
              <a:spcAft>
                <a:spcPts val="0"/>
              </a:spcAft>
              <a:buNone/>
            </a:pPr>
            <a:endParaRPr sz="2220"/>
          </a:p>
          <a:p>
            <a:pPr marL="0" lvl="0" indent="0" algn="l" rtl="0">
              <a:lnSpc>
                <a:spcPct val="90000"/>
              </a:lnSpc>
              <a:spcBef>
                <a:spcPts val="1000"/>
              </a:spcBef>
              <a:spcAft>
                <a:spcPts val="0"/>
              </a:spcAft>
              <a:buNone/>
            </a:pPr>
            <a:r>
              <a:rPr lang="en-US" sz="2220"/>
              <a:t>Promote the participation, difusion, and organization of related activities</a:t>
            </a:r>
            <a:endParaRPr sz="2220"/>
          </a:p>
          <a:p>
            <a:pPr marL="0" lvl="0" indent="0" algn="l" rtl="0">
              <a:lnSpc>
                <a:spcPct val="90000"/>
              </a:lnSpc>
              <a:spcBef>
                <a:spcPts val="1000"/>
              </a:spcBef>
              <a:spcAft>
                <a:spcPts val="0"/>
              </a:spcAft>
              <a:buNone/>
            </a:pPr>
            <a:endParaRPr sz="2220"/>
          </a:p>
          <a:p>
            <a:pPr marL="0" lvl="0" indent="0" algn="l" rtl="0">
              <a:lnSpc>
                <a:spcPct val="90000"/>
              </a:lnSpc>
              <a:spcBef>
                <a:spcPts val="1000"/>
              </a:spcBef>
              <a:spcAft>
                <a:spcPts val="0"/>
              </a:spcAft>
              <a:buNone/>
            </a:pPr>
            <a:r>
              <a:rPr lang="en-US" sz="2220"/>
              <a:t>Have an open mind for areas of interest</a:t>
            </a:r>
            <a:endParaRPr sz="2220"/>
          </a:p>
          <a:p>
            <a:pPr marL="0" lvl="0" indent="0" algn="l" rtl="0">
              <a:lnSpc>
                <a:spcPct val="90000"/>
              </a:lnSpc>
              <a:spcBef>
                <a:spcPts val="1000"/>
              </a:spcBef>
              <a:spcAft>
                <a:spcPts val="0"/>
              </a:spcAft>
              <a:buNone/>
            </a:pPr>
            <a:endParaRPr sz="2220"/>
          </a:p>
          <a:p>
            <a:pPr marL="0" lvl="0" indent="0" algn="l" rtl="0">
              <a:lnSpc>
                <a:spcPct val="90000"/>
              </a:lnSpc>
              <a:spcBef>
                <a:spcPts val="1000"/>
              </a:spcBef>
              <a:spcAft>
                <a:spcPts val="0"/>
              </a:spcAft>
              <a:buNone/>
            </a:pPr>
            <a:r>
              <a:rPr lang="en-US" sz="2220"/>
              <a:t>Help on defining sustainable (profitable) models in the running initiatives</a:t>
            </a:r>
            <a:endParaRPr sz="2220"/>
          </a:p>
        </p:txBody>
      </p:sp>
      <p:sp>
        <p:nvSpPr>
          <p:cNvPr id="80" name="Google Shape;80;g6594453afd_1_18"/>
          <p:cNvSpPr txBox="1">
            <a:spLocks noGrp="1"/>
          </p:cNvSpPr>
          <p:nvPr>
            <p:ph type="title"/>
          </p:nvPr>
        </p:nvSpPr>
        <p:spPr>
          <a:xfrm>
            <a:off x="677334" y="609600"/>
            <a:ext cx="8596800" cy="71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3600"/>
              <a:buFont typeface="Arial"/>
              <a:buNone/>
            </a:pPr>
            <a:r>
              <a:rPr lang="en-US"/>
              <a:t>Future </a:t>
            </a:r>
            <a:endParaRPr/>
          </a:p>
        </p:txBody>
      </p:sp>
    </p:spTree>
    <p:extLst>
      <p:ext uri="{BB962C8B-B14F-4D97-AF65-F5344CB8AC3E}">
        <p14:creationId xmlns:p14="http://schemas.microsoft.com/office/powerpoint/2010/main" val="3621675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8785-DDB6-614B-8C09-B5481C51B026}"/>
              </a:ext>
            </a:extLst>
          </p:cNvPr>
          <p:cNvSpPr>
            <a:spLocks noGrp="1"/>
          </p:cNvSpPr>
          <p:nvPr>
            <p:ph type="title"/>
          </p:nvPr>
        </p:nvSpPr>
        <p:spPr/>
        <p:txBody>
          <a:bodyPr/>
          <a:lstStyle/>
          <a:p>
            <a:r>
              <a:rPr lang="en-US" dirty="0"/>
              <a:t>Standards</a:t>
            </a:r>
          </a:p>
        </p:txBody>
      </p:sp>
      <p:sp>
        <p:nvSpPr>
          <p:cNvPr id="3" name="Text Placeholder 2">
            <a:extLst>
              <a:ext uri="{FF2B5EF4-FFF2-40B4-BE49-F238E27FC236}">
                <a16:creationId xmlns:a16="http://schemas.microsoft.com/office/drawing/2014/main" id="{457C040B-F940-B446-964A-998EF16D7DB3}"/>
              </a:ext>
            </a:extLst>
          </p:cNvPr>
          <p:cNvSpPr>
            <a:spLocks noGrp="1"/>
          </p:cNvSpPr>
          <p:nvPr>
            <p:ph type="body" idx="1"/>
          </p:nvPr>
        </p:nvSpPr>
        <p:spPr/>
        <p:txBody>
          <a:bodyPr/>
          <a:lstStyle/>
          <a:p>
            <a:r>
              <a:rPr lang="en-US" dirty="0"/>
              <a:t>Dennis Brophy</a:t>
            </a:r>
          </a:p>
        </p:txBody>
      </p:sp>
    </p:spTree>
    <p:extLst>
      <p:ext uri="{BB962C8B-B14F-4D97-AF65-F5344CB8AC3E}">
        <p14:creationId xmlns:p14="http://schemas.microsoft.com/office/powerpoint/2010/main" val="562060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title"/>
          </p:nvPr>
        </p:nvSpPr>
        <p:spPr>
          <a:xfrm>
            <a:off x="677335" y="511904"/>
            <a:ext cx="8596668" cy="2223621"/>
          </a:xfrm>
          <a:prstGeom prst="rect">
            <a:avLst/>
          </a:prstGeom>
          <a:noFill/>
          <a:ln>
            <a:noFill/>
          </a:ln>
        </p:spPr>
        <p:txBody>
          <a:bodyPr spcFirstLastPara="1" vert="horz" wrap="square" lIns="91433" tIns="45700" rIns="91433" bIns="45700" rtlCol="0" anchor="ctr" anchorCtr="0">
            <a:normAutofit/>
          </a:bodyPr>
          <a:lstStyle/>
          <a:p>
            <a:r>
              <a:rPr lang="en-US"/>
              <a:t>Governing Documents</a:t>
            </a:r>
            <a:endParaRPr/>
          </a:p>
        </p:txBody>
      </p:sp>
      <p:sp>
        <p:nvSpPr>
          <p:cNvPr id="62" name="Google Shape;62;p1"/>
          <p:cNvSpPr txBox="1">
            <a:spLocks noGrp="1"/>
          </p:cNvSpPr>
          <p:nvPr>
            <p:ph type="body" idx="1"/>
          </p:nvPr>
        </p:nvSpPr>
        <p:spPr>
          <a:xfrm>
            <a:off x="719359" y="2683935"/>
            <a:ext cx="8596668" cy="1070432"/>
          </a:xfrm>
          <a:prstGeom prst="rect">
            <a:avLst/>
          </a:prstGeom>
          <a:noFill/>
          <a:ln>
            <a:noFill/>
          </a:ln>
        </p:spPr>
        <p:txBody>
          <a:bodyPr spcFirstLastPara="1" vert="horz" wrap="square" lIns="91433" tIns="45700" rIns="91433" bIns="45700" rtlCol="0" anchor="ctr" anchorCtr="0">
            <a:normAutofit/>
          </a:bodyPr>
          <a:lstStyle/>
          <a:p>
            <a:pPr marL="0" indent="0">
              <a:spcBef>
                <a:spcPts val="0"/>
              </a:spcBef>
            </a:pPr>
            <a:r>
              <a:rPr lang="en-US" dirty="0"/>
              <a:t>Agnieszka </a:t>
            </a:r>
            <a:r>
              <a:rPr lang="en-US" dirty="0" err="1"/>
              <a:t>Dubaj</a:t>
            </a:r>
            <a:endParaRPr dirty="0"/>
          </a:p>
          <a:p>
            <a:pPr marL="0" indent="0"/>
            <a:r>
              <a:rPr lang="en-US" dirty="0"/>
              <a:t>Secretary &amp; Chair of Constitution &amp; Bylaws Committee</a:t>
            </a:r>
            <a:endParaRPr dirty="0"/>
          </a:p>
        </p:txBody>
      </p:sp>
    </p:spTree>
    <p:extLst>
      <p:ext uri="{BB962C8B-B14F-4D97-AF65-F5344CB8AC3E}">
        <p14:creationId xmlns:p14="http://schemas.microsoft.com/office/powerpoint/2010/main" val="382735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5" y="511904"/>
            <a:ext cx="8596668" cy="2223621"/>
          </a:xfrm>
        </p:spPr>
        <p:txBody>
          <a:bodyPr/>
          <a:lstStyle/>
          <a:p>
            <a:r>
              <a:rPr lang="en-US" dirty="0"/>
              <a:t>Finance </a:t>
            </a:r>
          </a:p>
        </p:txBody>
      </p:sp>
      <p:sp>
        <p:nvSpPr>
          <p:cNvPr id="5" name="Text Placeholder 4"/>
          <p:cNvSpPr>
            <a:spLocks noGrp="1"/>
          </p:cNvSpPr>
          <p:nvPr>
            <p:ph type="body" idx="1"/>
          </p:nvPr>
        </p:nvSpPr>
        <p:spPr>
          <a:xfrm>
            <a:off x="719359" y="2683935"/>
            <a:ext cx="8596668" cy="1070432"/>
          </a:xfrm>
        </p:spPr>
        <p:txBody>
          <a:bodyPr>
            <a:normAutofit/>
          </a:bodyPr>
          <a:lstStyle/>
          <a:p>
            <a:r>
              <a:rPr lang="en-US" dirty="0"/>
              <a:t>Cristiana Bolchini/</a:t>
            </a:r>
            <a:r>
              <a:rPr lang="en-US" dirty="0" err="1"/>
              <a:t>Politecnico</a:t>
            </a:r>
            <a:r>
              <a:rPr lang="en-US" dirty="0"/>
              <a:t> di Milano</a:t>
            </a:r>
          </a:p>
        </p:txBody>
      </p:sp>
    </p:spTree>
    <p:extLst>
      <p:ext uri="{BB962C8B-B14F-4D97-AF65-F5344CB8AC3E}">
        <p14:creationId xmlns:p14="http://schemas.microsoft.com/office/powerpoint/2010/main" val="631141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1169774" y="305932"/>
            <a:ext cx="8596668" cy="642611"/>
          </a:xfrm>
          <a:prstGeom prst="rect">
            <a:avLst/>
          </a:prstGeom>
          <a:noFill/>
          <a:ln>
            <a:noFill/>
          </a:ln>
        </p:spPr>
        <p:txBody>
          <a:bodyPr spcFirstLastPara="1" vert="horz" wrap="square" lIns="91433" tIns="45700" rIns="91433" bIns="45700" rtlCol="0" anchor="t" anchorCtr="0">
            <a:normAutofit/>
          </a:bodyPr>
          <a:lstStyle/>
          <a:p>
            <a:r>
              <a:rPr lang="en-US" dirty="0"/>
              <a:t>Bylaws and Constitution Updates</a:t>
            </a:r>
            <a:endParaRPr dirty="0"/>
          </a:p>
        </p:txBody>
      </p:sp>
      <p:sp>
        <p:nvSpPr>
          <p:cNvPr id="68" name="Google Shape;68;p2"/>
          <p:cNvSpPr txBox="1">
            <a:spLocks noGrp="1"/>
          </p:cNvSpPr>
          <p:nvPr>
            <p:ph type="body" idx="1"/>
          </p:nvPr>
        </p:nvSpPr>
        <p:spPr>
          <a:xfrm>
            <a:off x="353951" y="1197717"/>
            <a:ext cx="8596668" cy="4843647"/>
          </a:xfrm>
          <a:prstGeom prst="rect">
            <a:avLst/>
          </a:prstGeom>
          <a:noFill/>
          <a:ln>
            <a:noFill/>
          </a:ln>
        </p:spPr>
        <p:txBody>
          <a:bodyPr spcFirstLastPara="1" vert="horz" wrap="square" lIns="91433" tIns="45700" rIns="91433" bIns="45700" rtlCol="0" anchor="t" anchorCtr="0">
            <a:normAutofit/>
          </a:bodyPr>
          <a:lstStyle/>
          <a:p>
            <a:pPr marL="342891" indent="-342891">
              <a:spcBef>
                <a:spcPts val="0"/>
              </a:spcBef>
            </a:pPr>
            <a:r>
              <a:rPr lang="en-US"/>
              <a:t>Governing documents have to be compliant with IEEE guidelines</a:t>
            </a:r>
            <a:endParaRPr/>
          </a:p>
          <a:p>
            <a:pPr marL="342891" indent="-342891"/>
            <a:r>
              <a:rPr lang="en-US"/>
              <a:t>New Committees and Assignments documented</a:t>
            </a:r>
            <a:endParaRPr/>
          </a:p>
          <a:p>
            <a:pPr marL="342891" indent="-342891"/>
            <a:r>
              <a:rPr lang="en-US"/>
              <a:t>Text and Layout formatting will be cleaned up by IEEE</a:t>
            </a:r>
            <a:endParaRPr/>
          </a:p>
          <a:p>
            <a:pPr marL="342891" indent="-192019">
              <a:buNone/>
            </a:pPr>
            <a:endParaRPr/>
          </a:p>
        </p:txBody>
      </p:sp>
    </p:spTree>
    <p:extLst>
      <p:ext uri="{BB962C8B-B14F-4D97-AF65-F5344CB8AC3E}">
        <p14:creationId xmlns:p14="http://schemas.microsoft.com/office/powerpoint/2010/main" val="2393242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1316078" y="324220"/>
            <a:ext cx="8596668" cy="642611"/>
          </a:xfrm>
          <a:prstGeom prst="rect">
            <a:avLst/>
          </a:prstGeom>
          <a:noFill/>
          <a:ln>
            <a:noFill/>
          </a:ln>
        </p:spPr>
        <p:txBody>
          <a:bodyPr spcFirstLastPara="1" vert="horz" wrap="square" lIns="91433" tIns="45700" rIns="91433" bIns="45700" rtlCol="0" anchor="t" anchorCtr="0">
            <a:normAutofit/>
          </a:bodyPr>
          <a:lstStyle/>
          <a:p>
            <a:r>
              <a:rPr lang="en-US" dirty="0"/>
              <a:t>Bylaws Updates</a:t>
            </a:r>
            <a:endParaRPr dirty="0"/>
          </a:p>
        </p:txBody>
      </p:sp>
      <p:sp>
        <p:nvSpPr>
          <p:cNvPr id="74" name="Google Shape;74;p3"/>
          <p:cNvSpPr txBox="1">
            <a:spLocks noGrp="1"/>
          </p:cNvSpPr>
          <p:nvPr>
            <p:ph type="body" idx="1"/>
          </p:nvPr>
        </p:nvSpPr>
        <p:spPr>
          <a:xfrm>
            <a:off x="353951" y="1197717"/>
            <a:ext cx="8596668" cy="4843647"/>
          </a:xfrm>
          <a:prstGeom prst="rect">
            <a:avLst/>
          </a:prstGeom>
          <a:noFill/>
          <a:ln>
            <a:noFill/>
          </a:ln>
        </p:spPr>
        <p:txBody>
          <a:bodyPr spcFirstLastPara="1" vert="horz" wrap="square" lIns="91433" tIns="45700" rIns="91433" bIns="45700" rtlCol="0" anchor="t" anchorCtr="0">
            <a:normAutofit/>
          </a:bodyPr>
          <a:lstStyle/>
          <a:p>
            <a:pPr marL="342891" indent="-342891">
              <a:lnSpc>
                <a:spcPct val="90000"/>
              </a:lnSpc>
              <a:spcBef>
                <a:spcPts val="0"/>
              </a:spcBef>
            </a:pPr>
            <a:r>
              <a:rPr lang="en-US"/>
              <a:t>Section II.3 </a:t>
            </a:r>
            <a:endParaRPr/>
          </a:p>
          <a:p>
            <a:pPr marL="742932" lvl="1" indent="-285742">
              <a:lnSpc>
                <a:spcPct val="90000"/>
              </a:lnSpc>
            </a:pPr>
            <a:r>
              <a:rPr lang="en-US"/>
              <a:t>Added Member Technology Organizations: </a:t>
            </a:r>
            <a:endParaRPr/>
          </a:p>
          <a:p>
            <a:pPr marL="1142971" lvl="2" indent="-228594">
              <a:lnSpc>
                <a:spcPct val="90000"/>
              </a:lnSpc>
            </a:pPr>
            <a:r>
              <a:rPr lang="en-US"/>
              <a:t>SVDTC </a:t>
            </a:r>
            <a:endParaRPr/>
          </a:p>
          <a:p>
            <a:pPr marL="1142971" lvl="2" indent="-228594">
              <a:lnSpc>
                <a:spcPct val="90000"/>
              </a:lnSpc>
            </a:pPr>
            <a:r>
              <a:rPr lang="en-US"/>
              <a:t>The Technical Committee on Cyber-Physical Systems</a:t>
            </a:r>
            <a:endParaRPr/>
          </a:p>
          <a:p>
            <a:pPr marL="342891" indent="-342891">
              <a:lnSpc>
                <a:spcPct val="90000"/>
              </a:lnSpc>
            </a:pPr>
            <a:r>
              <a:rPr lang="en-US"/>
              <a:t>Section III.1</a:t>
            </a:r>
            <a:endParaRPr/>
          </a:p>
          <a:p>
            <a:pPr marL="742932" lvl="1" indent="-285742">
              <a:lnSpc>
                <a:spcPct val="90000"/>
              </a:lnSpc>
            </a:pPr>
            <a:r>
              <a:rPr lang="en-US"/>
              <a:t>Added: VP for Awards, VP for Initiatives, VP for Standards</a:t>
            </a:r>
            <a:endParaRPr/>
          </a:p>
          <a:p>
            <a:pPr marL="342891" indent="-342891">
              <a:lnSpc>
                <a:spcPct val="90000"/>
              </a:lnSpc>
            </a:pPr>
            <a:r>
              <a:rPr lang="en-US"/>
              <a:t>Section III.3</a:t>
            </a:r>
            <a:endParaRPr/>
          </a:p>
          <a:p>
            <a:pPr marL="742931" lvl="1" indent="-285742">
              <a:lnSpc>
                <a:spcPct val="90000"/>
              </a:lnSpc>
            </a:pPr>
            <a:r>
              <a:rPr lang="en-US"/>
              <a:t>President-Elect duties updated</a:t>
            </a:r>
            <a:endParaRPr/>
          </a:p>
          <a:p>
            <a:pPr marL="1142971" lvl="2" indent="-228594">
              <a:lnSpc>
                <a:spcPct val="90000"/>
              </a:lnSpc>
            </a:pPr>
            <a:r>
              <a:rPr lang="en-US"/>
              <a:t>DAC Representative</a:t>
            </a:r>
            <a:endParaRPr/>
          </a:p>
          <a:p>
            <a:pPr marL="342891" indent="-342891">
              <a:lnSpc>
                <a:spcPct val="90000"/>
              </a:lnSpc>
            </a:pPr>
            <a:r>
              <a:rPr lang="en-US"/>
              <a:t>Section III.4</a:t>
            </a:r>
            <a:endParaRPr/>
          </a:p>
          <a:p>
            <a:pPr marL="742932" lvl="1" indent="-285742">
              <a:lnSpc>
                <a:spcPct val="90000"/>
              </a:lnSpc>
            </a:pPr>
            <a:r>
              <a:rPr lang="en-US"/>
              <a:t>Additional responsibility of the Secretary as Chair of the Constitution and Bylaws committee </a:t>
            </a:r>
            <a:endParaRPr/>
          </a:p>
          <a:p>
            <a:pPr marL="742932" lvl="1" indent="-160016">
              <a:lnSpc>
                <a:spcPct val="90000"/>
              </a:lnSpc>
              <a:buNone/>
            </a:pPr>
            <a:endParaRPr/>
          </a:p>
        </p:txBody>
      </p:sp>
    </p:spTree>
    <p:extLst>
      <p:ext uri="{BB962C8B-B14F-4D97-AF65-F5344CB8AC3E}">
        <p14:creationId xmlns:p14="http://schemas.microsoft.com/office/powerpoint/2010/main" val="3023590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title"/>
          </p:nvPr>
        </p:nvSpPr>
        <p:spPr>
          <a:xfrm>
            <a:off x="1023470" y="305932"/>
            <a:ext cx="8596668" cy="642611"/>
          </a:xfrm>
          <a:prstGeom prst="rect">
            <a:avLst/>
          </a:prstGeom>
          <a:noFill/>
          <a:ln>
            <a:noFill/>
          </a:ln>
        </p:spPr>
        <p:txBody>
          <a:bodyPr spcFirstLastPara="1" vert="horz" wrap="square" lIns="91433" tIns="45700" rIns="91433" bIns="45700" rtlCol="0" anchor="t" anchorCtr="0">
            <a:normAutofit/>
          </a:bodyPr>
          <a:lstStyle/>
          <a:p>
            <a:r>
              <a:rPr lang="en-US" dirty="0"/>
              <a:t>Bylaws Updates - continued</a:t>
            </a:r>
            <a:endParaRPr dirty="0"/>
          </a:p>
        </p:txBody>
      </p:sp>
      <p:sp>
        <p:nvSpPr>
          <p:cNvPr id="80" name="Google Shape;80;p4"/>
          <p:cNvSpPr txBox="1">
            <a:spLocks noGrp="1"/>
          </p:cNvSpPr>
          <p:nvPr>
            <p:ph type="body" idx="1"/>
          </p:nvPr>
        </p:nvSpPr>
        <p:spPr>
          <a:xfrm>
            <a:off x="353951" y="1197717"/>
            <a:ext cx="8596668" cy="4843647"/>
          </a:xfrm>
          <a:prstGeom prst="rect">
            <a:avLst/>
          </a:prstGeom>
          <a:noFill/>
          <a:ln>
            <a:noFill/>
          </a:ln>
        </p:spPr>
        <p:txBody>
          <a:bodyPr spcFirstLastPara="1" vert="horz" wrap="square" lIns="91433" tIns="45700" rIns="91433" bIns="45700" rtlCol="0" anchor="t" anchorCtr="0">
            <a:normAutofit/>
          </a:bodyPr>
          <a:lstStyle/>
          <a:p>
            <a:pPr marL="342891" indent="-342891">
              <a:spcBef>
                <a:spcPts val="0"/>
              </a:spcBef>
            </a:pPr>
            <a:r>
              <a:rPr lang="en-US"/>
              <a:t>Section III.11</a:t>
            </a:r>
            <a:endParaRPr/>
          </a:p>
          <a:p>
            <a:pPr marL="742932" lvl="1" indent="-285742"/>
            <a:r>
              <a:rPr lang="en-US"/>
              <a:t>VP for Awards R&amp;Rs defined</a:t>
            </a:r>
            <a:endParaRPr/>
          </a:p>
          <a:p>
            <a:pPr marL="342891" indent="-342891"/>
            <a:r>
              <a:rPr lang="en-US"/>
              <a:t>Section III.12</a:t>
            </a:r>
            <a:endParaRPr/>
          </a:p>
          <a:p>
            <a:pPr marL="742932" lvl="1" indent="-285742"/>
            <a:r>
              <a:rPr lang="en-US"/>
              <a:t>VP for Initiatives R&amp;Rs defined</a:t>
            </a:r>
            <a:endParaRPr/>
          </a:p>
          <a:p>
            <a:pPr marL="342891" indent="-342891"/>
            <a:r>
              <a:rPr lang="en-US"/>
              <a:t>Section III.13</a:t>
            </a:r>
            <a:endParaRPr/>
          </a:p>
          <a:p>
            <a:pPr marL="742932" lvl="1" indent="-285742"/>
            <a:r>
              <a:rPr lang="en-US"/>
              <a:t>VP for Standards R&amp;Rs defined</a:t>
            </a:r>
            <a:endParaRPr/>
          </a:p>
          <a:p>
            <a:pPr marL="342891" indent="-342891"/>
            <a:r>
              <a:rPr lang="en-US"/>
              <a:t>Section III.14/Section IV.12</a:t>
            </a:r>
            <a:endParaRPr/>
          </a:p>
          <a:p>
            <a:pPr marL="742932" lvl="1" indent="-285742"/>
            <a:r>
              <a:rPr lang="en-US"/>
              <a:t>Removed the role of Chair Constitution and Bylaws Committee from Immediate Past-President’s responsibilities, transferred to Secretary</a:t>
            </a:r>
            <a:endParaRPr/>
          </a:p>
          <a:p>
            <a:pPr marL="742932" lvl="1" indent="-285742"/>
            <a:r>
              <a:rPr lang="en-US"/>
              <a:t>Removed the role of Parliamentarian from the Secretary’s duties</a:t>
            </a:r>
            <a:endParaRPr/>
          </a:p>
          <a:p>
            <a:pPr marL="342891" indent="-192019">
              <a:buNone/>
            </a:pPr>
            <a:endParaRPr/>
          </a:p>
        </p:txBody>
      </p:sp>
    </p:spTree>
    <p:extLst>
      <p:ext uri="{BB962C8B-B14F-4D97-AF65-F5344CB8AC3E}">
        <p14:creationId xmlns:p14="http://schemas.microsoft.com/office/powerpoint/2010/main" val="4047428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1041758" y="342508"/>
            <a:ext cx="8596668" cy="642611"/>
          </a:xfrm>
          <a:prstGeom prst="rect">
            <a:avLst/>
          </a:prstGeom>
          <a:noFill/>
          <a:ln>
            <a:noFill/>
          </a:ln>
        </p:spPr>
        <p:txBody>
          <a:bodyPr spcFirstLastPara="1" vert="horz" wrap="square" lIns="91433" tIns="45700" rIns="91433" bIns="45700" rtlCol="0" anchor="t" anchorCtr="0">
            <a:normAutofit/>
          </a:bodyPr>
          <a:lstStyle/>
          <a:p>
            <a:r>
              <a:rPr lang="en-US" dirty="0"/>
              <a:t>Bylaws Update - continued</a:t>
            </a:r>
            <a:endParaRPr dirty="0"/>
          </a:p>
        </p:txBody>
      </p:sp>
      <p:sp>
        <p:nvSpPr>
          <p:cNvPr id="86" name="Google Shape;86;p5"/>
          <p:cNvSpPr txBox="1">
            <a:spLocks noGrp="1"/>
          </p:cNvSpPr>
          <p:nvPr>
            <p:ph type="body" idx="1"/>
          </p:nvPr>
        </p:nvSpPr>
        <p:spPr>
          <a:xfrm>
            <a:off x="353951" y="1197717"/>
            <a:ext cx="8596668" cy="4843647"/>
          </a:xfrm>
          <a:prstGeom prst="rect">
            <a:avLst/>
          </a:prstGeom>
          <a:noFill/>
          <a:ln>
            <a:noFill/>
          </a:ln>
        </p:spPr>
        <p:txBody>
          <a:bodyPr spcFirstLastPara="1" vert="horz" wrap="square" lIns="91433" tIns="45700" rIns="91433" bIns="45700" rtlCol="0" anchor="t" anchorCtr="0">
            <a:normAutofit/>
          </a:bodyPr>
          <a:lstStyle/>
          <a:p>
            <a:pPr marL="342891" indent="-342891">
              <a:lnSpc>
                <a:spcPct val="90000"/>
              </a:lnSpc>
              <a:spcBef>
                <a:spcPts val="0"/>
              </a:spcBef>
            </a:pPr>
            <a:r>
              <a:rPr lang="en-US"/>
              <a:t>Section IV.1</a:t>
            </a:r>
            <a:endParaRPr/>
          </a:p>
          <a:p>
            <a:pPr marL="742932" lvl="1" indent="-285742">
              <a:lnSpc>
                <a:spcPct val="90000"/>
              </a:lnSpc>
            </a:pPr>
            <a:r>
              <a:rPr lang="en-US"/>
              <a:t>Added Awards, Fellows and Initiatives to the list of Committees</a:t>
            </a:r>
            <a:endParaRPr/>
          </a:p>
          <a:p>
            <a:pPr marL="342891" indent="-342891">
              <a:lnSpc>
                <a:spcPct val="90000"/>
              </a:lnSpc>
            </a:pPr>
            <a:r>
              <a:rPr lang="en-US"/>
              <a:t>Section IV.6</a:t>
            </a:r>
            <a:endParaRPr/>
          </a:p>
          <a:p>
            <a:pPr marL="742932" lvl="1" indent="-285742">
              <a:lnSpc>
                <a:spcPct val="90000"/>
              </a:lnSpc>
            </a:pPr>
            <a:r>
              <a:rPr lang="en-US"/>
              <a:t>Updated duties of the Nominations and Appointments  Committee - compliance</a:t>
            </a:r>
            <a:endParaRPr/>
          </a:p>
          <a:p>
            <a:pPr marL="342891" indent="-342891">
              <a:lnSpc>
                <a:spcPct val="90000"/>
              </a:lnSpc>
            </a:pPr>
            <a:r>
              <a:rPr lang="en-US"/>
              <a:t>Section IV.7</a:t>
            </a:r>
            <a:endParaRPr/>
          </a:p>
          <a:p>
            <a:pPr marL="742932" lvl="1" indent="-285742">
              <a:lnSpc>
                <a:spcPct val="90000"/>
              </a:lnSpc>
            </a:pPr>
            <a:r>
              <a:rPr lang="en-US"/>
              <a:t>Updated the Finance Committee process – compliance</a:t>
            </a:r>
            <a:endParaRPr/>
          </a:p>
          <a:p>
            <a:pPr marL="342891" indent="-342891">
              <a:lnSpc>
                <a:spcPct val="90000"/>
              </a:lnSpc>
            </a:pPr>
            <a:r>
              <a:rPr lang="en-US"/>
              <a:t>Section IV.8</a:t>
            </a:r>
            <a:endParaRPr/>
          </a:p>
          <a:p>
            <a:pPr marL="742932" lvl="1" indent="-285742">
              <a:lnSpc>
                <a:spcPct val="90000"/>
              </a:lnSpc>
            </a:pPr>
            <a:r>
              <a:rPr lang="en-US"/>
              <a:t>Standards Committee duties defined</a:t>
            </a:r>
            <a:endParaRPr/>
          </a:p>
          <a:p>
            <a:pPr marL="342891" indent="-342891">
              <a:lnSpc>
                <a:spcPct val="90000"/>
              </a:lnSpc>
            </a:pPr>
            <a:r>
              <a:rPr lang="en-US"/>
              <a:t>Section IV.9</a:t>
            </a:r>
            <a:endParaRPr/>
          </a:p>
          <a:p>
            <a:pPr marL="742932" lvl="1" indent="-285742">
              <a:lnSpc>
                <a:spcPct val="90000"/>
              </a:lnSpc>
            </a:pPr>
            <a:r>
              <a:rPr lang="en-US"/>
              <a:t>Activities Committee process brought to compliance</a:t>
            </a:r>
            <a:endParaRPr/>
          </a:p>
          <a:p>
            <a:pPr marL="342891" indent="-192019">
              <a:lnSpc>
                <a:spcPct val="90000"/>
              </a:lnSpc>
              <a:buNone/>
            </a:pPr>
            <a:endParaRPr/>
          </a:p>
        </p:txBody>
      </p:sp>
    </p:spTree>
    <p:extLst>
      <p:ext uri="{BB962C8B-B14F-4D97-AF65-F5344CB8AC3E}">
        <p14:creationId xmlns:p14="http://schemas.microsoft.com/office/powerpoint/2010/main" val="985525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1133198" y="305932"/>
            <a:ext cx="8596668" cy="642611"/>
          </a:xfrm>
          <a:prstGeom prst="rect">
            <a:avLst/>
          </a:prstGeom>
          <a:noFill/>
          <a:ln>
            <a:noFill/>
          </a:ln>
        </p:spPr>
        <p:txBody>
          <a:bodyPr spcFirstLastPara="1" vert="horz" wrap="square" lIns="91433" tIns="45700" rIns="91433" bIns="45700" rtlCol="0" anchor="t" anchorCtr="0">
            <a:normAutofit/>
          </a:bodyPr>
          <a:lstStyle/>
          <a:p>
            <a:r>
              <a:rPr lang="en-US" dirty="0"/>
              <a:t>Bylaws Update - continued</a:t>
            </a:r>
            <a:endParaRPr dirty="0"/>
          </a:p>
        </p:txBody>
      </p:sp>
      <p:sp>
        <p:nvSpPr>
          <p:cNvPr id="92" name="Google Shape;92;p6"/>
          <p:cNvSpPr txBox="1">
            <a:spLocks noGrp="1"/>
          </p:cNvSpPr>
          <p:nvPr>
            <p:ph type="body" idx="1"/>
          </p:nvPr>
        </p:nvSpPr>
        <p:spPr>
          <a:xfrm>
            <a:off x="353951" y="1197717"/>
            <a:ext cx="8596668" cy="4843647"/>
          </a:xfrm>
          <a:prstGeom prst="rect">
            <a:avLst/>
          </a:prstGeom>
          <a:noFill/>
          <a:ln>
            <a:noFill/>
          </a:ln>
        </p:spPr>
        <p:txBody>
          <a:bodyPr spcFirstLastPara="1" vert="horz" wrap="square" lIns="91433" tIns="45700" rIns="91433" bIns="45700" rtlCol="0" anchor="t" anchorCtr="0">
            <a:normAutofit/>
          </a:bodyPr>
          <a:lstStyle/>
          <a:p>
            <a:pPr marL="342891" indent="-342891">
              <a:spcBef>
                <a:spcPts val="0"/>
              </a:spcBef>
            </a:pPr>
            <a:r>
              <a:rPr lang="en-US"/>
              <a:t>Section IV.10</a:t>
            </a:r>
            <a:endParaRPr/>
          </a:p>
          <a:p>
            <a:pPr marL="742932" lvl="1" indent="-285742"/>
            <a:r>
              <a:rPr lang="en-US"/>
              <a:t>Awards Committee duties and process defined</a:t>
            </a:r>
            <a:endParaRPr/>
          </a:p>
          <a:p>
            <a:pPr marL="342891" indent="-342891"/>
            <a:r>
              <a:rPr lang="en-US"/>
              <a:t>Section IV.11</a:t>
            </a:r>
            <a:endParaRPr/>
          </a:p>
          <a:p>
            <a:pPr marL="742932" lvl="1" indent="-285742"/>
            <a:r>
              <a:rPr lang="en-US"/>
              <a:t>Fellows Committee duties and process defined</a:t>
            </a:r>
            <a:endParaRPr/>
          </a:p>
          <a:p>
            <a:pPr marL="342891" indent="-342891"/>
            <a:r>
              <a:rPr lang="en-US"/>
              <a:t>Section IV.14</a:t>
            </a:r>
            <a:endParaRPr/>
          </a:p>
          <a:p>
            <a:pPr marL="742932" lvl="1" indent="-285742"/>
            <a:r>
              <a:rPr lang="en-US"/>
              <a:t>Strategy Committee process updated and decoupled from duties of President-elect </a:t>
            </a:r>
            <a:endParaRPr/>
          </a:p>
          <a:p>
            <a:pPr marL="342891" indent="-342891"/>
            <a:r>
              <a:rPr lang="en-US"/>
              <a:t>Section V.8</a:t>
            </a:r>
            <a:endParaRPr/>
          </a:p>
          <a:p>
            <a:pPr marL="742932" lvl="1" indent="-285742"/>
            <a:r>
              <a:rPr lang="en-US"/>
              <a:t>Editors-in-Chief term of office updated </a:t>
            </a:r>
            <a:endParaRPr/>
          </a:p>
          <a:p>
            <a:pPr marL="342891" indent="-192019">
              <a:buNone/>
            </a:pPr>
            <a:endParaRPr/>
          </a:p>
        </p:txBody>
      </p:sp>
    </p:spTree>
    <p:extLst>
      <p:ext uri="{BB962C8B-B14F-4D97-AF65-F5344CB8AC3E}">
        <p14:creationId xmlns:p14="http://schemas.microsoft.com/office/powerpoint/2010/main" val="18450429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652a30c2fa_0_1"/>
          <p:cNvSpPr txBox="1">
            <a:spLocks noGrp="1"/>
          </p:cNvSpPr>
          <p:nvPr>
            <p:ph type="title"/>
          </p:nvPr>
        </p:nvSpPr>
        <p:spPr>
          <a:xfrm>
            <a:off x="1096621" y="360796"/>
            <a:ext cx="8596800" cy="642800"/>
          </a:xfrm>
          <a:prstGeom prst="rect">
            <a:avLst/>
          </a:prstGeom>
        </p:spPr>
        <p:txBody>
          <a:bodyPr spcFirstLastPara="1" vert="horz" wrap="square" lIns="91433" tIns="45700" rIns="91433" bIns="45700" rtlCol="0" anchor="t" anchorCtr="0">
            <a:noAutofit/>
          </a:bodyPr>
          <a:lstStyle/>
          <a:p>
            <a:r>
              <a:rPr lang="en-US" dirty="0">
                <a:solidFill>
                  <a:srgbClr val="3477B2"/>
                </a:solidFill>
              </a:rPr>
              <a:t>VP for Young Professionals</a:t>
            </a:r>
            <a:endParaRPr dirty="0"/>
          </a:p>
        </p:txBody>
      </p:sp>
      <p:sp>
        <p:nvSpPr>
          <p:cNvPr id="98" name="Google Shape;98;g652a30c2fa_0_1"/>
          <p:cNvSpPr txBox="1">
            <a:spLocks noGrp="1"/>
          </p:cNvSpPr>
          <p:nvPr>
            <p:ph type="body" idx="1"/>
          </p:nvPr>
        </p:nvSpPr>
        <p:spPr>
          <a:xfrm>
            <a:off x="353951" y="1197716"/>
            <a:ext cx="8596800" cy="4843600"/>
          </a:xfrm>
          <a:prstGeom prst="rect">
            <a:avLst/>
          </a:prstGeom>
        </p:spPr>
        <p:txBody>
          <a:bodyPr spcFirstLastPara="1" vert="horz" wrap="square" lIns="91433" tIns="45700" rIns="91433" bIns="45700" rtlCol="0" anchor="t" anchorCtr="0">
            <a:noAutofit/>
          </a:bodyPr>
          <a:lstStyle/>
          <a:p>
            <a:pPr marL="742931" lvl="1" indent="-285742"/>
            <a:r>
              <a:rPr lang="en-US"/>
              <a:t>New position: VP for Young Professionals</a:t>
            </a:r>
            <a:endParaRPr/>
          </a:p>
          <a:p>
            <a:pPr marL="742931" lvl="1" indent="-285742"/>
            <a:r>
              <a:rPr lang="en-US"/>
              <a:t>Remove YP responsibilities from VP of Initiatives</a:t>
            </a:r>
            <a:endParaRPr/>
          </a:p>
          <a:p>
            <a:pPr marL="1142971" lvl="2" indent="-228594"/>
            <a:r>
              <a:rPr lang="en-US" sz="2000"/>
              <a:t>WIE remains</a:t>
            </a:r>
            <a:endParaRPr sz="2000"/>
          </a:p>
          <a:p>
            <a:pPr marL="742931" lvl="1" indent="-285742"/>
            <a:r>
              <a:rPr lang="en-US"/>
              <a:t>Updated Bylaws to reflect the change</a:t>
            </a:r>
            <a:endParaRPr/>
          </a:p>
          <a:p>
            <a:pPr marL="742931" indent="0">
              <a:buNone/>
            </a:pPr>
            <a:r>
              <a:rPr lang="en-US" sz="2000"/>
              <a:t>Section III.15.  Vice-President for Young Professionals</a:t>
            </a:r>
            <a:endParaRPr sz="2000"/>
          </a:p>
          <a:p>
            <a:pPr marL="742931" indent="0">
              <a:buNone/>
            </a:pPr>
            <a:r>
              <a:rPr lang="en-US" sz="2000"/>
              <a:t>The Vice-President for Young Professionals shall be responsible for educational programs and activities linked to Council’s mission statement and targeting Young Professionals. In addition, the Vice-President for Young Professionals shall support and maintain effective relations with IEEE YP. </a:t>
            </a:r>
            <a:endParaRPr sz="2000"/>
          </a:p>
          <a:p>
            <a:pPr marL="0" indent="0">
              <a:buNone/>
            </a:pPr>
            <a:endParaRPr/>
          </a:p>
        </p:txBody>
      </p:sp>
    </p:spTree>
    <p:extLst>
      <p:ext uri="{BB962C8B-B14F-4D97-AF65-F5344CB8AC3E}">
        <p14:creationId xmlns:p14="http://schemas.microsoft.com/office/powerpoint/2010/main" val="3526395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DC1BC6-C398-4814-84BB-D0AA46DBFD12}"/>
              </a:ext>
            </a:extLst>
          </p:cNvPr>
          <p:cNvSpPr>
            <a:spLocks noGrp="1"/>
          </p:cNvSpPr>
          <p:nvPr>
            <p:ph type="title"/>
          </p:nvPr>
        </p:nvSpPr>
        <p:spPr>
          <a:xfrm>
            <a:off x="1066800" y="325333"/>
            <a:ext cx="8596668" cy="1320800"/>
          </a:xfrm>
        </p:spPr>
        <p:txBody>
          <a:bodyPr/>
          <a:lstStyle/>
          <a:p>
            <a:r>
              <a:rPr lang="en-US" b="1" dirty="0">
                <a:solidFill>
                  <a:srgbClr val="336699"/>
                </a:solidFill>
              </a:rPr>
              <a:t>Strategy Committee </a:t>
            </a:r>
          </a:p>
        </p:txBody>
      </p:sp>
      <p:sp>
        <p:nvSpPr>
          <p:cNvPr id="6" name="Text Placeholder 4"/>
          <p:cNvSpPr txBox="1">
            <a:spLocks/>
          </p:cNvSpPr>
          <p:nvPr/>
        </p:nvSpPr>
        <p:spPr>
          <a:xfrm>
            <a:off x="1066801" y="1219201"/>
            <a:ext cx="8596668" cy="5032268"/>
          </a:xfrm>
          <a:prstGeom prst="rect">
            <a:avLst/>
          </a:prstGeom>
        </p:spPr>
        <p:txBody>
          <a:bodyPr>
            <a:noAutofit/>
          </a:bodyPr>
          <a:lstStyle>
            <a:lvl1pPr marL="228600" indent="-228600" algn="l" rtl="0" eaLnBrk="0" fontAlgn="base" hangingPunct="0">
              <a:spcBef>
                <a:spcPct val="35000"/>
              </a:spcBef>
              <a:spcAft>
                <a:spcPct val="15000"/>
              </a:spcAft>
              <a:buClr>
                <a:schemeClr val="accent2"/>
              </a:buClr>
              <a:buFont typeface="Wingdings" pitchFamily="2" charset="2"/>
              <a:buChar char="§"/>
              <a:defRPr sz="2800" b="0">
                <a:solidFill>
                  <a:schemeClr val="tx1"/>
                </a:solidFill>
                <a:latin typeface="Calibri"/>
                <a:ea typeface="+mn-ea"/>
                <a:cs typeface="Calibri"/>
              </a:defRPr>
            </a:lvl1pPr>
            <a:lvl2pPr marL="457200" indent="-227013" algn="l" rtl="0" eaLnBrk="0" fontAlgn="base" hangingPunct="0">
              <a:spcBef>
                <a:spcPct val="25000"/>
              </a:spcBef>
              <a:spcAft>
                <a:spcPct val="15000"/>
              </a:spcAft>
              <a:buClr>
                <a:schemeClr val="accent2"/>
              </a:buClr>
              <a:buFont typeface="Arial" charset="0"/>
              <a:buChar char="–"/>
              <a:defRPr sz="2400" b="0">
                <a:solidFill>
                  <a:schemeClr val="tx1"/>
                </a:solidFill>
                <a:latin typeface="Calibri"/>
                <a:ea typeface="+mn-ea"/>
                <a:cs typeface="Calibri"/>
              </a:defRPr>
            </a:lvl2pPr>
            <a:lvl3pPr marL="682625" indent="-223838" algn="l" rtl="0" eaLnBrk="0" fontAlgn="base" hangingPunct="0">
              <a:spcBef>
                <a:spcPct val="20000"/>
              </a:spcBef>
              <a:spcAft>
                <a:spcPct val="0"/>
              </a:spcAft>
              <a:buClr>
                <a:schemeClr val="accent2"/>
              </a:buClr>
              <a:buChar char="•"/>
              <a:defRPr sz="2400" b="0">
                <a:solidFill>
                  <a:schemeClr val="tx1"/>
                </a:solidFill>
                <a:latin typeface="Calibri"/>
                <a:ea typeface="+mn-ea"/>
                <a:cs typeface="Calibri"/>
              </a:defRPr>
            </a:lvl3pPr>
            <a:lvl4pPr marL="912813" indent="-228600" algn="l" rtl="0" eaLnBrk="0" fontAlgn="base" hangingPunct="0">
              <a:spcBef>
                <a:spcPct val="20000"/>
              </a:spcBef>
              <a:spcAft>
                <a:spcPct val="0"/>
              </a:spcAft>
              <a:buClr>
                <a:schemeClr val="accent2"/>
              </a:buClr>
              <a:buFont typeface="Arial" charset="0"/>
              <a:buChar char="–"/>
              <a:defRPr sz="2400" b="0">
                <a:solidFill>
                  <a:schemeClr val="tx1"/>
                </a:solidFill>
                <a:latin typeface="Calibri"/>
                <a:ea typeface="+mn-ea"/>
                <a:cs typeface="Calibri"/>
              </a:defRPr>
            </a:lvl4pPr>
            <a:lvl5pPr marL="1143000" indent="-228600" algn="l" rtl="0" eaLnBrk="0" fontAlgn="base" hangingPunct="0">
              <a:spcBef>
                <a:spcPct val="20000"/>
              </a:spcBef>
              <a:spcAft>
                <a:spcPct val="0"/>
              </a:spcAft>
              <a:buClr>
                <a:schemeClr val="accent2"/>
              </a:buClr>
              <a:buFont typeface="Arial" charset="0"/>
              <a:buChar char="&gt;"/>
              <a:defRPr sz="2400" b="0">
                <a:solidFill>
                  <a:schemeClr val="tx1"/>
                </a:solidFill>
                <a:latin typeface="Calibri"/>
                <a:ea typeface="+mn-ea"/>
                <a:cs typeface="Calibri"/>
              </a:defRPr>
            </a:lvl5pPr>
            <a:lvl6pPr marL="1600200" indent="-228600" algn="l" rtl="0" fontAlgn="base">
              <a:spcBef>
                <a:spcPct val="20000"/>
              </a:spcBef>
              <a:spcAft>
                <a:spcPct val="0"/>
              </a:spcAft>
              <a:buClr>
                <a:schemeClr val="accent2"/>
              </a:buClr>
              <a:buFont typeface="Arial" pitchFamily="-108" charset="0"/>
              <a:buChar char="&gt;"/>
              <a:defRPr>
                <a:solidFill>
                  <a:schemeClr val="tx1"/>
                </a:solidFill>
                <a:latin typeface="+mn-lt"/>
                <a:ea typeface="+mn-ea"/>
                <a:cs typeface="+mn-cs"/>
              </a:defRPr>
            </a:lvl6pPr>
            <a:lvl7pPr marL="2057400" indent="-228600" algn="l" rtl="0" fontAlgn="base">
              <a:spcBef>
                <a:spcPct val="20000"/>
              </a:spcBef>
              <a:spcAft>
                <a:spcPct val="0"/>
              </a:spcAft>
              <a:buClr>
                <a:schemeClr val="accent2"/>
              </a:buClr>
              <a:buFont typeface="Arial" pitchFamily="-108" charset="0"/>
              <a:buChar char="&gt;"/>
              <a:defRPr>
                <a:solidFill>
                  <a:schemeClr val="tx1"/>
                </a:solidFill>
                <a:latin typeface="+mn-lt"/>
                <a:ea typeface="+mn-ea"/>
                <a:cs typeface="+mn-cs"/>
              </a:defRPr>
            </a:lvl7pPr>
            <a:lvl8pPr marL="2514600" indent="-228600" algn="l" rtl="0" fontAlgn="base">
              <a:spcBef>
                <a:spcPct val="20000"/>
              </a:spcBef>
              <a:spcAft>
                <a:spcPct val="0"/>
              </a:spcAft>
              <a:buClr>
                <a:schemeClr val="accent2"/>
              </a:buClr>
              <a:buFont typeface="Arial" pitchFamily="-108" charset="0"/>
              <a:buChar char="&gt;"/>
              <a:defRPr>
                <a:solidFill>
                  <a:schemeClr val="tx1"/>
                </a:solidFill>
                <a:latin typeface="+mn-lt"/>
                <a:ea typeface="+mn-ea"/>
                <a:cs typeface="+mn-cs"/>
              </a:defRPr>
            </a:lvl8pPr>
            <a:lvl9pPr marL="2971800" indent="-228600" algn="l" rtl="0" fontAlgn="base">
              <a:spcBef>
                <a:spcPct val="20000"/>
              </a:spcBef>
              <a:spcAft>
                <a:spcPct val="0"/>
              </a:spcAft>
              <a:buClr>
                <a:schemeClr val="accent2"/>
              </a:buClr>
              <a:buFont typeface="Arial" pitchFamily="-108" charset="0"/>
              <a:buChar char="&gt;"/>
              <a:defRPr>
                <a:solidFill>
                  <a:schemeClr val="tx1"/>
                </a:solidFill>
                <a:latin typeface="+mn-lt"/>
                <a:ea typeface="+mn-ea"/>
                <a:cs typeface="+mn-cs"/>
              </a:defRPr>
            </a:lvl9pPr>
          </a:lstStyle>
          <a:p>
            <a:pPr defTabSz="914377"/>
            <a:r>
              <a:rPr lang="en-US" sz="3200" b="1" kern="0" dirty="0">
                <a:latin typeface="+mn-lt"/>
              </a:rPr>
              <a:t>President-elect, Yao-Wen Chang</a:t>
            </a:r>
            <a:endParaRPr lang="en-US" sz="3200" kern="0" dirty="0">
              <a:latin typeface="+mn-lt"/>
            </a:endParaRPr>
          </a:p>
          <a:p>
            <a:pPr defTabSz="914377"/>
            <a:r>
              <a:rPr lang="en-US" sz="3200" b="1" kern="0" dirty="0">
                <a:latin typeface="+mn-lt"/>
              </a:rPr>
              <a:t>Committee:</a:t>
            </a:r>
            <a:endParaRPr lang="en-US" altLang="zh-TW" sz="3200" b="1" kern="0" dirty="0">
              <a:latin typeface="+mn-lt"/>
            </a:endParaRPr>
          </a:p>
          <a:p>
            <a:pPr lvl="1" defTabSz="914377"/>
            <a:r>
              <a:rPr lang="en-US" altLang="zh-TW" sz="3200" b="1" kern="0" dirty="0">
                <a:solidFill>
                  <a:srgbClr val="000099"/>
                </a:solidFill>
                <a:latin typeface="+mn-lt"/>
              </a:rPr>
              <a:t>Giovanni De </a:t>
            </a:r>
            <a:r>
              <a:rPr lang="en-US" altLang="zh-TW" sz="3200" b="1" kern="0" dirty="0" err="1">
                <a:solidFill>
                  <a:srgbClr val="000099"/>
                </a:solidFill>
                <a:latin typeface="+mn-lt"/>
              </a:rPr>
              <a:t>Micheli</a:t>
            </a:r>
            <a:r>
              <a:rPr lang="en-US" altLang="zh-TW" sz="3200" b="1" kern="0" dirty="0">
                <a:solidFill>
                  <a:srgbClr val="000099"/>
                </a:solidFill>
                <a:latin typeface="+mn-lt"/>
              </a:rPr>
              <a:t> </a:t>
            </a:r>
          </a:p>
          <a:p>
            <a:pPr lvl="1" defTabSz="914377"/>
            <a:r>
              <a:rPr lang="en-US" altLang="zh-TW" sz="3200" b="1" kern="0" dirty="0">
                <a:solidFill>
                  <a:srgbClr val="000099"/>
                </a:solidFill>
                <a:latin typeface="+mn-lt"/>
              </a:rPr>
              <a:t>Sani R. Nassif</a:t>
            </a:r>
          </a:p>
          <a:p>
            <a:pPr lvl="1" defTabSz="914377"/>
            <a:r>
              <a:rPr lang="en-US" altLang="zh-TW" sz="3200" b="1" kern="0" dirty="0">
                <a:solidFill>
                  <a:srgbClr val="000099"/>
                </a:solidFill>
                <a:latin typeface="+mn-lt"/>
              </a:rPr>
              <a:t>Shishpal S. Rawat</a:t>
            </a:r>
          </a:p>
          <a:p>
            <a:pPr lvl="1" defTabSz="914377"/>
            <a:r>
              <a:rPr lang="en-US" altLang="zh-TW" sz="3200" b="1" kern="0" dirty="0">
                <a:solidFill>
                  <a:srgbClr val="000099"/>
                </a:solidFill>
                <a:latin typeface="+mn-lt"/>
              </a:rPr>
              <a:t>Sachin Sapatnekar </a:t>
            </a:r>
          </a:p>
          <a:p>
            <a:pPr lvl="1" defTabSz="914377"/>
            <a:r>
              <a:rPr lang="en-US" altLang="zh-TW" sz="3200" b="1" kern="0" dirty="0">
                <a:solidFill>
                  <a:srgbClr val="000099"/>
                </a:solidFill>
                <a:latin typeface="+mn-lt"/>
              </a:rPr>
              <a:t>Donatella Sciuto</a:t>
            </a:r>
            <a:endParaRPr lang="en-US" sz="3200" kern="0" dirty="0">
              <a:latin typeface="+mn-lt"/>
            </a:endParaRPr>
          </a:p>
          <a:p>
            <a:pPr defTabSz="914377"/>
            <a:endParaRPr lang="en-US" sz="2000" kern="0" dirty="0"/>
          </a:p>
        </p:txBody>
      </p:sp>
    </p:spTree>
    <p:extLst>
      <p:ext uri="{BB962C8B-B14F-4D97-AF65-F5344CB8AC3E}">
        <p14:creationId xmlns:p14="http://schemas.microsoft.com/office/powerpoint/2010/main" val="29297756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9CF78-8219-42B8-8340-8B21A3B6027A}"/>
              </a:ext>
            </a:extLst>
          </p:cNvPr>
          <p:cNvSpPr>
            <a:spLocks noGrp="1"/>
          </p:cNvSpPr>
          <p:nvPr>
            <p:ph sz="quarter" idx="14"/>
          </p:nvPr>
        </p:nvSpPr>
        <p:spPr>
          <a:xfrm>
            <a:off x="511735" y="841779"/>
            <a:ext cx="10730437" cy="5740592"/>
          </a:xfrm>
        </p:spPr>
        <p:txBody>
          <a:bodyPr>
            <a:noAutofit/>
          </a:bodyPr>
          <a:lstStyle/>
          <a:p>
            <a:pPr>
              <a:spcBef>
                <a:spcPts val="800"/>
              </a:spcBef>
            </a:pPr>
            <a:r>
              <a:rPr lang="en-US" sz="2400" dirty="0">
                <a:latin typeface="Arial Narrow" panose="020B0604020202020204" pitchFamily="34" charset="0"/>
                <a:cs typeface="Arial Narrow" panose="020B0604020202020204" pitchFamily="34" charset="0"/>
              </a:rPr>
              <a:t>Fellow Committee approved to dis-allow councils for fellow process</a:t>
            </a:r>
          </a:p>
          <a:p>
            <a:pPr lvl="1">
              <a:spcBef>
                <a:spcPts val="800"/>
              </a:spcBef>
            </a:pPr>
            <a:r>
              <a:rPr lang="en-US" sz="2133" dirty="0">
                <a:solidFill>
                  <a:srgbClr val="000099"/>
                </a:solidFill>
                <a:latin typeface="Arial Narrow" panose="020B0604020202020204" pitchFamily="34" charset="0"/>
                <a:cs typeface="Arial Narrow" panose="020B0604020202020204" pitchFamily="34" charset="0"/>
              </a:rPr>
              <a:t>Main reasons: (1) very high elevation probability for TCs, (2) more consistent fellow evaluations, (3) problem with convening FECs with 5 Fellows, and (4) overlapping areas of technical expertise with those of Societies</a:t>
            </a:r>
          </a:p>
          <a:p>
            <a:pPr>
              <a:spcBef>
                <a:spcPts val="800"/>
              </a:spcBef>
            </a:pPr>
            <a:r>
              <a:rPr lang="en-US" sz="2400" dirty="0">
                <a:latin typeface="Arial Narrow" panose="020B0604020202020204" pitchFamily="34" charset="0"/>
                <a:cs typeface="Arial Narrow" panose="020B0604020202020204" pitchFamily="34" charset="0"/>
              </a:rPr>
              <a:t>Problems with this move</a:t>
            </a:r>
          </a:p>
          <a:p>
            <a:pPr lvl="1">
              <a:spcBef>
                <a:spcPts val="800"/>
              </a:spcBef>
            </a:pPr>
            <a:r>
              <a:rPr lang="en-US" sz="2133" dirty="0">
                <a:solidFill>
                  <a:srgbClr val="000099"/>
                </a:solidFill>
                <a:latin typeface="Arial Narrow" panose="020B0604020202020204" pitchFamily="34" charset="0"/>
                <a:cs typeface="Arial Narrow" panose="020B0604020202020204" pitchFamily="34" charset="0"/>
              </a:rPr>
              <a:t>Damage interdisciplinary and multidisciplinary technical activities</a:t>
            </a:r>
          </a:p>
          <a:p>
            <a:pPr lvl="1">
              <a:spcBef>
                <a:spcPts val="800"/>
              </a:spcBef>
            </a:pPr>
            <a:r>
              <a:rPr lang="en-US" dirty="0">
                <a:solidFill>
                  <a:srgbClr val="000099"/>
                </a:solidFill>
                <a:latin typeface="Arial Narrow" panose="020B0604020202020204" pitchFamily="34" charset="0"/>
                <a:cs typeface="Arial Narrow" panose="020B0604020202020204" pitchFamily="34" charset="0"/>
              </a:rPr>
              <a:t>Cause further burden on Society Fellow Committees</a:t>
            </a:r>
          </a:p>
          <a:p>
            <a:pPr lvl="1">
              <a:spcBef>
                <a:spcPts val="800"/>
              </a:spcBef>
            </a:pPr>
            <a:r>
              <a:rPr lang="en-US" dirty="0">
                <a:solidFill>
                  <a:srgbClr val="000099"/>
                </a:solidFill>
                <a:latin typeface="Arial Narrow" panose="020B0604020202020204" pitchFamily="34" charset="0"/>
                <a:cs typeface="Arial Narrow" panose="020B0604020202020204" pitchFamily="34" charset="0"/>
              </a:rPr>
              <a:t>No problem and only minor % of processing fellows through councils</a:t>
            </a:r>
            <a:endParaRPr lang="en-US" sz="2133" dirty="0">
              <a:solidFill>
                <a:srgbClr val="000099"/>
              </a:solidFill>
              <a:latin typeface="Arial Narrow" panose="020B0604020202020204" pitchFamily="34" charset="0"/>
              <a:cs typeface="Arial Narrow" panose="020B0604020202020204" pitchFamily="34" charset="0"/>
            </a:endParaRPr>
          </a:p>
          <a:p>
            <a:pPr>
              <a:spcBef>
                <a:spcPts val="800"/>
              </a:spcBef>
            </a:pPr>
            <a:r>
              <a:rPr lang="en-US" sz="2400" dirty="0">
                <a:latin typeface="Arial Narrow" panose="020B0604020202020204" pitchFamily="34" charset="0"/>
                <a:cs typeface="Arial Narrow" panose="020B0604020202020204" pitchFamily="34" charset="0"/>
              </a:rPr>
              <a:t>Our CEDA strategies?</a:t>
            </a:r>
          </a:p>
          <a:p>
            <a:pPr lvl="1">
              <a:spcBef>
                <a:spcPts val="800"/>
              </a:spcBef>
            </a:pPr>
            <a:r>
              <a:rPr lang="en-US" sz="2133" dirty="0">
                <a:solidFill>
                  <a:srgbClr val="000099"/>
                </a:solidFill>
                <a:latin typeface="Arial Narrow" panose="020B0604020202020204" pitchFamily="34" charset="0"/>
                <a:cs typeface="Arial Narrow" panose="020B0604020202020204" pitchFamily="34" charset="0"/>
              </a:rPr>
              <a:t>Worked with 6 parent societies and other councils to stop the move</a:t>
            </a:r>
          </a:p>
          <a:p>
            <a:pPr lvl="1">
              <a:spcBef>
                <a:spcPts val="800"/>
              </a:spcBef>
            </a:pPr>
            <a:r>
              <a:rPr lang="en-US" sz="2133" dirty="0">
                <a:solidFill>
                  <a:srgbClr val="000099"/>
                </a:solidFill>
                <a:latin typeface="Arial Narrow" panose="020B0604020202020204" pitchFamily="34" charset="0"/>
                <a:cs typeface="Arial Narrow" panose="020B0604020202020204" pitchFamily="34" charset="0"/>
              </a:rPr>
              <a:t>Encouraged council supporters to send letters to the president, </a:t>
            </a:r>
            <a:r>
              <a:rPr lang="en-US" sz="2133" dirty="0" err="1">
                <a:solidFill>
                  <a:srgbClr val="000099"/>
                </a:solidFill>
                <a:latin typeface="Arial Narrow" panose="020B0604020202020204" pitchFamily="34" charset="0"/>
                <a:cs typeface="Arial Narrow" panose="020B0604020202020204" pitchFamily="34" charset="0"/>
              </a:rPr>
              <a:t>BoD</a:t>
            </a:r>
            <a:r>
              <a:rPr lang="en-US" sz="2133" dirty="0">
                <a:solidFill>
                  <a:srgbClr val="000099"/>
                </a:solidFill>
                <a:latin typeface="Arial Narrow" panose="020B0604020202020204" pitchFamily="34" charset="0"/>
                <a:cs typeface="Arial Narrow" panose="020B0604020202020204" pitchFamily="34" charset="0"/>
              </a:rPr>
              <a:t>, &amp; FC chair</a:t>
            </a:r>
          </a:p>
          <a:p>
            <a:pPr lvl="1">
              <a:spcBef>
                <a:spcPts val="800"/>
              </a:spcBef>
            </a:pPr>
            <a:r>
              <a:rPr lang="en-US" sz="2133" dirty="0">
                <a:solidFill>
                  <a:srgbClr val="000099"/>
                </a:solidFill>
                <a:latin typeface="Arial Narrow" panose="020B0604020202020204" pitchFamily="34" charset="0"/>
                <a:cs typeface="Arial Narrow" panose="020B0604020202020204" pitchFamily="34" charset="0"/>
              </a:rPr>
              <a:t>Asked the motion to be approved at TAB meeting before sending it to </a:t>
            </a:r>
            <a:r>
              <a:rPr lang="en-US" sz="2133" dirty="0" err="1">
                <a:solidFill>
                  <a:srgbClr val="000099"/>
                </a:solidFill>
                <a:latin typeface="Arial Narrow" panose="020B0604020202020204" pitchFamily="34" charset="0"/>
                <a:cs typeface="Arial Narrow" panose="020B0604020202020204" pitchFamily="34" charset="0"/>
              </a:rPr>
              <a:t>BoD</a:t>
            </a:r>
            <a:endParaRPr lang="en-US" sz="2133" dirty="0">
              <a:solidFill>
                <a:srgbClr val="000099"/>
              </a:solidFill>
              <a:latin typeface="Arial Narrow" panose="020B0604020202020204" pitchFamily="34" charset="0"/>
              <a:cs typeface="Arial Narrow" panose="020B0604020202020204" pitchFamily="34" charset="0"/>
            </a:endParaRPr>
          </a:p>
          <a:p>
            <a:pPr lvl="1">
              <a:spcBef>
                <a:spcPts val="800"/>
              </a:spcBef>
            </a:pPr>
            <a:r>
              <a:rPr lang="en-US" sz="2133" dirty="0">
                <a:solidFill>
                  <a:srgbClr val="C00000"/>
                </a:solidFill>
                <a:latin typeface="Arial Narrow" panose="020B0604020202020204" pitchFamily="34" charset="0"/>
                <a:cs typeface="Arial Narrow" panose="020B0604020202020204" pitchFamily="34" charset="0"/>
              </a:rPr>
              <a:t>Go for the EDA Society (EDAS)? </a:t>
            </a:r>
            <a:r>
              <a:rPr lang="en-US" sz="2133" dirty="0">
                <a:solidFill>
                  <a:srgbClr val="006600"/>
                </a:solidFill>
                <a:latin typeface="Arial Narrow" panose="020B0604020202020204" pitchFamily="34" charset="0"/>
                <a:cs typeface="Arial Narrow" panose="020B0604020202020204" pitchFamily="34" charset="0"/>
              </a:rPr>
              <a:t>(1) better to form a task force first, </a:t>
            </a:r>
            <a:br>
              <a:rPr lang="en-US" sz="2133" dirty="0">
                <a:solidFill>
                  <a:srgbClr val="006600"/>
                </a:solidFill>
                <a:latin typeface="Arial Narrow" panose="020B0604020202020204" pitchFamily="34" charset="0"/>
                <a:cs typeface="Arial Narrow" panose="020B0604020202020204" pitchFamily="34" charset="0"/>
              </a:rPr>
            </a:br>
            <a:r>
              <a:rPr lang="en-US" sz="2133" dirty="0">
                <a:solidFill>
                  <a:srgbClr val="006600"/>
                </a:solidFill>
                <a:latin typeface="Arial Narrow" panose="020B0604020202020204" pitchFamily="34" charset="0"/>
                <a:cs typeface="Arial Narrow" panose="020B0604020202020204" pitchFamily="34" charset="0"/>
              </a:rPr>
              <a:t>(2) organize meetings at major EDA conferences for discussion</a:t>
            </a:r>
          </a:p>
        </p:txBody>
      </p:sp>
      <p:sp>
        <p:nvSpPr>
          <p:cNvPr id="5" name="Title 1">
            <a:extLst>
              <a:ext uri="{FF2B5EF4-FFF2-40B4-BE49-F238E27FC236}">
                <a16:creationId xmlns:a16="http://schemas.microsoft.com/office/drawing/2014/main" id="{F4DC1BC6-C398-4814-84BB-D0AA46DBFD12}"/>
              </a:ext>
            </a:extLst>
          </p:cNvPr>
          <p:cNvSpPr>
            <a:spLocks noGrp="1"/>
          </p:cNvSpPr>
          <p:nvPr>
            <p:ph type="title"/>
          </p:nvPr>
        </p:nvSpPr>
        <p:spPr>
          <a:xfrm>
            <a:off x="1066800" y="138719"/>
            <a:ext cx="10730437" cy="510400"/>
          </a:xfrm>
        </p:spPr>
        <p:txBody>
          <a:bodyPr>
            <a:noAutofit/>
          </a:bodyPr>
          <a:lstStyle/>
          <a:p>
            <a:r>
              <a:rPr lang="en-US" sz="2400" b="1" dirty="0">
                <a:solidFill>
                  <a:srgbClr val="C00000"/>
                </a:solidFill>
              </a:rPr>
              <a:t>In 2018: IEEE FC’s Motion on Disempowering Councils</a:t>
            </a:r>
          </a:p>
        </p:txBody>
      </p:sp>
    </p:spTree>
    <p:extLst>
      <p:ext uri="{BB962C8B-B14F-4D97-AF65-F5344CB8AC3E}">
        <p14:creationId xmlns:p14="http://schemas.microsoft.com/office/powerpoint/2010/main" val="2354479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9CF78-8219-42B8-8340-8B21A3B6027A}"/>
              </a:ext>
            </a:extLst>
          </p:cNvPr>
          <p:cNvSpPr>
            <a:spLocks noGrp="1"/>
          </p:cNvSpPr>
          <p:nvPr>
            <p:ph sz="quarter" idx="14"/>
          </p:nvPr>
        </p:nvSpPr>
        <p:spPr>
          <a:xfrm>
            <a:off x="438583" y="841779"/>
            <a:ext cx="11123359" cy="516525"/>
          </a:xfrm>
        </p:spPr>
        <p:txBody>
          <a:bodyPr>
            <a:noAutofit/>
          </a:bodyPr>
          <a:lstStyle/>
          <a:p>
            <a:pPr>
              <a:spcBef>
                <a:spcPts val="800"/>
              </a:spcBef>
            </a:pPr>
            <a:r>
              <a:rPr lang="en-US" sz="2667" dirty="0"/>
              <a:t>Fewer nominations and higher elevation rates  </a:t>
            </a:r>
          </a:p>
        </p:txBody>
      </p:sp>
      <p:sp>
        <p:nvSpPr>
          <p:cNvPr id="5" name="Title 1">
            <a:extLst>
              <a:ext uri="{FF2B5EF4-FFF2-40B4-BE49-F238E27FC236}">
                <a16:creationId xmlns:a16="http://schemas.microsoft.com/office/drawing/2014/main" id="{F4DC1BC6-C398-4814-84BB-D0AA46DBFD12}"/>
              </a:ext>
            </a:extLst>
          </p:cNvPr>
          <p:cNvSpPr>
            <a:spLocks noGrp="1"/>
          </p:cNvSpPr>
          <p:nvPr>
            <p:ph type="title"/>
          </p:nvPr>
        </p:nvSpPr>
        <p:spPr>
          <a:xfrm>
            <a:off x="1114910" y="262877"/>
            <a:ext cx="10730437" cy="510400"/>
          </a:xfrm>
        </p:spPr>
        <p:txBody>
          <a:bodyPr>
            <a:noAutofit/>
          </a:bodyPr>
          <a:lstStyle/>
          <a:p>
            <a:r>
              <a:rPr lang="en-US" sz="2800" b="1" dirty="0"/>
              <a:t>TC Fellow Nomination and Elevation Statistics</a:t>
            </a:r>
          </a:p>
        </p:txBody>
      </p:sp>
      <p:graphicFrame>
        <p:nvGraphicFramePr>
          <p:cNvPr id="2" name="表格 1"/>
          <p:cNvGraphicFramePr>
            <a:graphicFrameLocks noGrp="1"/>
          </p:cNvGraphicFramePr>
          <p:nvPr>
            <p:extLst>
              <p:ext uri="{D42A27DB-BD31-4B8C-83A1-F6EECF244321}">
                <p14:modId xmlns:p14="http://schemas.microsoft.com/office/powerpoint/2010/main" val="591599868"/>
              </p:ext>
            </p:extLst>
          </p:nvPr>
        </p:nvGraphicFramePr>
        <p:xfrm>
          <a:off x="847770" y="1400800"/>
          <a:ext cx="5155002" cy="2209561"/>
        </p:xfrm>
        <a:graphic>
          <a:graphicData uri="http://schemas.openxmlformats.org/drawingml/2006/table">
            <a:tbl>
              <a:tblPr firstRow="1" firstCol="1" bandRow="1">
                <a:tableStyleId>{5C22544A-7EE6-4342-B048-85BDC9FD1C3A}</a:tableStyleId>
              </a:tblPr>
              <a:tblGrid>
                <a:gridCol w="746684">
                  <a:extLst>
                    <a:ext uri="{9D8B030D-6E8A-4147-A177-3AD203B41FA5}">
                      <a16:colId xmlns:a16="http://schemas.microsoft.com/office/drawing/2014/main" val="2393722408"/>
                    </a:ext>
                  </a:extLst>
                </a:gridCol>
                <a:gridCol w="509756">
                  <a:extLst>
                    <a:ext uri="{9D8B030D-6E8A-4147-A177-3AD203B41FA5}">
                      <a16:colId xmlns:a16="http://schemas.microsoft.com/office/drawing/2014/main" val="2591414859"/>
                    </a:ext>
                  </a:extLst>
                </a:gridCol>
                <a:gridCol w="684067">
                  <a:extLst>
                    <a:ext uri="{9D8B030D-6E8A-4147-A177-3AD203B41FA5}">
                      <a16:colId xmlns:a16="http://schemas.microsoft.com/office/drawing/2014/main" val="2880749175"/>
                    </a:ext>
                  </a:extLst>
                </a:gridCol>
                <a:gridCol w="636991">
                  <a:extLst>
                    <a:ext uri="{9D8B030D-6E8A-4147-A177-3AD203B41FA5}">
                      <a16:colId xmlns:a16="http://schemas.microsoft.com/office/drawing/2014/main" val="1785713240"/>
                    </a:ext>
                  </a:extLst>
                </a:gridCol>
                <a:gridCol w="644376">
                  <a:extLst>
                    <a:ext uri="{9D8B030D-6E8A-4147-A177-3AD203B41FA5}">
                      <a16:colId xmlns:a16="http://schemas.microsoft.com/office/drawing/2014/main" val="1561835058"/>
                    </a:ext>
                  </a:extLst>
                </a:gridCol>
                <a:gridCol w="644376">
                  <a:extLst>
                    <a:ext uri="{9D8B030D-6E8A-4147-A177-3AD203B41FA5}">
                      <a16:colId xmlns:a16="http://schemas.microsoft.com/office/drawing/2014/main" val="365024421"/>
                    </a:ext>
                  </a:extLst>
                </a:gridCol>
                <a:gridCol w="644376">
                  <a:extLst>
                    <a:ext uri="{9D8B030D-6E8A-4147-A177-3AD203B41FA5}">
                      <a16:colId xmlns:a16="http://schemas.microsoft.com/office/drawing/2014/main" val="719577081"/>
                    </a:ext>
                  </a:extLst>
                </a:gridCol>
                <a:gridCol w="644376">
                  <a:extLst>
                    <a:ext uri="{9D8B030D-6E8A-4147-A177-3AD203B41FA5}">
                      <a16:colId xmlns:a16="http://schemas.microsoft.com/office/drawing/2014/main" val="3388019222"/>
                    </a:ext>
                  </a:extLst>
                </a:gridCol>
              </a:tblGrid>
              <a:tr h="406400">
                <a:tc>
                  <a:txBody>
                    <a:bodyPr/>
                    <a:lstStyle/>
                    <a:p>
                      <a:r>
                        <a:rPr lang="en-US" sz="1300" dirty="0">
                          <a:effectLst/>
                          <a:latin typeface="+mn-lt"/>
                        </a:rPr>
                        <a:t>Nominations</a:t>
                      </a:r>
                    </a:p>
                  </a:txBody>
                  <a:tcPr marT="0" marB="0" anchor="b"/>
                </a:tc>
                <a:tc>
                  <a:txBody>
                    <a:bodyPr/>
                    <a:lstStyle/>
                    <a:p>
                      <a:pPr algn="ctr">
                        <a:spcBef>
                          <a:spcPts val="300"/>
                        </a:spcBef>
                        <a:spcAft>
                          <a:spcPts val="0"/>
                        </a:spcAft>
                      </a:pPr>
                      <a:r>
                        <a:rPr lang="en-US" sz="1300" dirty="0">
                          <a:effectLst/>
                        </a:rPr>
                        <a:t>BIO</a:t>
                      </a:r>
                      <a:endParaRPr lang="en-US" sz="13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b="1" dirty="0">
                          <a:solidFill>
                            <a:schemeClr val="bg1"/>
                          </a:solidFill>
                          <a:effectLst/>
                        </a:rPr>
                        <a:t>CEDA</a:t>
                      </a:r>
                      <a:endParaRPr lang="en-US" sz="13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dirty="0">
                          <a:effectLst/>
                        </a:rPr>
                        <a:t>RFID</a:t>
                      </a:r>
                      <a:endParaRPr lang="en-US" sz="13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a:effectLst/>
                        </a:rPr>
                        <a:t>CSC</a:t>
                      </a:r>
                      <a:endParaRPr lang="en-US" sz="13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200" dirty="0">
                          <a:effectLst/>
                        </a:rPr>
                        <a:t>NANO</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dirty="0">
                          <a:effectLst/>
                        </a:rPr>
                        <a:t>SEN</a:t>
                      </a:r>
                      <a:endParaRPr lang="en-US" sz="13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a:effectLst/>
                        </a:rPr>
                        <a:t>SysC</a:t>
                      </a:r>
                      <a:endParaRPr lang="en-US" sz="13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2812895761"/>
                  </a:ext>
                </a:extLst>
              </a:tr>
              <a:tr h="254000">
                <a:tc>
                  <a:txBody>
                    <a:bodyPr/>
                    <a:lstStyle/>
                    <a:p>
                      <a:pPr algn="r">
                        <a:spcBef>
                          <a:spcPts val="300"/>
                        </a:spcBef>
                        <a:spcAft>
                          <a:spcPts val="0"/>
                        </a:spcAft>
                      </a:pPr>
                      <a:r>
                        <a:rPr lang="en-US" sz="1500" dirty="0">
                          <a:effectLst/>
                        </a:rPr>
                        <a:t>2012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3</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11</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2649455717"/>
                  </a:ext>
                </a:extLst>
              </a:tr>
              <a:tr h="254000">
                <a:tc>
                  <a:txBody>
                    <a:bodyPr/>
                    <a:lstStyle/>
                    <a:p>
                      <a:pPr algn="r">
                        <a:spcBef>
                          <a:spcPts val="300"/>
                        </a:spcBef>
                        <a:spcAft>
                          <a:spcPts val="0"/>
                        </a:spcAft>
                      </a:pPr>
                      <a:r>
                        <a:rPr lang="en-US" sz="1500" dirty="0">
                          <a:effectLst/>
                        </a:rPr>
                        <a:t>2013</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6</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6</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6</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3127411624"/>
                  </a:ext>
                </a:extLst>
              </a:tr>
              <a:tr h="254000">
                <a:tc>
                  <a:txBody>
                    <a:bodyPr/>
                    <a:lstStyle/>
                    <a:p>
                      <a:pPr algn="r">
                        <a:spcBef>
                          <a:spcPts val="300"/>
                        </a:spcBef>
                        <a:spcAft>
                          <a:spcPts val="0"/>
                        </a:spcAft>
                      </a:pPr>
                      <a:r>
                        <a:rPr lang="en-US" sz="1500" dirty="0">
                          <a:effectLst/>
                        </a:rPr>
                        <a:t>2014</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4</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11</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3</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4</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9</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3979974675"/>
                  </a:ext>
                </a:extLst>
              </a:tr>
              <a:tr h="254000">
                <a:tc>
                  <a:txBody>
                    <a:bodyPr/>
                    <a:lstStyle/>
                    <a:p>
                      <a:pPr algn="r">
                        <a:spcBef>
                          <a:spcPts val="300"/>
                        </a:spcBef>
                        <a:spcAft>
                          <a:spcPts val="0"/>
                        </a:spcAft>
                      </a:pPr>
                      <a:r>
                        <a:rPr lang="en-US" sz="1500" dirty="0">
                          <a:effectLst/>
                        </a:rPr>
                        <a:t>2015</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11</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1</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5</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3</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3456240440"/>
                  </a:ext>
                </a:extLst>
              </a:tr>
              <a:tr h="254000">
                <a:tc>
                  <a:txBody>
                    <a:bodyPr/>
                    <a:lstStyle/>
                    <a:p>
                      <a:pPr algn="r">
                        <a:spcBef>
                          <a:spcPts val="300"/>
                        </a:spcBef>
                        <a:spcAft>
                          <a:spcPts val="0"/>
                        </a:spcAft>
                      </a:pPr>
                      <a:r>
                        <a:rPr lang="en-US" sz="1500" dirty="0">
                          <a:effectLst/>
                        </a:rPr>
                        <a:t>2016</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10</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7</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4</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3313730451"/>
                  </a:ext>
                </a:extLst>
              </a:tr>
              <a:tr h="254000">
                <a:tc>
                  <a:txBody>
                    <a:bodyPr/>
                    <a:lstStyle/>
                    <a:p>
                      <a:pPr algn="r">
                        <a:spcBef>
                          <a:spcPts val="300"/>
                        </a:spcBef>
                        <a:spcAft>
                          <a:spcPts val="0"/>
                        </a:spcAft>
                      </a:pPr>
                      <a:r>
                        <a:rPr lang="en-US" sz="1500" dirty="0">
                          <a:effectLst/>
                        </a:rPr>
                        <a:t>2017</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21</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6</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5</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4</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1014141980"/>
                  </a:ext>
                </a:extLst>
              </a:tr>
              <a:tr h="279161">
                <a:tc>
                  <a:txBody>
                    <a:bodyPr/>
                    <a:lstStyle/>
                    <a:p>
                      <a:pPr algn="r">
                        <a:spcBef>
                          <a:spcPts val="300"/>
                        </a:spcBef>
                        <a:spcAft>
                          <a:spcPts val="0"/>
                        </a:spcAft>
                      </a:pPr>
                      <a:r>
                        <a:rPr lang="en-US" sz="1500" dirty="0">
                          <a:effectLst/>
                        </a:rPr>
                        <a:t>2018</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4</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18</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1</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4</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3449003725"/>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998069937"/>
              </p:ext>
            </p:extLst>
          </p:nvPr>
        </p:nvGraphicFramePr>
        <p:xfrm>
          <a:off x="6164739" y="1365462"/>
          <a:ext cx="5220468" cy="2221527"/>
        </p:xfrm>
        <a:graphic>
          <a:graphicData uri="http://schemas.openxmlformats.org/drawingml/2006/table">
            <a:tbl>
              <a:tblPr firstRow="1" firstCol="1" bandRow="1">
                <a:tableStyleId>{5C22544A-7EE6-4342-B048-85BDC9FD1C3A}</a:tableStyleId>
              </a:tblPr>
              <a:tblGrid>
                <a:gridCol w="696741">
                  <a:extLst>
                    <a:ext uri="{9D8B030D-6E8A-4147-A177-3AD203B41FA5}">
                      <a16:colId xmlns:a16="http://schemas.microsoft.com/office/drawing/2014/main" val="3084419139"/>
                    </a:ext>
                  </a:extLst>
                </a:gridCol>
                <a:gridCol w="512531">
                  <a:extLst>
                    <a:ext uri="{9D8B030D-6E8A-4147-A177-3AD203B41FA5}">
                      <a16:colId xmlns:a16="http://schemas.microsoft.com/office/drawing/2014/main" val="4188256322"/>
                    </a:ext>
                  </a:extLst>
                </a:gridCol>
                <a:gridCol w="755880">
                  <a:extLst>
                    <a:ext uri="{9D8B030D-6E8A-4147-A177-3AD203B41FA5}">
                      <a16:colId xmlns:a16="http://schemas.microsoft.com/office/drawing/2014/main" val="309550755"/>
                    </a:ext>
                  </a:extLst>
                </a:gridCol>
                <a:gridCol w="645080">
                  <a:extLst>
                    <a:ext uri="{9D8B030D-6E8A-4147-A177-3AD203B41FA5}">
                      <a16:colId xmlns:a16="http://schemas.microsoft.com/office/drawing/2014/main" val="1958843687"/>
                    </a:ext>
                  </a:extLst>
                </a:gridCol>
                <a:gridCol w="652559">
                  <a:extLst>
                    <a:ext uri="{9D8B030D-6E8A-4147-A177-3AD203B41FA5}">
                      <a16:colId xmlns:a16="http://schemas.microsoft.com/office/drawing/2014/main" val="1418164577"/>
                    </a:ext>
                  </a:extLst>
                </a:gridCol>
                <a:gridCol w="652559">
                  <a:extLst>
                    <a:ext uri="{9D8B030D-6E8A-4147-A177-3AD203B41FA5}">
                      <a16:colId xmlns:a16="http://schemas.microsoft.com/office/drawing/2014/main" val="2028678471"/>
                    </a:ext>
                  </a:extLst>
                </a:gridCol>
                <a:gridCol w="652559">
                  <a:extLst>
                    <a:ext uri="{9D8B030D-6E8A-4147-A177-3AD203B41FA5}">
                      <a16:colId xmlns:a16="http://schemas.microsoft.com/office/drawing/2014/main" val="531775239"/>
                    </a:ext>
                  </a:extLst>
                </a:gridCol>
                <a:gridCol w="652559">
                  <a:extLst>
                    <a:ext uri="{9D8B030D-6E8A-4147-A177-3AD203B41FA5}">
                      <a16:colId xmlns:a16="http://schemas.microsoft.com/office/drawing/2014/main" val="4170242741"/>
                    </a:ext>
                  </a:extLst>
                </a:gridCol>
              </a:tblGrid>
              <a:tr h="413308">
                <a:tc>
                  <a:txBody>
                    <a:bodyPr/>
                    <a:lstStyle/>
                    <a:p>
                      <a:r>
                        <a:rPr lang="en-US" sz="1300" dirty="0">
                          <a:effectLst/>
                          <a:latin typeface="+mn-lt"/>
                        </a:rPr>
                        <a:t>Elevation</a:t>
                      </a:r>
                    </a:p>
                  </a:txBody>
                  <a:tcPr marT="0" marB="0" anchor="b"/>
                </a:tc>
                <a:tc>
                  <a:txBody>
                    <a:bodyPr/>
                    <a:lstStyle/>
                    <a:p>
                      <a:pPr algn="ctr">
                        <a:spcBef>
                          <a:spcPts val="300"/>
                        </a:spcBef>
                        <a:spcAft>
                          <a:spcPts val="0"/>
                        </a:spcAft>
                      </a:pPr>
                      <a:r>
                        <a:rPr lang="en-US" sz="1300" dirty="0">
                          <a:effectLst/>
                        </a:rPr>
                        <a:t>BIO</a:t>
                      </a:r>
                      <a:endParaRPr lang="en-US" sz="13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b="1" dirty="0">
                          <a:solidFill>
                            <a:schemeClr val="bg1"/>
                          </a:solidFill>
                          <a:effectLst/>
                        </a:rPr>
                        <a:t>CEDA</a:t>
                      </a:r>
                      <a:endParaRPr lang="en-US" sz="13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a:effectLst/>
                        </a:rPr>
                        <a:t>RFID</a:t>
                      </a:r>
                      <a:endParaRPr lang="en-US" sz="13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dirty="0">
                          <a:effectLst/>
                        </a:rPr>
                        <a:t>CSC</a:t>
                      </a:r>
                      <a:endParaRPr lang="en-US" sz="13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200" dirty="0">
                          <a:effectLst/>
                        </a:rPr>
                        <a:t>NANO</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a:effectLst/>
                        </a:rPr>
                        <a:t>SEN</a:t>
                      </a:r>
                      <a:endParaRPr lang="en-US" sz="13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300" dirty="0" err="1">
                          <a:effectLst/>
                        </a:rPr>
                        <a:t>SysC</a:t>
                      </a:r>
                      <a:endParaRPr lang="en-US" sz="13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3320580376"/>
                  </a:ext>
                </a:extLst>
              </a:tr>
              <a:tr h="258317">
                <a:tc>
                  <a:txBody>
                    <a:bodyPr/>
                    <a:lstStyle/>
                    <a:p>
                      <a:pPr algn="r">
                        <a:spcBef>
                          <a:spcPts val="300"/>
                        </a:spcBef>
                        <a:spcAft>
                          <a:spcPts val="0"/>
                        </a:spcAft>
                      </a:pPr>
                      <a:r>
                        <a:rPr lang="en-US" sz="1500" dirty="0">
                          <a:effectLst/>
                        </a:rPr>
                        <a:t>2012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6</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3239708256"/>
                  </a:ext>
                </a:extLst>
              </a:tr>
              <a:tr h="258317">
                <a:tc>
                  <a:txBody>
                    <a:bodyPr/>
                    <a:lstStyle/>
                    <a:p>
                      <a:pPr algn="r">
                        <a:spcBef>
                          <a:spcPts val="300"/>
                        </a:spcBef>
                        <a:spcAft>
                          <a:spcPts val="0"/>
                        </a:spcAft>
                      </a:pPr>
                      <a:r>
                        <a:rPr lang="en-US" sz="1500">
                          <a:effectLst/>
                        </a:rPr>
                        <a:t>2013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3</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1</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2998885881"/>
                  </a:ext>
                </a:extLst>
              </a:tr>
              <a:tr h="258317">
                <a:tc>
                  <a:txBody>
                    <a:bodyPr/>
                    <a:lstStyle/>
                    <a:p>
                      <a:pPr algn="r">
                        <a:spcBef>
                          <a:spcPts val="300"/>
                        </a:spcBef>
                        <a:spcAft>
                          <a:spcPts val="0"/>
                        </a:spcAft>
                      </a:pPr>
                      <a:r>
                        <a:rPr lang="en-US" sz="1500">
                          <a:effectLst/>
                        </a:rPr>
                        <a:t>2014</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4</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4</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2439664065"/>
                  </a:ext>
                </a:extLst>
              </a:tr>
              <a:tr h="258317">
                <a:tc>
                  <a:txBody>
                    <a:bodyPr/>
                    <a:lstStyle/>
                    <a:p>
                      <a:pPr algn="r">
                        <a:spcBef>
                          <a:spcPts val="300"/>
                        </a:spcBef>
                        <a:spcAft>
                          <a:spcPts val="0"/>
                        </a:spcAft>
                      </a:pPr>
                      <a:r>
                        <a:rPr lang="en-US" sz="1500">
                          <a:effectLst/>
                        </a:rPr>
                        <a:t>2015</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5</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1</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1</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1</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2634395026"/>
                  </a:ext>
                </a:extLst>
              </a:tr>
              <a:tr h="258317">
                <a:tc>
                  <a:txBody>
                    <a:bodyPr/>
                    <a:lstStyle/>
                    <a:p>
                      <a:pPr algn="r">
                        <a:spcBef>
                          <a:spcPts val="300"/>
                        </a:spcBef>
                        <a:spcAft>
                          <a:spcPts val="0"/>
                        </a:spcAft>
                      </a:pPr>
                      <a:r>
                        <a:rPr lang="en-US" sz="1500">
                          <a:effectLst/>
                        </a:rPr>
                        <a:t>2016</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4</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1</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3931606425"/>
                  </a:ext>
                </a:extLst>
              </a:tr>
              <a:tr h="258317">
                <a:tc>
                  <a:txBody>
                    <a:bodyPr/>
                    <a:lstStyle/>
                    <a:p>
                      <a:pPr algn="r">
                        <a:spcBef>
                          <a:spcPts val="300"/>
                        </a:spcBef>
                        <a:spcAft>
                          <a:spcPts val="0"/>
                        </a:spcAft>
                      </a:pPr>
                      <a:r>
                        <a:rPr lang="en-US" sz="1500">
                          <a:effectLst/>
                        </a:rPr>
                        <a:t>2017</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9</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4159005033"/>
                  </a:ext>
                </a:extLst>
              </a:tr>
              <a:tr h="258317">
                <a:tc>
                  <a:txBody>
                    <a:bodyPr/>
                    <a:lstStyle/>
                    <a:p>
                      <a:pPr algn="r">
                        <a:spcBef>
                          <a:spcPts val="300"/>
                        </a:spcBef>
                        <a:spcAft>
                          <a:spcPts val="0"/>
                        </a:spcAft>
                      </a:pPr>
                      <a:r>
                        <a:rPr lang="en-US" sz="1500">
                          <a:effectLst/>
                        </a:rPr>
                        <a:t>2018</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b="1" dirty="0">
                          <a:solidFill>
                            <a:srgbClr val="C00000"/>
                          </a:solidFill>
                          <a:effectLst/>
                        </a:rPr>
                        <a:t>6</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a:effectLst/>
                        </a:rPr>
                        <a:t>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r">
                        <a:spcBef>
                          <a:spcPts val="300"/>
                        </a:spcBef>
                        <a:spcAft>
                          <a:spcPts val="0"/>
                        </a:spcAft>
                      </a:pPr>
                      <a:r>
                        <a:rPr lang="en-US" sz="1500" dirty="0">
                          <a:effectLst/>
                        </a:rPr>
                        <a:t>2</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141877266"/>
                  </a:ext>
                </a:extLst>
              </a:tr>
            </a:tbl>
          </a:graphicData>
        </a:graphic>
      </p:graphicFrame>
      <p:sp>
        <p:nvSpPr>
          <p:cNvPr id="7" name="Rectangle 1"/>
          <p:cNvSpPr>
            <a:spLocks noChangeArrowheads="1"/>
          </p:cNvSpPr>
          <p:nvPr/>
        </p:nvSpPr>
        <p:spPr bwMode="auto">
          <a:xfrm>
            <a:off x="1401234" y="285681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graphicFrame>
        <p:nvGraphicFramePr>
          <p:cNvPr id="8" name="表格 7"/>
          <p:cNvGraphicFramePr>
            <a:graphicFrameLocks noGrp="1"/>
          </p:cNvGraphicFramePr>
          <p:nvPr>
            <p:extLst>
              <p:ext uri="{D42A27DB-BD31-4B8C-83A1-F6EECF244321}">
                <p14:modId xmlns:p14="http://schemas.microsoft.com/office/powerpoint/2010/main" val="3578991642"/>
              </p:ext>
            </p:extLst>
          </p:nvPr>
        </p:nvGraphicFramePr>
        <p:xfrm>
          <a:off x="1401234" y="3812888"/>
          <a:ext cx="7730491" cy="2946400"/>
        </p:xfrm>
        <a:graphic>
          <a:graphicData uri="http://schemas.openxmlformats.org/drawingml/2006/table">
            <a:tbl>
              <a:tblPr firstRow="1" firstCol="1" bandRow="1">
                <a:tableStyleId>{5C22544A-7EE6-4342-B048-85BDC9FD1C3A}</a:tableStyleId>
              </a:tblPr>
              <a:tblGrid>
                <a:gridCol w="816237">
                  <a:extLst>
                    <a:ext uri="{9D8B030D-6E8A-4147-A177-3AD203B41FA5}">
                      <a16:colId xmlns:a16="http://schemas.microsoft.com/office/drawing/2014/main" val="3642873839"/>
                    </a:ext>
                  </a:extLst>
                </a:gridCol>
                <a:gridCol w="923673">
                  <a:extLst>
                    <a:ext uri="{9D8B030D-6E8A-4147-A177-3AD203B41FA5}">
                      <a16:colId xmlns:a16="http://schemas.microsoft.com/office/drawing/2014/main" val="144489490"/>
                    </a:ext>
                  </a:extLst>
                </a:gridCol>
                <a:gridCol w="797276">
                  <a:extLst>
                    <a:ext uri="{9D8B030D-6E8A-4147-A177-3AD203B41FA5}">
                      <a16:colId xmlns:a16="http://schemas.microsoft.com/office/drawing/2014/main" val="2271594498"/>
                    </a:ext>
                  </a:extLst>
                </a:gridCol>
                <a:gridCol w="845729">
                  <a:extLst>
                    <a:ext uri="{9D8B030D-6E8A-4147-A177-3AD203B41FA5}">
                      <a16:colId xmlns:a16="http://schemas.microsoft.com/office/drawing/2014/main" val="4023639316"/>
                    </a:ext>
                  </a:extLst>
                </a:gridCol>
                <a:gridCol w="845729">
                  <a:extLst>
                    <a:ext uri="{9D8B030D-6E8A-4147-A177-3AD203B41FA5}">
                      <a16:colId xmlns:a16="http://schemas.microsoft.com/office/drawing/2014/main" val="473384475"/>
                    </a:ext>
                  </a:extLst>
                </a:gridCol>
                <a:gridCol w="845729">
                  <a:extLst>
                    <a:ext uri="{9D8B030D-6E8A-4147-A177-3AD203B41FA5}">
                      <a16:colId xmlns:a16="http://schemas.microsoft.com/office/drawing/2014/main" val="419670045"/>
                    </a:ext>
                  </a:extLst>
                </a:gridCol>
                <a:gridCol w="845729">
                  <a:extLst>
                    <a:ext uri="{9D8B030D-6E8A-4147-A177-3AD203B41FA5}">
                      <a16:colId xmlns:a16="http://schemas.microsoft.com/office/drawing/2014/main" val="3720028499"/>
                    </a:ext>
                  </a:extLst>
                </a:gridCol>
                <a:gridCol w="845729">
                  <a:extLst>
                    <a:ext uri="{9D8B030D-6E8A-4147-A177-3AD203B41FA5}">
                      <a16:colId xmlns:a16="http://schemas.microsoft.com/office/drawing/2014/main" val="1118948910"/>
                    </a:ext>
                  </a:extLst>
                </a:gridCol>
                <a:gridCol w="964660">
                  <a:extLst>
                    <a:ext uri="{9D8B030D-6E8A-4147-A177-3AD203B41FA5}">
                      <a16:colId xmlns:a16="http://schemas.microsoft.com/office/drawing/2014/main" val="863821773"/>
                    </a:ext>
                  </a:extLst>
                </a:gridCol>
              </a:tblGrid>
              <a:tr h="447040">
                <a:tc>
                  <a:txBody>
                    <a:bodyPr/>
                    <a:lstStyle/>
                    <a:p>
                      <a:pPr algn="ctr"/>
                      <a:r>
                        <a:rPr lang="en-US" sz="1500" dirty="0">
                          <a:effectLst/>
                          <a:latin typeface="+mn-lt"/>
                        </a:rPr>
                        <a:t>%</a:t>
                      </a:r>
                    </a:p>
                  </a:txBody>
                  <a:tcPr marT="0" marB="0" anchor="b"/>
                </a:tc>
                <a:tc>
                  <a:txBody>
                    <a:bodyPr/>
                    <a:lstStyle/>
                    <a:p>
                      <a:pPr algn="ctr">
                        <a:spcBef>
                          <a:spcPts val="300"/>
                        </a:spcBef>
                        <a:spcAft>
                          <a:spcPts val="0"/>
                        </a:spcAft>
                      </a:pPr>
                      <a:r>
                        <a:rPr lang="en-US" sz="1500">
                          <a:effectLst/>
                        </a:rPr>
                        <a:t>BIO</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chemeClr val="bg1"/>
                          </a:solidFill>
                          <a:effectLst/>
                        </a:rPr>
                        <a:t>CEDA</a:t>
                      </a:r>
                      <a:endParaRPr lang="en-US" sz="15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RFID</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CSC</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NANO</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dirty="0">
                          <a:effectLst/>
                        </a:rPr>
                        <a:t>SEN</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SysC</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chemeClr val="bg1"/>
                          </a:solidFill>
                          <a:effectLst/>
                        </a:rPr>
                        <a:t>IEEE   (no TCs)</a:t>
                      </a:r>
                      <a:endParaRPr lang="en-US" sz="15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2326065444"/>
                  </a:ext>
                </a:extLst>
              </a:tr>
              <a:tr h="254000">
                <a:tc>
                  <a:txBody>
                    <a:bodyPr/>
                    <a:lstStyle/>
                    <a:p>
                      <a:pPr algn="r">
                        <a:spcBef>
                          <a:spcPts val="300"/>
                        </a:spcBef>
                        <a:spcAft>
                          <a:spcPts val="0"/>
                        </a:spcAft>
                      </a:pPr>
                      <a:r>
                        <a:rPr lang="en-US" sz="1500">
                          <a:effectLst/>
                        </a:rPr>
                        <a:t>2012</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66.7</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a:solidFill>
                            <a:srgbClr val="C00000"/>
                          </a:solidFill>
                          <a:effectLst/>
                        </a:rPr>
                        <a:t>54.6</a:t>
                      </a:r>
                      <a:endParaRPr lang="en-US" sz="1500" b="1">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100.0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100.0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9900CC"/>
                          </a:solidFill>
                          <a:effectLst/>
                        </a:rPr>
                        <a:t>40.8</a:t>
                      </a:r>
                      <a:endParaRPr lang="en-US" sz="1500" b="1" dirty="0">
                        <a:solidFill>
                          <a:srgbClr val="9900CC"/>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1568874571"/>
                  </a:ext>
                </a:extLst>
              </a:tr>
              <a:tr h="254000">
                <a:tc>
                  <a:txBody>
                    <a:bodyPr/>
                    <a:lstStyle/>
                    <a:p>
                      <a:pPr algn="r">
                        <a:spcBef>
                          <a:spcPts val="300"/>
                        </a:spcBef>
                        <a:spcAft>
                          <a:spcPts val="0"/>
                        </a:spcAft>
                      </a:pPr>
                      <a:r>
                        <a:rPr lang="en-US" sz="1500">
                          <a:effectLst/>
                        </a:rPr>
                        <a:t>2013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33.3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C00000"/>
                          </a:solidFill>
                          <a:effectLst/>
                        </a:rPr>
                        <a:t>50.0</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50.0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33.3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9900CC"/>
                          </a:solidFill>
                          <a:effectLst/>
                        </a:rPr>
                        <a:t>35.6</a:t>
                      </a:r>
                      <a:endParaRPr lang="en-US" sz="1500" b="1" dirty="0">
                        <a:solidFill>
                          <a:srgbClr val="9900CC"/>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508089027"/>
                  </a:ext>
                </a:extLst>
              </a:tr>
              <a:tr h="254000">
                <a:tc>
                  <a:txBody>
                    <a:bodyPr/>
                    <a:lstStyle/>
                    <a:p>
                      <a:pPr algn="r">
                        <a:spcBef>
                          <a:spcPts val="300"/>
                        </a:spcBef>
                        <a:spcAft>
                          <a:spcPts val="0"/>
                        </a:spcAft>
                      </a:pPr>
                      <a:r>
                        <a:rPr lang="en-US" sz="1500">
                          <a:effectLst/>
                        </a:rPr>
                        <a:t>2014</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25.0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C00000"/>
                          </a:solidFill>
                          <a:effectLst/>
                        </a:rPr>
                        <a:t>36.4</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66.7</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50.0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44.4</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100.0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9900CC"/>
                          </a:solidFill>
                          <a:effectLst/>
                        </a:rPr>
                        <a:t>33.9</a:t>
                      </a:r>
                      <a:endParaRPr lang="en-US" sz="1500" b="1" dirty="0">
                        <a:solidFill>
                          <a:srgbClr val="9900CC"/>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996821106"/>
                  </a:ext>
                </a:extLst>
              </a:tr>
              <a:tr h="254000">
                <a:tc>
                  <a:txBody>
                    <a:bodyPr/>
                    <a:lstStyle/>
                    <a:p>
                      <a:pPr algn="r">
                        <a:spcBef>
                          <a:spcPts val="300"/>
                        </a:spcBef>
                        <a:spcAft>
                          <a:spcPts val="0"/>
                        </a:spcAft>
                      </a:pPr>
                      <a:r>
                        <a:rPr lang="en-US" sz="1500">
                          <a:effectLst/>
                        </a:rPr>
                        <a:t>2015</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C00000"/>
                          </a:solidFill>
                          <a:effectLst/>
                        </a:rPr>
                        <a:t>45.5</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100.0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20.0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33.3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9900CC"/>
                          </a:solidFill>
                          <a:effectLst/>
                        </a:rPr>
                        <a:t>34.2</a:t>
                      </a:r>
                      <a:endParaRPr lang="en-US" sz="1500" b="1" dirty="0">
                        <a:solidFill>
                          <a:srgbClr val="9900CC"/>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3768124045"/>
                  </a:ext>
                </a:extLst>
              </a:tr>
              <a:tr h="254000">
                <a:tc>
                  <a:txBody>
                    <a:bodyPr/>
                    <a:lstStyle/>
                    <a:p>
                      <a:pPr algn="r">
                        <a:spcBef>
                          <a:spcPts val="300"/>
                        </a:spcBef>
                        <a:spcAft>
                          <a:spcPts val="0"/>
                        </a:spcAft>
                      </a:pPr>
                      <a:r>
                        <a:rPr lang="en-US" sz="1500">
                          <a:effectLst/>
                        </a:rPr>
                        <a:t>2016</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C00000"/>
                          </a:solidFill>
                          <a:effectLst/>
                        </a:rPr>
                        <a:t>40.0</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28.6</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25.0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9900CC"/>
                          </a:solidFill>
                          <a:effectLst/>
                        </a:rPr>
                        <a:t>35.9</a:t>
                      </a:r>
                      <a:endParaRPr lang="en-US" sz="1500" b="1" dirty="0">
                        <a:solidFill>
                          <a:srgbClr val="9900CC"/>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4084545341"/>
                  </a:ext>
                </a:extLst>
              </a:tr>
              <a:tr h="254000">
                <a:tc>
                  <a:txBody>
                    <a:bodyPr/>
                    <a:lstStyle/>
                    <a:p>
                      <a:pPr algn="r">
                        <a:spcBef>
                          <a:spcPts val="300"/>
                        </a:spcBef>
                        <a:spcAft>
                          <a:spcPts val="0"/>
                        </a:spcAft>
                      </a:pPr>
                      <a:r>
                        <a:rPr lang="en-US" sz="1500">
                          <a:effectLst/>
                        </a:rPr>
                        <a:t>2017</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33.3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C00000"/>
                          </a:solidFill>
                          <a:effectLst/>
                        </a:rPr>
                        <a:t>42.9</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endParaRPr lang="en-US" sz="1300">
                        <a:effectLst/>
                        <a:latin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33.3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16.7</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40.0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50.0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9900CC"/>
                          </a:solidFill>
                          <a:effectLst/>
                        </a:rPr>
                        <a:t>31.4</a:t>
                      </a:r>
                      <a:endParaRPr lang="en-US" sz="1500" b="1" dirty="0">
                        <a:solidFill>
                          <a:srgbClr val="9900CC"/>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4037147613"/>
                  </a:ext>
                </a:extLst>
              </a:tr>
              <a:tr h="254000">
                <a:tc>
                  <a:txBody>
                    <a:bodyPr/>
                    <a:lstStyle/>
                    <a:p>
                      <a:pPr algn="r">
                        <a:spcBef>
                          <a:spcPts val="300"/>
                        </a:spcBef>
                        <a:spcAft>
                          <a:spcPts val="0"/>
                        </a:spcAft>
                      </a:pPr>
                      <a:r>
                        <a:rPr lang="en-US" sz="1500">
                          <a:effectLst/>
                        </a:rPr>
                        <a:t>2018</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50.0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C00000"/>
                          </a:solidFill>
                          <a:effectLst/>
                        </a:rPr>
                        <a:t>33.3</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20.0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50.0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9900CC"/>
                          </a:solidFill>
                          <a:effectLst/>
                        </a:rPr>
                        <a:t>32.3</a:t>
                      </a:r>
                      <a:endParaRPr lang="en-US" sz="1500" b="1" dirty="0">
                        <a:solidFill>
                          <a:srgbClr val="9900CC"/>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2495738569"/>
                  </a:ext>
                </a:extLst>
              </a:tr>
              <a:tr h="254000">
                <a:tc>
                  <a:txBody>
                    <a:bodyPr/>
                    <a:lstStyle/>
                    <a:p>
                      <a:pPr>
                        <a:spcBef>
                          <a:spcPts val="300"/>
                        </a:spcBef>
                        <a:spcAft>
                          <a:spcPts val="0"/>
                        </a:spcAft>
                      </a:pPr>
                      <a:r>
                        <a:rPr lang="en-US" sz="1500" dirty="0">
                          <a:effectLst/>
                        </a:rPr>
                        <a:t>Mean</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dirty="0">
                          <a:effectLst/>
                        </a:rPr>
                        <a:t>34.7</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C00000"/>
                          </a:solidFill>
                          <a:effectLst/>
                        </a:rPr>
                        <a:t>43.2</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58.3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dirty="0">
                          <a:effectLst/>
                        </a:rPr>
                        <a:t>28.1</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dirty="0">
                          <a:effectLst/>
                        </a:rPr>
                        <a:t>23.8</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dirty="0">
                          <a:effectLst/>
                        </a:rPr>
                        <a:t>60.0</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9900CC"/>
                          </a:solidFill>
                          <a:effectLst/>
                        </a:rPr>
                        <a:t>34.9</a:t>
                      </a:r>
                      <a:endParaRPr lang="en-US" sz="1500" b="1" dirty="0">
                        <a:solidFill>
                          <a:srgbClr val="9900CC"/>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2919711613"/>
                  </a:ext>
                </a:extLst>
              </a:tr>
              <a:tr h="254000">
                <a:tc>
                  <a:txBody>
                    <a:bodyPr/>
                    <a:lstStyle/>
                    <a:p>
                      <a:pPr>
                        <a:spcBef>
                          <a:spcPts val="300"/>
                        </a:spcBef>
                        <a:spcAft>
                          <a:spcPts val="0"/>
                        </a:spcAft>
                      </a:pPr>
                      <a:r>
                        <a:rPr lang="en-US" sz="1500" dirty="0">
                          <a:effectLst/>
                        </a:rPr>
                        <a:t>CI-95%</a:t>
                      </a:r>
                      <a:endParaRPr lang="en-US" sz="15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±28.1</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C00000"/>
                          </a:solidFill>
                          <a:effectLst/>
                        </a:rPr>
                        <a:t>±9.3</a:t>
                      </a:r>
                      <a:endParaRPr lang="en-US" sz="1500" b="1" dirty="0">
                        <a:solidFill>
                          <a:srgbClr val="C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0.0</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±48.5</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±15.4</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±24.3</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a:effectLst/>
                        </a:rPr>
                        <a:t>±51.9</a:t>
                      </a:r>
                      <a:endParaRPr lang="en-US" sz="1500">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tc>
                  <a:txBody>
                    <a:bodyPr/>
                    <a:lstStyle/>
                    <a:p>
                      <a:pPr algn="ctr">
                        <a:spcBef>
                          <a:spcPts val="300"/>
                        </a:spcBef>
                        <a:spcAft>
                          <a:spcPts val="0"/>
                        </a:spcAft>
                      </a:pPr>
                      <a:r>
                        <a:rPr lang="en-US" sz="1500" b="1" dirty="0">
                          <a:solidFill>
                            <a:srgbClr val="9900CC"/>
                          </a:solidFill>
                          <a:effectLst/>
                        </a:rPr>
                        <a:t>±2.9</a:t>
                      </a:r>
                      <a:endParaRPr lang="en-US" sz="1500" b="1" dirty="0">
                        <a:solidFill>
                          <a:srgbClr val="9900CC"/>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T="0" marB="0" anchor="b"/>
                </a:tc>
                <a:extLst>
                  <a:ext uri="{0D108BD9-81ED-4DB2-BD59-A6C34878D82A}">
                    <a16:rowId xmlns:a16="http://schemas.microsoft.com/office/drawing/2014/main" val="212217083"/>
                  </a:ext>
                </a:extLst>
              </a:tr>
            </a:tbl>
          </a:graphicData>
        </a:graphic>
      </p:graphicFrame>
      <p:sp>
        <p:nvSpPr>
          <p:cNvPr id="9" name="Rectangle 2"/>
          <p:cNvSpPr>
            <a:spLocks noChangeArrowheads="1"/>
          </p:cNvSpPr>
          <p:nvPr/>
        </p:nvSpPr>
        <p:spPr bwMode="auto">
          <a:xfrm>
            <a:off x="685801" y="2080179"/>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Tree>
    <p:extLst>
      <p:ext uri="{BB962C8B-B14F-4D97-AF65-F5344CB8AC3E}">
        <p14:creationId xmlns:p14="http://schemas.microsoft.com/office/powerpoint/2010/main" val="20446107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1B5D89-69C5-E746-9A92-AB22028D156A}"/>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5B451F-2CFC-4994-8AB2-39CD9EAC3A9E}"/>
              </a:ext>
            </a:extLst>
          </p:cNvPr>
          <p:cNvSpPr>
            <a:spLocks noGrp="1"/>
          </p:cNvSpPr>
          <p:nvPr>
            <p:ph type="ctrTitle"/>
          </p:nvPr>
        </p:nvSpPr>
        <p:spPr>
          <a:xfrm>
            <a:off x="942293" y="353387"/>
            <a:ext cx="11374883" cy="521507"/>
          </a:xfrm>
        </p:spPr>
        <p:txBody>
          <a:bodyPr>
            <a:noAutofit/>
          </a:bodyPr>
          <a:lstStyle/>
          <a:p>
            <a:r>
              <a:rPr lang="en-US" sz="3200" dirty="0"/>
              <a:t>Elevation Probability vs Mean Number of Nominations</a:t>
            </a:r>
          </a:p>
        </p:txBody>
      </p:sp>
      <p:pic>
        <p:nvPicPr>
          <p:cNvPr id="10" name="Picture 9">
            <a:extLst>
              <a:ext uri="{FF2B5EF4-FFF2-40B4-BE49-F238E27FC236}">
                <a16:creationId xmlns:a16="http://schemas.microsoft.com/office/drawing/2014/main" id="{77C54E7D-B9AD-4DFE-84C4-D73CB9466137}"/>
              </a:ext>
            </a:extLst>
          </p:cNvPr>
          <p:cNvPicPr>
            <a:picLocks noChangeAspect="1"/>
          </p:cNvPicPr>
          <p:nvPr/>
        </p:nvPicPr>
        <p:blipFill rotWithShape="1">
          <a:blip r:embed="rId3"/>
          <a:srcRect l="5066" t="2593" r="7466"/>
          <a:stretch/>
        </p:blipFill>
        <p:spPr>
          <a:xfrm>
            <a:off x="6117671" y="1247433"/>
            <a:ext cx="5934928" cy="4962144"/>
          </a:xfrm>
          <a:prstGeom prst="rect">
            <a:avLst/>
          </a:prstGeom>
        </p:spPr>
      </p:pic>
      <p:pic>
        <p:nvPicPr>
          <p:cNvPr id="11" name="Picture 10">
            <a:extLst>
              <a:ext uri="{FF2B5EF4-FFF2-40B4-BE49-F238E27FC236}">
                <a16:creationId xmlns:a16="http://schemas.microsoft.com/office/drawing/2014/main" id="{4D1F8997-B451-4039-A169-E06CFD46FA61}"/>
              </a:ext>
            </a:extLst>
          </p:cNvPr>
          <p:cNvPicPr>
            <a:picLocks noChangeAspect="1"/>
          </p:cNvPicPr>
          <p:nvPr/>
        </p:nvPicPr>
        <p:blipFill rotWithShape="1">
          <a:blip r:embed="rId4"/>
          <a:srcRect l="3792" t="2779" r="7046" b="1"/>
          <a:stretch/>
        </p:blipFill>
        <p:spPr>
          <a:xfrm>
            <a:off x="139402" y="1247433"/>
            <a:ext cx="6061319" cy="4962144"/>
          </a:xfrm>
          <a:prstGeom prst="rect">
            <a:avLst/>
          </a:prstGeom>
        </p:spPr>
      </p:pic>
    </p:spTree>
    <p:extLst>
      <p:ext uri="{BB962C8B-B14F-4D97-AF65-F5344CB8AC3E}">
        <p14:creationId xmlns:p14="http://schemas.microsoft.com/office/powerpoint/2010/main" val="2988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FA7D-B869-46A9-BCE3-76C8BC407619}"/>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2F2BC6F4-2487-0848-93C5-4E52F1D4899B}"/>
              </a:ext>
            </a:extLst>
          </p:cNvPr>
          <p:cNvSpPr>
            <a:spLocks noGrp="1"/>
          </p:cNvSpPr>
          <p:nvPr>
            <p:ph idx="1"/>
          </p:nvPr>
        </p:nvSpPr>
        <p:spPr/>
        <p:txBody>
          <a:bodyPr>
            <a:normAutofit fontScale="55000" lnSpcReduction="20000"/>
          </a:bodyPr>
          <a:lstStyle/>
          <a:p>
            <a:r>
              <a:rPr lang="en-US" dirty="0"/>
              <a:t>Financial reserve as of Sep 2018: ~$2.5M</a:t>
            </a:r>
          </a:p>
          <a:p>
            <a:r>
              <a:rPr lang="en-US" dirty="0"/>
              <a:t>A slightly lower net </a:t>
            </a:r>
            <a:r>
              <a:rPr lang="en-US" dirty="0" err="1"/>
              <a:t>w.r.t.</a:t>
            </a:r>
            <a:r>
              <a:rPr lang="en-US" dirty="0"/>
              <a:t> plan because of additional sponsored activities </a:t>
            </a:r>
          </a:p>
          <a:p>
            <a:r>
              <a:rPr lang="en-US" dirty="0"/>
              <a:t>Based on the results of 2018 ($85.7K to spend beyond the budget)</a:t>
            </a:r>
          </a:p>
          <a:p>
            <a:pPr lvl="1"/>
            <a:r>
              <a:rPr lang="en-US" dirty="0"/>
              <a:t>The DL program as a standard technical activity</a:t>
            </a:r>
          </a:p>
          <a:p>
            <a:pPr lvl="1"/>
            <a:r>
              <a:rPr lang="en-US" dirty="0"/>
              <a:t>Some additional activities</a:t>
            </a:r>
          </a:p>
          <a:p>
            <a:pPr lvl="1"/>
            <a:r>
              <a:rPr lang="en-US" dirty="0"/>
              <a:t>Additional Executive Committee expenses to travel</a:t>
            </a:r>
          </a:p>
          <a:p>
            <a:endParaRPr lang="en-US" dirty="0"/>
          </a:p>
          <a:p>
            <a:endParaRPr lang="en-US" dirty="0"/>
          </a:p>
        </p:txBody>
      </p:sp>
    </p:spTree>
    <p:extLst>
      <p:ext uri="{BB962C8B-B14F-4D97-AF65-F5344CB8AC3E}">
        <p14:creationId xmlns:p14="http://schemas.microsoft.com/office/powerpoint/2010/main" val="37831993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4700-8551-4D7F-BBC5-F5D55572FEC5}"/>
              </a:ext>
            </a:extLst>
          </p:cNvPr>
          <p:cNvSpPr>
            <a:spLocks noGrp="1"/>
          </p:cNvSpPr>
          <p:nvPr>
            <p:ph type="ctrTitle"/>
          </p:nvPr>
        </p:nvSpPr>
        <p:spPr>
          <a:xfrm>
            <a:off x="1016753" y="17198"/>
            <a:ext cx="8767328" cy="521507"/>
          </a:xfrm>
        </p:spPr>
        <p:txBody>
          <a:bodyPr>
            <a:noAutofit/>
          </a:bodyPr>
          <a:lstStyle/>
          <a:p>
            <a:r>
              <a:rPr lang="en-US" sz="3200" dirty="0"/>
              <a:t>“New Findings” from FC on Societies and Councils</a:t>
            </a:r>
          </a:p>
        </p:txBody>
      </p:sp>
      <p:sp>
        <p:nvSpPr>
          <p:cNvPr id="4" name="Text Placeholder 3">
            <a:extLst>
              <a:ext uri="{FF2B5EF4-FFF2-40B4-BE49-F238E27FC236}">
                <a16:creationId xmlns:a16="http://schemas.microsoft.com/office/drawing/2014/main" id="{DB99FB3B-2691-40B0-B2D3-0BF1629DA9F0}"/>
              </a:ext>
            </a:extLst>
          </p:cNvPr>
          <p:cNvSpPr>
            <a:spLocks noGrp="1"/>
          </p:cNvSpPr>
          <p:nvPr>
            <p:ph type="body" idx="2"/>
          </p:nvPr>
        </p:nvSpPr>
        <p:spPr>
          <a:xfrm>
            <a:off x="-61311" y="911704"/>
            <a:ext cx="10467184" cy="4592428"/>
          </a:xfrm>
        </p:spPr>
        <p:txBody>
          <a:bodyPr>
            <a:noAutofit/>
          </a:bodyPr>
          <a:lstStyle/>
          <a:p>
            <a:r>
              <a:rPr lang="en-US" sz="2133" dirty="0"/>
              <a:t>Small Societies and Councils have large variations in EP over time due to small number effects and also often have higher than average EP. Furthermore, Councils generally have higher EP than Societies.</a:t>
            </a:r>
          </a:p>
          <a:p>
            <a:r>
              <a:rPr lang="en-US" sz="2133" dirty="0"/>
              <a:t>Possible explanation: IEEE Judges “over-weigh” the rankings in small Societies and Councils</a:t>
            </a:r>
          </a:p>
          <a:p>
            <a:pPr lvl="1"/>
            <a:r>
              <a:rPr lang="en-US" dirty="0">
                <a:solidFill>
                  <a:srgbClr val="000099"/>
                </a:solidFill>
              </a:rPr>
              <a:t>Top ranking nominees in small Societies and Councils tend to be elevated with higher probability than middle ranked nominees in larger Societies. E.g., a nominee ranked #15 among 40 has an EP in the 10%-25%, much smaller than the EP of top ranking nominees in small Societies and Councils. </a:t>
            </a:r>
          </a:p>
          <a:p>
            <a:pPr lvl="1"/>
            <a:r>
              <a:rPr lang="en-US" dirty="0">
                <a:solidFill>
                  <a:srgbClr val="000099"/>
                </a:solidFill>
              </a:rPr>
              <a:t>A possible solution would be to require that IEEE Judges performed </a:t>
            </a:r>
            <a:r>
              <a:rPr lang="en-US" u="sng" dirty="0">
                <a:solidFill>
                  <a:srgbClr val="000099"/>
                </a:solidFill>
              </a:rPr>
              <a:t>more due diligence</a:t>
            </a:r>
            <a:r>
              <a:rPr lang="en-US" dirty="0">
                <a:solidFill>
                  <a:srgbClr val="000099"/>
                </a:solidFill>
              </a:rPr>
              <a:t> on the nominees of small Societies and Councils without being influenced too much by the provided rank/score </a:t>
            </a:r>
            <a:r>
              <a:rPr lang="en-US" dirty="0">
                <a:solidFill>
                  <a:srgbClr val="000099"/>
                </a:solidFill>
                <a:sym typeface="Wingdings" panose="05000000000000000000" pitchFamily="2" charset="2"/>
              </a:rPr>
              <a:t> Small Societies and Councils should not rank/score nominees, just provide the narrative on nominee’s impact.</a:t>
            </a:r>
          </a:p>
          <a:p>
            <a:pPr lvl="1"/>
            <a:r>
              <a:rPr lang="en-US" dirty="0">
                <a:solidFill>
                  <a:srgbClr val="000099"/>
                </a:solidFill>
              </a:rPr>
              <a:t>If S/TCs with less than or equal to X nominees did not rank/score their nominees then:</a:t>
            </a:r>
          </a:p>
          <a:p>
            <a:pPr lvl="2"/>
            <a:r>
              <a:rPr lang="en-US" dirty="0">
                <a:solidFill>
                  <a:srgbClr val="006600"/>
                </a:solidFill>
              </a:rPr>
              <a:t>For X=10, there would be ~50 unranked nominees out of ~900.   Workload increase:  ~5 nominees per IEEE Judge.</a:t>
            </a:r>
          </a:p>
          <a:p>
            <a:pPr lvl="2"/>
            <a:r>
              <a:rPr lang="en-US" dirty="0">
                <a:solidFill>
                  <a:srgbClr val="006600"/>
                </a:solidFill>
              </a:rPr>
              <a:t>For X=20, there would be ~140 unranked nominees out of ~900. Workload increase: ~14 nominees per IEEE Judge.</a:t>
            </a:r>
          </a:p>
          <a:p>
            <a:r>
              <a:rPr lang="en-US" sz="2133" dirty="0"/>
              <a:t>Will inform FSPS and Ad Hoc of these recent findings to re-discuss the matter.</a:t>
            </a:r>
          </a:p>
        </p:txBody>
      </p:sp>
      <p:sp>
        <p:nvSpPr>
          <p:cNvPr id="7" name="Subtitle 6">
            <a:extLst>
              <a:ext uri="{FF2B5EF4-FFF2-40B4-BE49-F238E27FC236}">
                <a16:creationId xmlns:a16="http://schemas.microsoft.com/office/drawing/2014/main" id="{A9EFB463-9928-4D59-868F-C9C2ACF6811E}"/>
              </a:ext>
            </a:extLst>
          </p:cNvPr>
          <p:cNvSpPr>
            <a:spLocks noGrp="1"/>
          </p:cNvSpPr>
          <p:nvPr>
            <p:ph type="subTitle" idx="1"/>
          </p:nvPr>
        </p:nvSpPr>
        <p:spPr>
          <a:xfrm>
            <a:off x="847470" y="512620"/>
            <a:ext cx="11374883" cy="422657"/>
          </a:xfrm>
        </p:spPr>
        <p:txBody>
          <a:bodyPr>
            <a:normAutofit fontScale="92500" lnSpcReduction="10000"/>
          </a:bodyPr>
          <a:lstStyle/>
          <a:p>
            <a:r>
              <a:rPr lang="en-US" dirty="0"/>
              <a:t>Some takeaways on Elevation Probability (EP) data</a:t>
            </a:r>
          </a:p>
        </p:txBody>
      </p:sp>
    </p:spTree>
    <p:extLst>
      <p:ext uri="{BB962C8B-B14F-4D97-AF65-F5344CB8AC3E}">
        <p14:creationId xmlns:p14="http://schemas.microsoft.com/office/powerpoint/2010/main" val="16879900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478" y="157622"/>
            <a:ext cx="11690591" cy="819252"/>
          </a:xfrm>
        </p:spPr>
        <p:txBody>
          <a:bodyPr>
            <a:normAutofit/>
          </a:bodyPr>
          <a:lstStyle/>
          <a:p>
            <a:r>
              <a:rPr lang="en-US" sz="2400" b="1" dirty="0"/>
              <a:t>Counter Arguments from TCs Viewed by Stefano Galli </a:t>
            </a:r>
            <a:r>
              <a:rPr lang="en-US" sz="1200" b="1" dirty="0"/>
              <a:t>(FC Chair) </a:t>
            </a:r>
          </a:p>
        </p:txBody>
      </p:sp>
      <p:sp>
        <p:nvSpPr>
          <p:cNvPr id="3" name="內容版面配置區 2"/>
          <p:cNvSpPr>
            <a:spLocks noGrp="1"/>
          </p:cNvSpPr>
          <p:nvPr>
            <p:ph sz="quarter" idx="14"/>
          </p:nvPr>
        </p:nvSpPr>
        <p:spPr>
          <a:xfrm>
            <a:off x="37335" y="822845"/>
            <a:ext cx="10331961" cy="4663555"/>
          </a:xfrm>
        </p:spPr>
        <p:txBody>
          <a:bodyPr>
            <a:noAutofit/>
          </a:bodyPr>
          <a:lstStyle/>
          <a:p>
            <a:r>
              <a:rPr lang="en-US" dirty="0">
                <a:latin typeface="Arial Narrow" panose="020B0604020202020204" pitchFamily="34" charset="0"/>
                <a:cs typeface="Arial Narrow" panose="020B0604020202020204" pitchFamily="34" charset="0"/>
              </a:rPr>
              <a:t>TCs can better evaluate nominees that have contributed to very specific fields for which it is difficult to find experts in one Society.</a:t>
            </a:r>
          </a:p>
          <a:p>
            <a:pPr lvl="1"/>
            <a:r>
              <a:rPr lang="en-US" sz="1800" dirty="0">
                <a:solidFill>
                  <a:srgbClr val="000099"/>
                </a:solidFill>
                <a:latin typeface="Arial Narrow" panose="020B0604020202020204" pitchFamily="34" charset="0"/>
                <a:cs typeface="Arial Narrow" panose="020B0604020202020204" pitchFamily="34" charset="0"/>
              </a:rPr>
              <a:t>Not convincing and unfounded, TCs use Fellows from their constituent Societies as evaluators, there is no reason why Societies would not be able to evaluate nominees referred to TCs.</a:t>
            </a:r>
          </a:p>
          <a:p>
            <a:pPr lvl="1"/>
            <a:r>
              <a:rPr lang="en-US" sz="1800" dirty="0">
                <a:solidFill>
                  <a:srgbClr val="000099"/>
                </a:solidFill>
                <a:latin typeface="Arial Narrow" panose="020B0604020202020204" pitchFamily="34" charset="0"/>
                <a:cs typeface="Arial Narrow" panose="020B0604020202020204" pitchFamily="34" charset="0"/>
              </a:rPr>
              <a:t>And if the topic is so esoteric, it is not easier to find Evaluators in Councils because the same evaluators are listed under the constituent Societies.</a:t>
            </a:r>
          </a:p>
          <a:p>
            <a:r>
              <a:rPr lang="en-US" dirty="0">
                <a:latin typeface="Arial Narrow" panose="020B0604020202020204" pitchFamily="34" charset="0"/>
                <a:cs typeface="Arial Narrow" panose="020B0604020202020204" pitchFamily="34" charset="0"/>
              </a:rPr>
              <a:t>TCs are communities, they should be allowed to evaluate nominees. </a:t>
            </a:r>
          </a:p>
          <a:p>
            <a:pPr lvl="1"/>
            <a:r>
              <a:rPr lang="en-US" sz="1800" dirty="0">
                <a:solidFill>
                  <a:srgbClr val="000099"/>
                </a:solidFill>
                <a:latin typeface="Arial Narrow" panose="020B0604020202020204" pitchFamily="34" charset="0"/>
                <a:cs typeface="Arial Narrow" panose="020B0604020202020204" pitchFamily="34" charset="0"/>
              </a:rPr>
              <a:t>The argument is somewhat weak, should we then extend the same argument to the other 19 </a:t>
            </a:r>
            <a:r>
              <a:rPr lang="en-US" sz="1800" dirty="0">
                <a:solidFill>
                  <a:srgbClr val="000099"/>
                </a:solidFill>
                <a:latin typeface="Arial Narrow" panose="020B0604020202020204" pitchFamily="34" charset="0"/>
                <a:cs typeface="Arial Narrow" panose="020B0604020202020204" pitchFamily="34" charset="0"/>
                <a:hlinkClick r:id="rId2"/>
              </a:rPr>
              <a:t>Technical Communities</a:t>
            </a:r>
            <a:r>
              <a:rPr lang="en-US" sz="1800" dirty="0">
                <a:solidFill>
                  <a:srgbClr val="000099"/>
                </a:solidFill>
                <a:latin typeface="Arial Narrow" panose="020B0604020202020204" pitchFamily="34" charset="0"/>
                <a:cs typeface="Arial Narrow" panose="020B0604020202020204" pitchFamily="34" charset="0"/>
              </a:rPr>
              <a:t> we have (Big Data, </a:t>
            </a:r>
            <a:r>
              <a:rPr lang="en-US" sz="1800" dirty="0" err="1">
                <a:solidFill>
                  <a:srgbClr val="000099"/>
                </a:solidFill>
                <a:latin typeface="Arial Narrow" panose="020B0604020202020204" pitchFamily="34" charset="0"/>
                <a:cs typeface="Arial Narrow" panose="020B0604020202020204" pitchFamily="34" charset="0"/>
              </a:rPr>
              <a:t>BlockChain</a:t>
            </a:r>
            <a:r>
              <a:rPr lang="en-US" sz="1800" dirty="0">
                <a:solidFill>
                  <a:srgbClr val="000099"/>
                </a:solidFill>
                <a:latin typeface="Arial Narrow" panose="020B0604020202020204" pitchFamily="34" charset="0"/>
                <a:cs typeface="Arial Narrow" panose="020B0604020202020204" pitchFamily="34" charset="0"/>
              </a:rPr>
              <a:t>, Brain, etc.)?</a:t>
            </a:r>
          </a:p>
          <a:p>
            <a:r>
              <a:rPr lang="en-US" dirty="0">
                <a:latin typeface="Arial Narrow" panose="020B0604020202020204" pitchFamily="34" charset="0"/>
                <a:cs typeface="Arial Narrow" panose="020B0604020202020204" pitchFamily="34" charset="0"/>
              </a:rPr>
              <a:t>Today, some contributions are interdisciplinary, and this requires the capability of picking evaluators from different Societies.</a:t>
            </a:r>
          </a:p>
          <a:p>
            <a:pPr lvl="1"/>
            <a:r>
              <a:rPr lang="en-US" sz="1800" dirty="0">
                <a:solidFill>
                  <a:srgbClr val="000099"/>
                </a:solidFill>
                <a:latin typeface="Arial Narrow" panose="020B0604020202020204" pitchFamily="34" charset="0"/>
                <a:cs typeface="Arial Narrow" panose="020B0604020202020204" pitchFamily="34" charset="0"/>
              </a:rPr>
              <a:t>The argument has some validity and recognizes an existing trend;</a:t>
            </a:r>
          </a:p>
          <a:p>
            <a:pPr lvl="1"/>
            <a:r>
              <a:rPr lang="en-US" sz="1800" dirty="0">
                <a:solidFill>
                  <a:srgbClr val="000099"/>
                </a:solidFill>
                <a:latin typeface="Arial Narrow" panose="020B0604020202020204" pitchFamily="34" charset="0"/>
                <a:cs typeface="Arial Narrow" panose="020B0604020202020204" pitchFamily="34" charset="0"/>
              </a:rPr>
              <a:t>However, it happens very rarely that nominees are referred to TCs because of the interdisciplinary nature of their work (not measured, but consistent feedback form Judges);</a:t>
            </a:r>
          </a:p>
          <a:p>
            <a:pPr lvl="1"/>
            <a:r>
              <a:rPr lang="en-US" sz="1800" dirty="0">
                <a:solidFill>
                  <a:srgbClr val="000099"/>
                </a:solidFill>
                <a:latin typeface="Arial Narrow" panose="020B0604020202020204" pitchFamily="34" charset="0"/>
                <a:cs typeface="Arial Narrow" panose="020B0604020202020204" pitchFamily="34" charset="0"/>
              </a:rPr>
              <a:t>And even then, it cannot be stated with certainty that the necessary expertise to evaluate them cannot be found in Societies (no need to appoint evaluators that are all experts, also some “generalists” can be appointed as they would still comment intelligently).</a:t>
            </a:r>
          </a:p>
          <a:p>
            <a:endParaRPr lang="en-US" sz="16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1654378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6895" y="214493"/>
            <a:ext cx="9528706" cy="735953"/>
          </a:xfrm>
        </p:spPr>
        <p:txBody>
          <a:bodyPr/>
          <a:lstStyle/>
          <a:p>
            <a:r>
              <a:rPr lang="en-US" b="1" dirty="0"/>
              <a:t>Problems Beyond Stats Viewed by Stefano  </a:t>
            </a:r>
          </a:p>
        </p:txBody>
      </p:sp>
      <p:sp>
        <p:nvSpPr>
          <p:cNvPr id="3" name="內容版面配置區 2"/>
          <p:cNvSpPr>
            <a:spLocks noGrp="1"/>
          </p:cNvSpPr>
          <p:nvPr>
            <p:ph sz="quarter" idx="14"/>
          </p:nvPr>
        </p:nvSpPr>
        <p:spPr>
          <a:xfrm>
            <a:off x="365102" y="1167611"/>
            <a:ext cx="11101917" cy="4953000"/>
          </a:xfrm>
        </p:spPr>
        <p:txBody>
          <a:bodyPr>
            <a:normAutofit/>
          </a:bodyPr>
          <a:lstStyle/>
          <a:p>
            <a:r>
              <a:rPr lang="en-US" dirty="0"/>
              <a:t>There is a strong belief that nominees evaluated by TCs get a “pass” because they need to compete with a smaller pool of candidates. </a:t>
            </a:r>
          </a:p>
          <a:p>
            <a:pPr lvl="1"/>
            <a:r>
              <a:rPr lang="en-US" sz="2400" i="1" dirty="0">
                <a:solidFill>
                  <a:srgbClr val="000099"/>
                </a:solidFill>
                <a:latin typeface="Arial Narrow" panose="020B0604020202020204" pitchFamily="34" charset="0"/>
                <a:cs typeface="Arial Narrow" panose="020B0604020202020204" pitchFamily="34" charset="0"/>
              </a:rPr>
              <a:t>This is confirmed by the higher than usual elevation probability of some TCs, but the problem extends to small Societies as well. Stats alone are not enough to justify taking away evaluations form Councils</a:t>
            </a:r>
          </a:p>
          <a:p>
            <a:r>
              <a:rPr lang="en-US" dirty="0"/>
              <a:t>Nominees that contribute to computer, signal processing, power, or </a:t>
            </a:r>
            <a:r>
              <a:rPr lang="en-US" dirty="0" err="1"/>
              <a:t>comms</a:t>
            </a:r>
            <a:r>
              <a:rPr lang="en-US" dirty="0"/>
              <a:t>, compete with 50-120 nominees if they go through a Society but would compete with 3-15 nominees if evaluated by a TC. </a:t>
            </a:r>
          </a:p>
          <a:p>
            <a:r>
              <a:rPr lang="en-US" dirty="0"/>
              <a:t>Fellow “worthiness” is not a binary state, there is a continuum in the qualification and the process is competitive because of the finite number of elevations available.</a:t>
            </a:r>
          </a:p>
          <a:p>
            <a:r>
              <a:rPr lang="en-US" dirty="0"/>
              <a:t>Due to the competitive nature of the process, it is very important that ALL nominees contributing to the same field be evaluated by the same committee so that we have a single ranking. </a:t>
            </a:r>
          </a:p>
          <a:p>
            <a:endParaRPr lang="en-US" dirty="0"/>
          </a:p>
        </p:txBody>
      </p:sp>
    </p:spTree>
    <p:extLst>
      <p:ext uri="{BB962C8B-B14F-4D97-AF65-F5344CB8AC3E}">
        <p14:creationId xmlns:p14="http://schemas.microsoft.com/office/powerpoint/2010/main" val="32198104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6894" y="369412"/>
            <a:ext cx="11448265" cy="735953"/>
          </a:xfrm>
        </p:spPr>
        <p:txBody>
          <a:bodyPr>
            <a:normAutofit/>
          </a:bodyPr>
          <a:lstStyle/>
          <a:p>
            <a:r>
              <a:rPr lang="en-US" sz="2400" b="1" dirty="0"/>
              <a:t>Stefano’s Suggestions to FC: Reaffirm the 2018 </a:t>
            </a:r>
            <a:r>
              <a:rPr lang="en-US" sz="2400" b="1" dirty="0">
                <a:solidFill>
                  <a:srgbClr val="FFC000"/>
                </a:solidFill>
              </a:rPr>
              <a:t>Decision?</a:t>
            </a:r>
          </a:p>
        </p:txBody>
      </p:sp>
      <p:sp>
        <p:nvSpPr>
          <p:cNvPr id="3" name="內容版面配置區 2"/>
          <p:cNvSpPr>
            <a:spLocks noGrp="1"/>
          </p:cNvSpPr>
          <p:nvPr>
            <p:ph sz="quarter" idx="14"/>
          </p:nvPr>
        </p:nvSpPr>
        <p:spPr>
          <a:xfrm>
            <a:off x="365103" y="1167611"/>
            <a:ext cx="10534546" cy="4953000"/>
          </a:xfrm>
        </p:spPr>
        <p:txBody>
          <a:bodyPr>
            <a:normAutofit/>
          </a:bodyPr>
          <a:lstStyle/>
          <a:p>
            <a:r>
              <a:rPr lang="en-US" sz="2800" dirty="0">
                <a:latin typeface="Arial" panose="020B0604020202020204" pitchFamily="34" charset="0"/>
                <a:cs typeface="Arial" panose="020B0604020202020204" pitchFamily="34" charset="0"/>
              </a:rPr>
              <a:t>Implementation of the motion:</a:t>
            </a:r>
          </a:p>
          <a:p>
            <a:pPr lvl="1"/>
            <a:r>
              <a:rPr lang="en-US" sz="2000" dirty="0">
                <a:solidFill>
                  <a:srgbClr val="000099"/>
                </a:solidFill>
                <a:latin typeface="Arial" panose="020B0604020202020204" pitchFamily="34" charset="0"/>
                <a:cs typeface="Arial" panose="020B0604020202020204" pitchFamily="34" charset="0"/>
              </a:rPr>
              <a:t>Sent for approval to the IEEE Board in February 2020</a:t>
            </a:r>
          </a:p>
          <a:p>
            <a:pPr lvl="1"/>
            <a:r>
              <a:rPr lang="en-US" sz="2000" dirty="0">
                <a:solidFill>
                  <a:srgbClr val="000099"/>
                </a:solidFill>
                <a:latin typeface="Arial" panose="020B0604020202020204" pitchFamily="34" charset="0"/>
                <a:cs typeface="Arial" panose="020B0604020202020204" pitchFamily="34" charset="0"/>
              </a:rPr>
              <a:t>Implemented for Fellow Class 2022, i.e., for 2021 evaluations</a:t>
            </a:r>
          </a:p>
          <a:p>
            <a:r>
              <a:rPr lang="en-US" sz="2800" dirty="0">
                <a:solidFill>
                  <a:srgbClr val="FF0000"/>
                </a:solidFill>
                <a:latin typeface="Arial" panose="020B0604020202020204" pitchFamily="34" charset="0"/>
                <a:cs typeface="Arial" panose="020B0604020202020204" pitchFamily="34" charset="0"/>
              </a:rPr>
              <a:t>If yes, </a:t>
            </a:r>
            <a:r>
              <a:rPr lang="en-US" sz="2800" dirty="0">
                <a:latin typeface="Arial" panose="020B0604020202020204" pitchFamily="34" charset="0"/>
                <a:cs typeface="Arial" panose="020B0604020202020204" pitchFamily="34" charset="0"/>
              </a:rPr>
              <a:t>should FC also consider additional provisions? </a:t>
            </a:r>
          </a:p>
          <a:p>
            <a:pPr lvl="1">
              <a:spcBef>
                <a:spcPts val="600"/>
              </a:spcBef>
            </a:pPr>
            <a:r>
              <a:rPr lang="en-US" sz="2000" dirty="0">
                <a:solidFill>
                  <a:srgbClr val="000099"/>
                </a:solidFill>
                <a:latin typeface="Arial" panose="020B0604020202020204" pitchFamily="34" charset="0"/>
                <a:cs typeface="Arial" panose="020B0604020202020204" pitchFamily="34" charset="0"/>
              </a:rPr>
              <a:t>Allow nominators to specify secondary/tertiary S/TCs so that a wider pool of Fellows can be chosen as evaluators (address inter-disciplinary cases)?</a:t>
            </a:r>
          </a:p>
          <a:p>
            <a:pPr lvl="1">
              <a:spcBef>
                <a:spcPts val="600"/>
              </a:spcBef>
            </a:pPr>
            <a:r>
              <a:rPr lang="en-US" sz="2000" dirty="0">
                <a:solidFill>
                  <a:srgbClr val="000099"/>
                </a:solidFill>
                <a:latin typeface="Arial" panose="020B0604020202020204" pitchFamily="34" charset="0"/>
                <a:cs typeface="Arial" panose="020B0604020202020204" pitchFamily="34" charset="0"/>
              </a:rPr>
              <a:t>Resolve the issue of small Societies as in one or more of the following:</a:t>
            </a:r>
          </a:p>
          <a:p>
            <a:pPr lvl="2"/>
            <a:r>
              <a:rPr lang="en-US" sz="2000" dirty="0">
                <a:solidFill>
                  <a:srgbClr val="006600"/>
                </a:solidFill>
                <a:latin typeface="Arial" panose="020B0604020202020204" pitchFamily="34" charset="0"/>
                <a:cs typeface="Arial" panose="020B0604020202020204" pitchFamily="34" charset="0"/>
              </a:rPr>
              <a:t>Group small Societies per Division? Basically FC makes them as Councils but larger, so FC gets a single ranking of affine fields.</a:t>
            </a:r>
          </a:p>
          <a:p>
            <a:pPr lvl="2"/>
            <a:r>
              <a:rPr lang="en-US" sz="2000" dirty="0">
                <a:solidFill>
                  <a:srgbClr val="006600"/>
                </a:solidFill>
                <a:latin typeface="Arial" panose="020B0604020202020204" pitchFamily="34" charset="0"/>
                <a:cs typeface="Arial" panose="020B0604020202020204" pitchFamily="34" charset="0"/>
              </a:rPr>
              <a:t>Not allow expedited evaluation of small Societies (&lt;15 nominees)?</a:t>
            </a:r>
          </a:p>
          <a:p>
            <a:pPr lvl="2"/>
            <a:r>
              <a:rPr lang="en-US" sz="2000" dirty="0">
                <a:solidFill>
                  <a:srgbClr val="006600"/>
                </a:solidFill>
                <a:latin typeface="Arial" panose="020B0604020202020204" pitchFamily="34" charset="0"/>
                <a:cs typeface="Arial" panose="020B0604020202020204" pitchFamily="34" charset="0"/>
              </a:rPr>
              <a:t>Flag all nominees from small Societies and with a preliminary Pass recommendation for discussion at the FC f2f meeting? </a:t>
            </a:r>
          </a:p>
        </p:txBody>
      </p:sp>
    </p:spTree>
    <p:extLst>
      <p:ext uri="{BB962C8B-B14F-4D97-AF65-F5344CB8AC3E}">
        <p14:creationId xmlns:p14="http://schemas.microsoft.com/office/powerpoint/2010/main" val="14409773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3735" y="324221"/>
            <a:ext cx="11448265" cy="735953"/>
          </a:xfrm>
        </p:spPr>
        <p:txBody>
          <a:bodyPr>
            <a:normAutofit/>
          </a:bodyPr>
          <a:lstStyle/>
          <a:p>
            <a:r>
              <a:rPr lang="en-US" sz="2400" b="1" dirty="0"/>
              <a:t>Stefano’s Suggestions to FC: Reaffirm the 2018 </a:t>
            </a:r>
            <a:r>
              <a:rPr lang="en-US" sz="2400" b="1" dirty="0">
                <a:solidFill>
                  <a:srgbClr val="FFC000"/>
                </a:solidFill>
              </a:rPr>
              <a:t>Decision?</a:t>
            </a:r>
          </a:p>
        </p:txBody>
      </p:sp>
      <p:sp>
        <p:nvSpPr>
          <p:cNvPr id="3" name="內容版面配置區 2"/>
          <p:cNvSpPr>
            <a:spLocks noGrp="1"/>
          </p:cNvSpPr>
          <p:nvPr>
            <p:ph sz="quarter" idx="14"/>
          </p:nvPr>
        </p:nvSpPr>
        <p:spPr>
          <a:xfrm>
            <a:off x="182223" y="1060174"/>
            <a:ext cx="9912754" cy="4953000"/>
          </a:xfrm>
        </p:spPr>
        <p:txBody>
          <a:bodyPr>
            <a:normAutofit fontScale="85000" lnSpcReduction="20000"/>
          </a:bodyPr>
          <a:lstStyle/>
          <a:p>
            <a:r>
              <a:rPr lang="en-US" sz="3467" dirty="0">
                <a:solidFill>
                  <a:srgbClr val="FF0000"/>
                </a:solidFill>
                <a:latin typeface="Arial Narrow" panose="020B0604020202020204" pitchFamily="34" charset="0"/>
                <a:cs typeface="Arial Narrow" panose="020B0604020202020204" pitchFamily="34" charset="0"/>
              </a:rPr>
              <a:t>If no, </a:t>
            </a:r>
            <a:r>
              <a:rPr lang="en-US" sz="3467" dirty="0">
                <a:latin typeface="Arial Narrow" panose="020B0604020202020204" pitchFamily="34" charset="0"/>
                <a:cs typeface="Arial Narrow" panose="020B0604020202020204" pitchFamily="34" charset="0"/>
              </a:rPr>
              <a:t>should FC consider alternative solutions?</a:t>
            </a:r>
          </a:p>
          <a:p>
            <a:pPr lvl="1"/>
            <a:r>
              <a:rPr lang="en-US" sz="2533" dirty="0">
                <a:solidFill>
                  <a:srgbClr val="000099"/>
                </a:solidFill>
                <a:latin typeface="Arial Narrow" panose="020B0604020202020204" pitchFamily="34" charset="0"/>
                <a:cs typeface="Arial Narrow" panose="020B0604020202020204" pitchFamily="34" charset="0"/>
              </a:rPr>
              <a:t>S/TCs with less than X nominees do not rank/score their nominees but just provide narrative answers:</a:t>
            </a:r>
          </a:p>
          <a:p>
            <a:pPr lvl="2"/>
            <a:r>
              <a:rPr lang="en-US" sz="2533" dirty="0">
                <a:solidFill>
                  <a:srgbClr val="006600"/>
                </a:solidFill>
                <a:latin typeface="Arial Narrow" panose="020B0604020202020204" pitchFamily="34" charset="0"/>
                <a:cs typeface="Arial Narrow" panose="020B0604020202020204" pitchFamily="34" charset="0"/>
              </a:rPr>
              <a:t>This requires Judges to perform more due diligence which should be manageable after the Expedited Evaluation Procedure starts in 2020</a:t>
            </a:r>
          </a:p>
          <a:p>
            <a:pPr lvl="3"/>
            <a:r>
              <a:rPr lang="en-US" sz="2267" dirty="0">
                <a:latin typeface="Arial Narrow" panose="020B0604020202020204" pitchFamily="34" charset="0"/>
                <a:cs typeface="Arial Narrow" panose="020B0604020202020204" pitchFamily="34" charset="0"/>
              </a:rPr>
              <a:t>For X=10, there would be ~50 unranked nominees out of ~900.   Workload increase:  ~5 nominees per IEEE Judge.</a:t>
            </a:r>
          </a:p>
          <a:p>
            <a:pPr lvl="3"/>
            <a:r>
              <a:rPr lang="en-US" sz="2267" dirty="0">
                <a:latin typeface="Arial Narrow" panose="020B0604020202020204" pitchFamily="34" charset="0"/>
                <a:cs typeface="Arial Narrow" panose="020B0604020202020204" pitchFamily="34" charset="0"/>
              </a:rPr>
              <a:t>For X=20, there would be ~140 unranked nominees out of ~900. Workload increase: ~14 nominees per IEEE Judge.</a:t>
            </a:r>
          </a:p>
          <a:p>
            <a:pPr lvl="2"/>
            <a:r>
              <a:rPr lang="en-US" sz="2533" dirty="0">
                <a:solidFill>
                  <a:srgbClr val="006600"/>
                </a:solidFill>
                <a:latin typeface="Arial Narrow" panose="020B0604020202020204" pitchFamily="34" charset="0"/>
                <a:cs typeface="Arial Narrow" panose="020B0604020202020204" pitchFamily="34" charset="0"/>
              </a:rPr>
              <a:t>Another good side effect is that any bias a small S/TC may have (gender, geographical, etc.) would not propagate to the Fellow Committee.</a:t>
            </a:r>
          </a:p>
          <a:p>
            <a:pPr lvl="1">
              <a:spcBef>
                <a:spcPts val="600"/>
              </a:spcBef>
            </a:pPr>
            <a:r>
              <a:rPr lang="en-US" sz="2533" dirty="0">
                <a:solidFill>
                  <a:srgbClr val="000099"/>
                </a:solidFill>
                <a:latin typeface="Arial Narrow" panose="020B0604020202020204" pitchFamily="34" charset="0"/>
                <a:cs typeface="Arial Narrow" panose="020B0604020202020204" pitchFamily="34" charset="0"/>
              </a:rPr>
              <a:t>Have a panel of Judges that looks at nominations referred to TCs and decides which ones should be moved to Societies and which ones can stay with TCs.</a:t>
            </a:r>
          </a:p>
          <a:p>
            <a:pPr lvl="2"/>
            <a:r>
              <a:rPr lang="en-US" sz="2533" dirty="0">
                <a:solidFill>
                  <a:srgbClr val="006600"/>
                </a:solidFill>
                <a:latin typeface="Arial Narrow" panose="020B0604020202020204" pitchFamily="34" charset="0"/>
                <a:cs typeface="Arial Narrow" panose="020B0604020202020204" pitchFamily="34" charset="0"/>
              </a:rPr>
              <a:t>This can be combined with allowing nominators to specify secondary/tertiary Society.</a:t>
            </a:r>
            <a:endParaRPr lang="en-US" dirty="0">
              <a:solidFill>
                <a:srgbClr val="006600"/>
              </a:solidFill>
              <a:latin typeface="Arial Narrow" panose="020B0604020202020204" pitchFamily="34" charset="0"/>
              <a:cs typeface="Arial Narrow" panose="020B0604020202020204" pitchFamily="34" charset="0"/>
            </a:endParaRPr>
          </a:p>
          <a:p>
            <a:pPr marL="457189" lvl="1"/>
            <a:endParaRPr lang="en-US"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2780745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6622" y="170997"/>
            <a:ext cx="8596668" cy="706827"/>
          </a:xfrm>
        </p:spPr>
        <p:txBody>
          <a:bodyPr/>
          <a:lstStyle/>
          <a:p>
            <a:r>
              <a:rPr lang="en-US" b="1" dirty="0"/>
              <a:t>Many against</a:t>
            </a:r>
            <a:r>
              <a:rPr lang="en-US" b="1" baseline="0" dirty="0"/>
              <a:t> this Motion</a:t>
            </a:r>
            <a:endParaRPr lang="en-US" b="1" dirty="0"/>
          </a:p>
        </p:txBody>
      </p:sp>
      <p:sp>
        <p:nvSpPr>
          <p:cNvPr id="3" name="內容版面配置區 2"/>
          <p:cNvSpPr>
            <a:spLocks noGrp="1"/>
          </p:cNvSpPr>
          <p:nvPr>
            <p:ph sz="quarter" idx="14"/>
          </p:nvPr>
        </p:nvSpPr>
        <p:spPr>
          <a:xfrm>
            <a:off x="291951" y="1124005"/>
            <a:ext cx="9675009" cy="4953000"/>
          </a:xfrm>
        </p:spPr>
        <p:txBody>
          <a:bodyPr>
            <a:noAutofit/>
          </a:bodyPr>
          <a:lstStyle/>
          <a:p>
            <a:r>
              <a:rPr lang="en-US" sz="1600" b="1" dirty="0"/>
              <a:t>David:  </a:t>
            </a:r>
            <a:r>
              <a:rPr lang="en-US" sz="1600" dirty="0">
                <a:solidFill>
                  <a:srgbClr val="C00000"/>
                </a:solidFill>
              </a:rPr>
              <a:t>Wrong to say Councils call upon Fellows of Societies for evaluation. </a:t>
            </a:r>
            <a:r>
              <a:rPr lang="en-US" sz="1600" dirty="0"/>
              <a:t>I am not sure if there are more Councils representatives as the members of the Ad-Hoc committee. It is not a very “transparent” process either…</a:t>
            </a:r>
          </a:p>
          <a:p>
            <a:r>
              <a:rPr lang="en-US" sz="1600" b="1" dirty="0"/>
              <a:t>Yao-Wen: </a:t>
            </a:r>
            <a:r>
              <a:rPr lang="en-US" sz="1600" dirty="0"/>
              <a:t>I got a chance to talk to the TAB chair, Prof. Ray Liu, last month and he was also strongly against disallowing councils to nominate fellows mainly because </a:t>
            </a:r>
            <a:r>
              <a:rPr lang="en-US" sz="1600" dirty="0">
                <a:solidFill>
                  <a:srgbClr val="C00000"/>
                </a:solidFill>
              </a:rPr>
              <a:t>councils play a crucial role in disciplinary collaborations among societies, which is a very important mechanism for our IEEE to grow in emerging areas. </a:t>
            </a:r>
          </a:p>
          <a:p>
            <a:r>
              <a:rPr lang="en-US" sz="1600" b="1" dirty="0" err="1"/>
              <a:t>Yonhua</a:t>
            </a:r>
            <a:r>
              <a:rPr lang="en-US" sz="1600" b="1" dirty="0"/>
              <a:t> </a:t>
            </a:r>
            <a:r>
              <a:rPr lang="en-US" sz="1600" b="1" dirty="0" err="1"/>
              <a:t>Tzeng</a:t>
            </a:r>
            <a:r>
              <a:rPr lang="en-US" sz="1600" b="1" dirty="0"/>
              <a:t> (NTC)</a:t>
            </a:r>
            <a:r>
              <a:rPr lang="en-US" sz="1600" dirty="0"/>
              <a:t>: Council’s FEC is very important to NTC.  </a:t>
            </a:r>
            <a:r>
              <a:rPr lang="en-US" sz="1600" dirty="0">
                <a:solidFill>
                  <a:srgbClr val="C00000"/>
                </a:solidFill>
              </a:rPr>
              <a:t>We have recruited many outstanding younger scholars and technologists from Fellow nominees who were evaluated by our FEC to become our active volunteers.</a:t>
            </a:r>
            <a:r>
              <a:rPr lang="en-US" sz="1600" dirty="0"/>
              <a:t>  The success rate is about the same as the average value across IEEE. Many multidisciplinary volunteers are working very hard and diligently wishing to be recognized as a Fellow in the future. </a:t>
            </a:r>
          </a:p>
          <a:p>
            <a:r>
              <a:rPr lang="en-US" sz="1600" b="1" dirty="0"/>
              <a:t>John </a:t>
            </a:r>
            <a:r>
              <a:rPr lang="en-US" sz="1600" b="1" dirty="0" err="1"/>
              <a:t>Przybysz</a:t>
            </a:r>
            <a:r>
              <a:rPr lang="en-US" sz="1600" b="1" dirty="0"/>
              <a:t> (Superconductivity):  </a:t>
            </a:r>
            <a:r>
              <a:rPr lang="en-US" sz="1600" dirty="0"/>
              <a:t>The goal of the Fellow review process is to ensure that only the best candidates are elected to the rank of Fellow. There is no evidence that this goal is not being achieved. Equal elevation probability is not the goal. We can achieve that with a lottery. In any case, </a:t>
            </a:r>
            <a:r>
              <a:rPr lang="en-US" sz="1600" dirty="0">
                <a:solidFill>
                  <a:srgbClr val="C00000"/>
                </a:solidFill>
              </a:rPr>
              <a:t>we want candidates to be evaluated by those who know their work and are best able to fairly and honestly rate their achievements. The Societies and Councils do not choose Fellows, they review and rank nominations. We trust the IEEE Fellow Committee to normalize scores and choose the best candidates for election by the Board of Directors. </a:t>
            </a:r>
          </a:p>
        </p:txBody>
      </p:sp>
    </p:spTree>
    <p:extLst>
      <p:ext uri="{BB962C8B-B14F-4D97-AF65-F5344CB8AC3E}">
        <p14:creationId xmlns:p14="http://schemas.microsoft.com/office/powerpoint/2010/main" val="29456363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b="1" dirty="0"/>
              <a:t>Many against this Motion (cont’d)</a:t>
            </a:r>
          </a:p>
        </p:txBody>
      </p:sp>
      <p:sp>
        <p:nvSpPr>
          <p:cNvPr id="3" name="內容版面配置區 2"/>
          <p:cNvSpPr>
            <a:spLocks noGrp="1"/>
          </p:cNvSpPr>
          <p:nvPr>
            <p:ph idx="1"/>
          </p:nvPr>
        </p:nvSpPr>
        <p:spPr>
          <a:xfrm>
            <a:off x="300943" y="1053837"/>
            <a:ext cx="9666017" cy="5237235"/>
          </a:xfrm>
        </p:spPr>
        <p:txBody>
          <a:bodyPr>
            <a:noAutofit/>
          </a:bodyPr>
          <a:lstStyle/>
          <a:p>
            <a:r>
              <a:rPr lang="en-US" sz="1600" b="1" dirty="0" err="1"/>
              <a:t>Jagadish</a:t>
            </a:r>
            <a:r>
              <a:rPr lang="en-US" sz="1600" b="1" dirty="0"/>
              <a:t>  (Photonics Society):  </a:t>
            </a:r>
            <a:r>
              <a:rPr lang="en-US" sz="1600" dirty="0">
                <a:solidFill>
                  <a:srgbClr val="C00000"/>
                </a:solidFill>
              </a:rPr>
              <a:t>Councils have an important role to play in terms of multidisciplinary fields.</a:t>
            </a:r>
            <a:r>
              <a:rPr lang="en-US" sz="1600" dirty="0"/>
              <a:t>  It makes no sense to stop them evaluating Fellow candidates. That means we will be disadvantaging members of our community working in multidisciplinary fields while science and engineering is becoming more multidisciplinary.  </a:t>
            </a:r>
            <a:r>
              <a:rPr lang="en-US" sz="1600" dirty="0">
                <a:solidFill>
                  <a:srgbClr val="C00000"/>
                </a:solidFill>
              </a:rPr>
              <a:t>People working in multidisciplinary fields will be ranked poorly by societies as they look at from their discipline perspective.  We are making big fuss about this based on poor statistics</a:t>
            </a:r>
            <a:r>
              <a:rPr lang="en-US" sz="1600" dirty="0"/>
              <a:t>.  I have served on both council and society fellow committees as well as Fellow committee and I haven’t seen major differences in terms of elevated candidates.   We will oppose any move to stopping councils evaluating fellow candidates. </a:t>
            </a:r>
          </a:p>
          <a:p>
            <a:r>
              <a:rPr lang="en-US" sz="1600" b="1" dirty="0" err="1"/>
              <a:t>Meyya</a:t>
            </a:r>
            <a:r>
              <a:rPr lang="en-US" sz="1600" b="1" dirty="0"/>
              <a:t> </a:t>
            </a:r>
            <a:r>
              <a:rPr lang="en-US" sz="1600" b="1" dirty="0" err="1"/>
              <a:t>Meyyappan</a:t>
            </a:r>
            <a:r>
              <a:rPr lang="en-US" sz="1600" b="1" dirty="0"/>
              <a:t>: </a:t>
            </a:r>
            <a:r>
              <a:rPr lang="en-US" sz="1600" dirty="0"/>
              <a:t>A nominee chooses to go through a TC because he/she contributed in a topic that falls in the field of interest of that TC, not to circumvent having to compete with a larger pool… TCs are not evaluating nominees who could go through some of their parent societies but those who are directly involved in their FOI… It looks to me some of you have decided on this change way back and since then have been putting forward one argument after the other to justify it.   Like someone writing the conclusions of the paper first and then walk into the lab to cook up or simply make up the results. What you keep missing is that </a:t>
            </a:r>
            <a:r>
              <a:rPr lang="en-US" sz="1600" dirty="0">
                <a:solidFill>
                  <a:srgbClr val="C00000"/>
                </a:solidFill>
              </a:rPr>
              <a:t>Councils were formed for something specific where impact of that technology can be across multiple Societies.  Often, contributions and developments in the FOI of the TC continue independent of the sponsoring Societies and a clear separation has developed between TCs and their founding Societies and continues so.</a:t>
            </a:r>
          </a:p>
          <a:p>
            <a:endParaRPr lang="en-US" sz="1600" dirty="0"/>
          </a:p>
        </p:txBody>
      </p:sp>
    </p:spTree>
    <p:extLst>
      <p:ext uri="{BB962C8B-B14F-4D97-AF65-F5344CB8AC3E}">
        <p14:creationId xmlns:p14="http://schemas.microsoft.com/office/powerpoint/2010/main" val="8775110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6623" y="141340"/>
            <a:ext cx="8724034" cy="642611"/>
          </a:xfrm>
        </p:spPr>
        <p:txBody>
          <a:bodyPr>
            <a:normAutofit/>
          </a:bodyPr>
          <a:lstStyle/>
          <a:p>
            <a:r>
              <a:rPr lang="en-US" sz="2800" b="1" dirty="0"/>
              <a:t>Comments from </a:t>
            </a:r>
            <a:r>
              <a:rPr lang="en-US" sz="2800" b="1" dirty="0" err="1"/>
              <a:t>Nazanin</a:t>
            </a:r>
            <a:r>
              <a:rPr lang="en-US" sz="2800" b="1" dirty="0"/>
              <a:t> </a:t>
            </a:r>
            <a:r>
              <a:rPr lang="en-US" sz="2800" b="1" dirty="0" err="1"/>
              <a:t>Bassiri-Gharb</a:t>
            </a:r>
            <a:r>
              <a:rPr lang="en-US" sz="2800" b="1" dirty="0"/>
              <a:t> (UFFC-S)</a:t>
            </a:r>
          </a:p>
        </p:txBody>
      </p:sp>
      <p:sp>
        <p:nvSpPr>
          <p:cNvPr id="3" name="內容版面配置區 2"/>
          <p:cNvSpPr>
            <a:spLocks noGrp="1"/>
          </p:cNvSpPr>
          <p:nvPr>
            <p:ph idx="1"/>
          </p:nvPr>
        </p:nvSpPr>
        <p:spPr>
          <a:xfrm>
            <a:off x="365101" y="966831"/>
            <a:ext cx="9711587" cy="4843647"/>
          </a:xfrm>
        </p:spPr>
        <p:txBody>
          <a:bodyPr>
            <a:noAutofit/>
          </a:bodyPr>
          <a:lstStyle/>
          <a:p>
            <a:r>
              <a:rPr lang="en-US" sz="2000" dirty="0">
                <a:latin typeface="Arial Narrow" panose="020B0604020202020204" pitchFamily="34" charset="0"/>
                <a:cs typeface="Arial Narrow" panose="020B0604020202020204" pitchFamily="34" charset="0"/>
              </a:rPr>
              <a:t>The statistics presented are neither strong nor the statistics should play a role for a technical area to submit nominations for some of their most meritorious members for Fellow grade elevation </a:t>
            </a:r>
          </a:p>
          <a:p>
            <a:pPr lvl="0"/>
            <a:r>
              <a:rPr lang="en-US" sz="2000" dirty="0">
                <a:latin typeface="Arial Narrow" panose="020B0604020202020204" pitchFamily="34" charset="0"/>
                <a:cs typeface="Arial Narrow" panose="020B0604020202020204" pitchFamily="34" charset="0"/>
              </a:rPr>
              <a:t> ”nominees evaluated by TCs get a “pass” because they need to compete with a smaller pool of candidates”</a:t>
            </a:r>
          </a:p>
          <a:p>
            <a:pPr lvl="1">
              <a:buFont typeface="Wingdings" panose="05000000000000000000" pitchFamily="2" charset="2"/>
              <a:buChar char="Ø"/>
            </a:pPr>
            <a:r>
              <a:rPr lang="en-US" sz="1800" dirty="0">
                <a:solidFill>
                  <a:srgbClr val="C00000"/>
                </a:solidFill>
                <a:latin typeface="Arial Narrow" panose="020B0604020202020204" pitchFamily="34" charset="0"/>
                <a:cs typeface="Arial Narrow" panose="020B0604020202020204" pitchFamily="34" charset="0"/>
              </a:rPr>
              <a:t>Stats alone are not enough to justify taking away evaluations from Councils. There is no such a thing as a “pass”. </a:t>
            </a:r>
            <a:r>
              <a:rPr lang="en-US" sz="1800" dirty="0">
                <a:solidFill>
                  <a:srgbClr val="000099"/>
                </a:solidFill>
                <a:latin typeface="Arial Narrow" panose="020B0604020202020204" pitchFamily="34" charset="0"/>
                <a:cs typeface="Arial Narrow" panose="020B0604020202020204" pitchFamily="34" charset="0"/>
              </a:rPr>
              <a:t>maybe there is a better pre-selection of nominations in the smaller communities. </a:t>
            </a:r>
          </a:p>
          <a:p>
            <a:pPr lvl="0"/>
            <a:r>
              <a:rPr lang="en-US" sz="2000" dirty="0">
                <a:latin typeface="Arial Narrow" panose="020B0604020202020204" pitchFamily="34" charset="0"/>
                <a:cs typeface="Arial Narrow" panose="020B0604020202020204" pitchFamily="34" charset="0"/>
              </a:rPr>
              <a:t>“Nominees that contribute to computer, signal processing, power, or </a:t>
            </a:r>
            <a:r>
              <a:rPr lang="en-US" sz="2000" dirty="0" err="1">
                <a:latin typeface="Arial Narrow" panose="020B0604020202020204" pitchFamily="34" charset="0"/>
                <a:cs typeface="Arial Narrow" panose="020B0604020202020204" pitchFamily="34" charset="0"/>
              </a:rPr>
              <a:t>comms</a:t>
            </a:r>
            <a:r>
              <a:rPr lang="en-US" sz="2000" dirty="0">
                <a:latin typeface="Arial Narrow" panose="020B0604020202020204" pitchFamily="34" charset="0"/>
                <a:cs typeface="Arial Narrow" panose="020B0604020202020204" pitchFamily="34" charset="0"/>
              </a:rPr>
              <a:t>, compete with 50-120 nominees if they go through a Society but would compete with 3-15 nominees if evaluated by a TC.”</a:t>
            </a:r>
          </a:p>
          <a:p>
            <a:pPr lvl="1">
              <a:buFont typeface="Wingdings" panose="05000000000000000000" pitchFamily="2" charset="2"/>
              <a:buChar char="Ø"/>
            </a:pPr>
            <a:r>
              <a:rPr lang="en-US" sz="1800" dirty="0">
                <a:solidFill>
                  <a:srgbClr val="000099"/>
                </a:solidFill>
                <a:latin typeface="Arial Narrow" panose="020B0604020202020204" pitchFamily="34" charset="0"/>
                <a:cs typeface="Arial Narrow" panose="020B0604020202020204" pitchFamily="34" charset="0"/>
              </a:rPr>
              <a:t>And all nominations get evaluated by a large group of evaluators at the IEEE level. technical societies do a substantially better job at creating strong packages for the nominees than the larger societies, where the evaluation committee has a larger “workload”. </a:t>
            </a:r>
          </a:p>
          <a:p>
            <a:pPr lvl="0"/>
            <a:r>
              <a:rPr lang="en-US" sz="2000" dirty="0">
                <a:latin typeface="Arial Narrow" panose="020B0604020202020204" pitchFamily="34" charset="0"/>
                <a:cs typeface="Arial Narrow" panose="020B0604020202020204" pitchFamily="34" charset="0"/>
              </a:rPr>
              <a:t>“Fellow “worthiness” is not a binary state, there is a continuum in the qualification and the process is competitive because of the finite number of elevations available.”</a:t>
            </a:r>
          </a:p>
          <a:p>
            <a:pPr lvl="1">
              <a:buFont typeface="Wingdings" panose="05000000000000000000" pitchFamily="2" charset="2"/>
              <a:buChar char="Ø"/>
            </a:pPr>
            <a:r>
              <a:rPr lang="en-US" sz="1800" dirty="0">
                <a:solidFill>
                  <a:srgbClr val="000099"/>
                </a:solidFill>
                <a:latin typeface="Arial Narrow" panose="020B0604020202020204" pitchFamily="34" charset="0"/>
                <a:cs typeface="Arial Narrow" panose="020B0604020202020204" pitchFamily="34" charset="0"/>
              </a:rPr>
              <a:t>This is not an argument that shows there is any existing problem to be fixed.</a:t>
            </a:r>
          </a:p>
        </p:txBody>
      </p:sp>
    </p:spTree>
    <p:extLst>
      <p:ext uri="{BB962C8B-B14F-4D97-AF65-F5344CB8AC3E}">
        <p14:creationId xmlns:p14="http://schemas.microsoft.com/office/powerpoint/2010/main" val="3773989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8333" y="141340"/>
            <a:ext cx="8559443" cy="642611"/>
          </a:xfrm>
        </p:spPr>
        <p:txBody>
          <a:bodyPr>
            <a:normAutofit/>
          </a:bodyPr>
          <a:lstStyle/>
          <a:p>
            <a:r>
              <a:rPr lang="en-US" sz="2800" b="1" dirty="0"/>
              <a:t>Comments from </a:t>
            </a:r>
            <a:r>
              <a:rPr lang="en-US" sz="2800" b="1" dirty="0" err="1"/>
              <a:t>Nazanin</a:t>
            </a:r>
            <a:r>
              <a:rPr lang="en-US" sz="2800" b="1" dirty="0"/>
              <a:t> </a:t>
            </a:r>
            <a:r>
              <a:rPr lang="en-US" sz="2800" b="1" dirty="0" err="1"/>
              <a:t>Bassiri-Gharb</a:t>
            </a:r>
            <a:r>
              <a:rPr lang="en-US" sz="2800" b="1" dirty="0"/>
              <a:t> (UFFC-S)</a:t>
            </a:r>
            <a:endParaRPr lang="en-US" sz="3200" b="1" dirty="0"/>
          </a:p>
        </p:txBody>
      </p:sp>
      <p:sp>
        <p:nvSpPr>
          <p:cNvPr id="3" name="內容版面配置區 2"/>
          <p:cNvSpPr>
            <a:spLocks noGrp="1"/>
          </p:cNvSpPr>
          <p:nvPr>
            <p:ph idx="1"/>
          </p:nvPr>
        </p:nvSpPr>
        <p:spPr>
          <a:xfrm>
            <a:off x="365103" y="913818"/>
            <a:ext cx="9583570" cy="4843647"/>
          </a:xfrm>
        </p:spPr>
        <p:txBody>
          <a:bodyPr>
            <a:noAutofit/>
          </a:bodyPr>
          <a:lstStyle/>
          <a:p>
            <a:pPr lvl="0"/>
            <a:r>
              <a:rPr lang="en-US" sz="1867" dirty="0">
                <a:latin typeface="Arial Narrow" panose="020B0604020202020204" pitchFamily="34" charset="0"/>
                <a:cs typeface="Arial Narrow" panose="020B0604020202020204" pitchFamily="34" charset="0"/>
              </a:rPr>
              <a:t>“ALL nominees contributing to the same field be evaluated by the same committee so that we have a single ranking.”</a:t>
            </a:r>
          </a:p>
          <a:p>
            <a:pPr lvl="1">
              <a:buFont typeface="Wingdings" panose="05000000000000000000" pitchFamily="2" charset="2"/>
              <a:buChar char="Ø"/>
            </a:pPr>
            <a:r>
              <a:rPr lang="en-US" dirty="0">
                <a:solidFill>
                  <a:srgbClr val="000099"/>
                </a:solidFill>
                <a:latin typeface="Arial Narrow" panose="020B0604020202020204" pitchFamily="34" charset="0"/>
                <a:cs typeface="Arial Narrow" panose="020B0604020202020204" pitchFamily="34" charset="0"/>
              </a:rPr>
              <a:t>It clearly underlies why the Technical Councils should retain all their rights for nomination and evaluation of their members to Fellow grade. </a:t>
            </a:r>
            <a:r>
              <a:rPr lang="en-US" dirty="0">
                <a:solidFill>
                  <a:srgbClr val="C00000"/>
                </a:solidFill>
                <a:latin typeface="Arial Narrow" panose="020B0604020202020204" pitchFamily="34" charset="0"/>
                <a:cs typeface="Arial Narrow" panose="020B0604020202020204" pitchFamily="34" charset="0"/>
              </a:rPr>
              <a:t>Technical councils or a small societies exist by virtue of a very strong and common FOI. </a:t>
            </a:r>
            <a:r>
              <a:rPr lang="en-US" dirty="0">
                <a:solidFill>
                  <a:srgbClr val="000099"/>
                </a:solidFill>
                <a:latin typeface="Arial Narrow" panose="020B0604020202020204" pitchFamily="34" charset="0"/>
                <a:cs typeface="Arial Narrow" panose="020B0604020202020204" pitchFamily="34" charset="0"/>
              </a:rPr>
              <a:t>They are not at the same level of any of the “Future Directions” initiatives that have indeed not yet graduated to become a Council. </a:t>
            </a:r>
          </a:p>
          <a:p>
            <a:pPr lvl="1">
              <a:buFont typeface="Wingdings" panose="05000000000000000000" pitchFamily="2" charset="2"/>
              <a:buChar char="Ø"/>
            </a:pPr>
            <a:r>
              <a:rPr lang="en-US" dirty="0">
                <a:solidFill>
                  <a:srgbClr val="000099"/>
                </a:solidFill>
                <a:latin typeface="Arial Narrow" panose="020B0604020202020204" pitchFamily="34" charset="0"/>
                <a:cs typeface="Arial Narrow" panose="020B0604020202020204" pitchFamily="34" charset="0"/>
              </a:rPr>
              <a:t>Sending a nominee from a council to a society for “re-evaluation” implies that this candidate will not be evaluated at all with peers contributing to the same field, but often, a very different field.</a:t>
            </a:r>
          </a:p>
          <a:p>
            <a:pPr lvl="1">
              <a:buFont typeface="Wingdings" panose="05000000000000000000" pitchFamily="2" charset="2"/>
              <a:buChar char="Ø"/>
            </a:pPr>
            <a:r>
              <a:rPr lang="en-US" dirty="0">
                <a:solidFill>
                  <a:srgbClr val="000099"/>
                </a:solidFill>
                <a:latin typeface="Arial Narrow" panose="020B0604020202020204" pitchFamily="34" charset="0"/>
                <a:cs typeface="Arial Narrow" panose="020B0604020202020204" pitchFamily="34" charset="0"/>
              </a:rPr>
              <a:t>Sensors, Superconductivity and Nanotechnology Councils are only some of the councils that UFFC has supported over the years and neither myself nor our Fellows Committee Chairs feel that UFFC should evaluate our affiliate Council members. These Council, while originally derived from a desire to support a strongly growing interdisciplinary field, are fully free-standing entities. The overlap of a member of the Superconductivity member with another member of the Superconductivity Council is by orders of magnitude larger than with any other member of the UFFC-S.</a:t>
            </a:r>
          </a:p>
          <a:p>
            <a:pPr lvl="1">
              <a:buFont typeface="Wingdings" panose="05000000000000000000" pitchFamily="2" charset="2"/>
              <a:buChar char="Ø"/>
            </a:pPr>
            <a:r>
              <a:rPr lang="en-US" dirty="0">
                <a:solidFill>
                  <a:srgbClr val="C00000"/>
                </a:solidFill>
                <a:latin typeface="Arial Narrow" panose="020B0604020202020204" pitchFamily="34" charset="0"/>
                <a:cs typeface="Arial Narrow" panose="020B0604020202020204" pitchFamily="34" charset="0"/>
              </a:rPr>
              <a:t>The grouping for the sake of numbers is even more faulty. </a:t>
            </a:r>
            <a:r>
              <a:rPr lang="en-US" dirty="0" err="1">
                <a:solidFill>
                  <a:srgbClr val="000099"/>
                </a:solidFill>
                <a:latin typeface="Arial Narrow" panose="020B0604020202020204" pitchFamily="34" charset="0"/>
                <a:cs typeface="Arial Narrow" panose="020B0604020202020204" pitchFamily="34" charset="0"/>
              </a:rPr>
              <a:t>Ultrasonics</a:t>
            </a:r>
            <a:r>
              <a:rPr lang="en-US" dirty="0">
                <a:solidFill>
                  <a:srgbClr val="000099"/>
                </a:solidFill>
                <a:latin typeface="Arial Narrow" panose="020B0604020202020204" pitchFamily="34" charset="0"/>
                <a:cs typeface="Arial Narrow" panose="020B0604020202020204" pitchFamily="34" charset="0"/>
              </a:rPr>
              <a:t>, Ferroelectric and Frequency Control would get lumped together with Instrumentation and Measurements. What we consider Instrumentation doesn’t cut it with them and vice versa. </a:t>
            </a:r>
          </a:p>
          <a:p>
            <a:pPr>
              <a:buFont typeface="Wingdings" panose="05000000000000000000" pitchFamily="2" charset="2"/>
              <a:buChar char="Ø"/>
            </a:pPr>
            <a:r>
              <a:rPr lang="en-US" sz="1867" dirty="0">
                <a:solidFill>
                  <a:srgbClr val="C00000"/>
                </a:solidFill>
                <a:latin typeface="Arial Narrow" panose="020B0604020202020204" pitchFamily="34" charset="0"/>
                <a:cs typeface="Arial Narrow" panose="020B0604020202020204" pitchFamily="34" charset="0"/>
              </a:rPr>
              <a:t>Asking nominees from the technical councils and smaller societies to have secondary and tertiary nominators and evaluators</a:t>
            </a:r>
            <a:r>
              <a:rPr lang="en-US" sz="1867" dirty="0">
                <a:latin typeface="Arial Narrow" panose="020B0604020202020204" pitchFamily="34" charset="0"/>
                <a:cs typeface="Arial Narrow" panose="020B0604020202020204" pitchFamily="34" charset="0"/>
              </a:rPr>
              <a:t>, puts undue burden on some of our members, and specifically </a:t>
            </a:r>
            <a:r>
              <a:rPr lang="en-US" sz="1867" dirty="0">
                <a:solidFill>
                  <a:srgbClr val="C00000"/>
                </a:solidFill>
                <a:latin typeface="Arial Narrow" panose="020B0604020202020204" pitchFamily="34" charset="0"/>
                <a:cs typeface="Arial Narrow" panose="020B0604020202020204" pitchFamily="34" charset="0"/>
              </a:rPr>
              <a:t>implies that the judgement of the current evaluators are faulty</a:t>
            </a:r>
            <a:endParaRPr lang="en-US" sz="2133" dirty="0">
              <a:solidFill>
                <a:srgbClr val="C00000"/>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3740602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0317" y="69938"/>
            <a:ext cx="11916907" cy="642611"/>
          </a:xfrm>
        </p:spPr>
        <p:txBody>
          <a:bodyPr>
            <a:noAutofit/>
          </a:bodyPr>
          <a:lstStyle/>
          <a:p>
            <a:r>
              <a:rPr lang="en-US" sz="2400" b="1" dirty="0"/>
              <a:t>CEDA &amp; Cadence Global Sponsorship Collaboration </a:t>
            </a:r>
            <a:br>
              <a:rPr lang="en-US" sz="2400" b="1" dirty="0"/>
            </a:br>
            <a:r>
              <a:rPr lang="en-US" sz="2000" b="1" dirty="0"/>
              <a:t>          Sponsored Conferences for 2018, any more to add? </a:t>
            </a:r>
            <a:endParaRPr lang="en-US" sz="2000"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405" y="909661"/>
            <a:ext cx="9576979" cy="5966627"/>
          </a:xfrm>
        </p:spPr>
      </p:pic>
    </p:spTree>
    <p:extLst>
      <p:ext uri="{BB962C8B-B14F-4D97-AF65-F5344CB8AC3E}">
        <p14:creationId xmlns:p14="http://schemas.microsoft.com/office/powerpoint/2010/main" val="213950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5A3B-5EB2-EC4E-ABED-467972C98546}"/>
              </a:ext>
            </a:extLst>
          </p:cNvPr>
          <p:cNvSpPr>
            <a:spLocks noGrp="1"/>
          </p:cNvSpPr>
          <p:nvPr>
            <p:ph type="title"/>
          </p:nvPr>
        </p:nvSpPr>
        <p:spPr>
          <a:xfrm>
            <a:off x="365102" y="59180"/>
            <a:ext cx="8596668" cy="642611"/>
          </a:xfrm>
        </p:spPr>
        <p:txBody>
          <a:bodyPr/>
          <a:lstStyle/>
          <a:p>
            <a:r>
              <a:rPr lang="en-US" dirty="0"/>
              <a:t>Budget 2020 - approved</a:t>
            </a:r>
          </a:p>
        </p:txBody>
      </p:sp>
      <p:pic>
        <p:nvPicPr>
          <p:cNvPr id="4" name="Picture 3">
            <a:extLst>
              <a:ext uri="{FF2B5EF4-FFF2-40B4-BE49-F238E27FC236}">
                <a16:creationId xmlns:a16="http://schemas.microsoft.com/office/drawing/2014/main" id="{FCEE27F9-C65E-4A4A-B384-FB9F6F1CFE5E}"/>
              </a:ext>
            </a:extLst>
          </p:cNvPr>
          <p:cNvPicPr>
            <a:picLocks noChangeAspect="1"/>
          </p:cNvPicPr>
          <p:nvPr/>
        </p:nvPicPr>
        <p:blipFill>
          <a:blip r:embed="rId2"/>
          <a:stretch>
            <a:fillRect/>
          </a:stretch>
        </p:blipFill>
        <p:spPr>
          <a:xfrm>
            <a:off x="801461" y="933551"/>
            <a:ext cx="7434107" cy="5911197"/>
          </a:xfrm>
          <a:prstGeom prst="rect">
            <a:avLst/>
          </a:prstGeom>
        </p:spPr>
      </p:pic>
      <p:sp>
        <p:nvSpPr>
          <p:cNvPr id="7" name="Curved Left Arrow 6">
            <a:extLst>
              <a:ext uri="{FF2B5EF4-FFF2-40B4-BE49-F238E27FC236}">
                <a16:creationId xmlns:a16="http://schemas.microsoft.com/office/drawing/2014/main" id="{13A23BA7-C021-4741-A561-F0C5F54735A0}"/>
              </a:ext>
            </a:extLst>
          </p:cNvPr>
          <p:cNvSpPr/>
          <p:nvPr/>
        </p:nvSpPr>
        <p:spPr>
          <a:xfrm flipV="1">
            <a:off x="8288425" y="3728433"/>
            <a:ext cx="345567" cy="105695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solidFill>
                <a:schemeClr val="tx1"/>
              </a:solidFill>
            </a:endParaRPr>
          </a:p>
        </p:txBody>
      </p:sp>
      <p:sp>
        <p:nvSpPr>
          <p:cNvPr id="8" name="TextBox 7">
            <a:extLst>
              <a:ext uri="{FF2B5EF4-FFF2-40B4-BE49-F238E27FC236}">
                <a16:creationId xmlns:a16="http://schemas.microsoft.com/office/drawing/2014/main" id="{FAE720FC-E129-0141-BC40-4FFF5A0B3258}"/>
              </a:ext>
            </a:extLst>
          </p:cNvPr>
          <p:cNvSpPr txBox="1"/>
          <p:nvPr/>
        </p:nvSpPr>
        <p:spPr>
          <a:xfrm>
            <a:off x="8633991" y="4000983"/>
            <a:ext cx="2467429" cy="543867"/>
          </a:xfrm>
          <a:prstGeom prst="rect">
            <a:avLst/>
          </a:prstGeom>
          <a:noFill/>
        </p:spPr>
        <p:txBody>
          <a:bodyPr wrap="square" rtlCol="0">
            <a:spAutoFit/>
          </a:bodyPr>
          <a:lstStyle/>
          <a:p>
            <a:r>
              <a:rPr lang="it-IT" sz="1467" dirty="0"/>
              <a:t>Sara </a:t>
            </a:r>
            <a:r>
              <a:rPr lang="it-IT" sz="1467" dirty="0" err="1"/>
              <a:t>Dailey’s</a:t>
            </a:r>
            <a:r>
              <a:rPr lang="it-IT" sz="1467" dirty="0"/>
              <a:t> </a:t>
            </a:r>
            <a:r>
              <a:rPr lang="it-IT" sz="1467" dirty="0" err="1"/>
              <a:t>change</a:t>
            </a:r>
            <a:r>
              <a:rPr lang="it-IT" sz="1467" dirty="0"/>
              <a:t> of </a:t>
            </a:r>
          </a:p>
          <a:p>
            <a:r>
              <a:rPr lang="it-IT" sz="1467" dirty="0" err="1"/>
              <a:t>contract</a:t>
            </a:r>
            <a:r>
              <a:rPr lang="it-IT" sz="1467" dirty="0"/>
              <a:t> </a:t>
            </a:r>
            <a:r>
              <a:rPr lang="it-IT" sz="1467" dirty="0" err="1"/>
              <a:t>type</a:t>
            </a:r>
            <a:endParaRPr lang="it-IT" sz="1467" dirty="0"/>
          </a:p>
        </p:txBody>
      </p:sp>
      <p:sp>
        <p:nvSpPr>
          <p:cNvPr id="9" name="Curved Left Arrow 8">
            <a:extLst>
              <a:ext uri="{FF2B5EF4-FFF2-40B4-BE49-F238E27FC236}">
                <a16:creationId xmlns:a16="http://schemas.microsoft.com/office/drawing/2014/main" id="{EB9E9F05-3102-134E-91B2-C79D3A2DCC21}"/>
              </a:ext>
            </a:extLst>
          </p:cNvPr>
          <p:cNvSpPr/>
          <p:nvPr/>
        </p:nvSpPr>
        <p:spPr>
          <a:xfrm>
            <a:off x="8235568" y="2612573"/>
            <a:ext cx="318184" cy="1654628"/>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solidFill>
                <a:schemeClr val="tx1"/>
              </a:solidFill>
            </a:endParaRPr>
          </a:p>
        </p:txBody>
      </p:sp>
      <p:sp>
        <p:nvSpPr>
          <p:cNvPr id="14" name="TextBox 13">
            <a:extLst>
              <a:ext uri="{FF2B5EF4-FFF2-40B4-BE49-F238E27FC236}">
                <a16:creationId xmlns:a16="http://schemas.microsoft.com/office/drawing/2014/main" id="{CCB00F3F-119B-1541-8171-B28B096434C9}"/>
              </a:ext>
            </a:extLst>
          </p:cNvPr>
          <p:cNvSpPr txBox="1"/>
          <p:nvPr/>
        </p:nvSpPr>
        <p:spPr>
          <a:xfrm>
            <a:off x="8506665" y="2404527"/>
            <a:ext cx="1663011" cy="543867"/>
          </a:xfrm>
          <a:prstGeom prst="rect">
            <a:avLst/>
          </a:prstGeom>
          <a:noFill/>
        </p:spPr>
        <p:txBody>
          <a:bodyPr wrap="square" rtlCol="0">
            <a:spAutoFit/>
          </a:bodyPr>
          <a:lstStyle/>
          <a:p>
            <a:r>
              <a:rPr lang="it-IT" sz="1467" dirty="0" err="1"/>
              <a:t>Optimistic</a:t>
            </a:r>
            <a:r>
              <a:rPr lang="it-IT" sz="1467" dirty="0"/>
              <a:t> net on </a:t>
            </a:r>
            <a:r>
              <a:rPr lang="it-IT" sz="1467" dirty="0" err="1"/>
              <a:t>conferences</a:t>
            </a:r>
            <a:endParaRPr lang="it-IT" sz="1467" dirty="0"/>
          </a:p>
        </p:txBody>
      </p:sp>
      <p:sp>
        <p:nvSpPr>
          <p:cNvPr id="15" name="Left Arrow 14">
            <a:extLst>
              <a:ext uri="{FF2B5EF4-FFF2-40B4-BE49-F238E27FC236}">
                <a16:creationId xmlns:a16="http://schemas.microsoft.com/office/drawing/2014/main" id="{A11A52AF-7FA5-674C-9234-F01EFF0FA5AD}"/>
              </a:ext>
            </a:extLst>
          </p:cNvPr>
          <p:cNvSpPr/>
          <p:nvPr/>
        </p:nvSpPr>
        <p:spPr>
          <a:xfrm>
            <a:off x="8288424" y="5534780"/>
            <a:ext cx="383504" cy="474133"/>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Box 15">
            <a:extLst>
              <a:ext uri="{FF2B5EF4-FFF2-40B4-BE49-F238E27FC236}">
                <a16:creationId xmlns:a16="http://schemas.microsoft.com/office/drawing/2014/main" id="{9B69C281-A041-7E48-B7F9-8372C56BE238}"/>
              </a:ext>
            </a:extLst>
          </p:cNvPr>
          <p:cNvSpPr txBox="1"/>
          <p:nvPr/>
        </p:nvSpPr>
        <p:spPr>
          <a:xfrm>
            <a:off x="8715108" y="5597441"/>
            <a:ext cx="1454568" cy="318100"/>
          </a:xfrm>
          <a:prstGeom prst="rect">
            <a:avLst/>
          </a:prstGeom>
          <a:noFill/>
        </p:spPr>
        <p:txBody>
          <a:bodyPr wrap="square" rtlCol="0">
            <a:spAutoFit/>
          </a:bodyPr>
          <a:lstStyle/>
          <a:p>
            <a:r>
              <a:rPr lang="it-IT" sz="1467" dirty="0" err="1"/>
              <a:t>overestimated</a:t>
            </a:r>
            <a:endParaRPr lang="it-IT" sz="1467" dirty="0"/>
          </a:p>
        </p:txBody>
      </p:sp>
    </p:spTree>
    <p:extLst>
      <p:ext uri="{BB962C8B-B14F-4D97-AF65-F5344CB8AC3E}">
        <p14:creationId xmlns:p14="http://schemas.microsoft.com/office/powerpoint/2010/main" val="17107833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78368-43AB-AE41-8827-D3B80CEFAC11}"/>
              </a:ext>
            </a:extLst>
          </p:cNvPr>
          <p:cNvSpPr>
            <a:spLocks noGrp="1"/>
          </p:cNvSpPr>
          <p:nvPr>
            <p:ph type="title"/>
          </p:nvPr>
        </p:nvSpPr>
        <p:spPr>
          <a:xfrm>
            <a:off x="1080566" y="225651"/>
            <a:ext cx="9313333" cy="798512"/>
          </a:xfrm>
        </p:spPr>
        <p:txBody>
          <a:bodyPr/>
          <a:lstStyle/>
          <a:p>
            <a:r>
              <a:rPr lang="en-US" dirty="0"/>
              <a:t>Board of Governors Meeting</a:t>
            </a:r>
          </a:p>
        </p:txBody>
      </p:sp>
      <p:graphicFrame>
        <p:nvGraphicFramePr>
          <p:cNvPr id="4" name="Table 3">
            <a:extLst>
              <a:ext uri="{FF2B5EF4-FFF2-40B4-BE49-F238E27FC236}">
                <a16:creationId xmlns:a16="http://schemas.microsoft.com/office/drawing/2014/main" id="{B5C3058D-1171-334B-A81C-C6954B274955}"/>
              </a:ext>
            </a:extLst>
          </p:cNvPr>
          <p:cNvGraphicFramePr>
            <a:graphicFrameLocks noGrp="1"/>
          </p:cNvGraphicFramePr>
          <p:nvPr>
            <p:extLst>
              <p:ext uri="{D42A27DB-BD31-4B8C-83A1-F6EECF244321}">
                <p14:modId xmlns:p14="http://schemas.microsoft.com/office/powerpoint/2010/main" val="1206161181"/>
              </p:ext>
            </p:extLst>
          </p:nvPr>
        </p:nvGraphicFramePr>
        <p:xfrm>
          <a:off x="512064" y="1024163"/>
          <a:ext cx="8906256" cy="5414061"/>
        </p:xfrm>
        <a:graphic>
          <a:graphicData uri="http://schemas.openxmlformats.org/drawingml/2006/table">
            <a:tbl>
              <a:tblPr/>
              <a:tblGrid>
                <a:gridCol w="641632">
                  <a:extLst>
                    <a:ext uri="{9D8B030D-6E8A-4147-A177-3AD203B41FA5}">
                      <a16:colId xmlns:a16="http://schemas.microsoft.com/office/drawing/2014/main" val="3872967640"/>
                    </a:ext>
                  </a:extLst>
                </a:gridCol>
                <a:gridCol w="1001270">
                  <a:extLst>
                    <a:ext uri="{9D8B030D-6E8A-4147-A177-3AD203B41FA5}">
                      <a16:colId xmlns:a16="http://schemas.microsoft.com/office/drawing/2014/main" val="162098467"/>
                    </a:ext>
                  </a:extLst>
                </a:gridCol>
                <a:gridCol w="7263354">
                  <a:extLst>
                    <a:ext uri="{9D8B030D-6E8A-4147-A177-3AD203B41FA5}">
                      <a16:colId xmlns:a16="http://schemas.microsoft.com/office/drawing/2014/main" val="564157322"/>
                    </a:ext>
                  </a:extLst>
                </a:gridCol>
              </a:tblGrid>
              <a:tr h="316242">
                <a:tc>
                  <a:txBody>
                    <a:bodyPr/>
                    <a:lstStyle/>
                    <a:p>
                      <a:pPr algn="ctr"/>
                      <a:r>
                        <a:rPr lang="en-US" sz="1400" b="0" i="0">
                          <a:effectLst/>
                          <a:latin typeface="Arial Narrow" panose="020B0604020202020204" pitchFamily="34" charset="0"/>
                          <a:cs typeface="Arial Narrow" panose="020B0604020202020204" pitchFamily="34" charset="0"/>
                        </a:rPr>
                        <a:t>Item #</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7620"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Time</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14288"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effectLst/>
                          <a:latin typeface="Arial Narrow" panose="020B0604020202020204" pitchFamily="34" charset="0"/>
                          <a:cs typeface="Arial Narrow" panose="020B0604020202020204" pitchFamily="34" charset="0"/>
                        </a:rPr>
                        <a:t>Agenda Item- </a:t>
                      </a:r>
                      <a:r>
                        <a:rPr lang="en-US" sz="1400" b="1" i="0" dirty="0">
                          <a:effectLst/>
                          <a:latin typeface="Arial Narrow" panose="020B0604020202020204" pitchFamily="34" charset="0"/>
                          <a:cs typeface="Arial Narrow" panose="020B0604020202020204" pitchFamily="34" charset="0"/>
                        </a:rPr>
                        <a:t>(Location: Westminster 2)</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14288"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3515596230"/>
                  </a:ext>
                </a:extLst>
              </a:tr>
              <a:tr h="442740">
                <a:tc>
                  <a:txBody>
                    <a:bodyPr/>
                    <a:lstStyle/>
                    <a:p>
                      <a:pPr algn="ctr"/>
                      <a:r>
                        <a:rPr lang="en-US" sz="1400" b="0" i="0" dirty="0">
                          <a:effectLst/>
                          <a:latin typeface="Arial Narrow" panose="020B0604020202020204" pitchFamily="34" charset="0"/>
                          <a:cs typeface="Arial Narrow" panose="020B0604020202020204" pitchFamily="34" charset="0"/>
                        </a:rPr>
                        <a:t>12</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7620"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13:00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effectLst/>
                          <a:latin typeface="Arial Narrow" panose="020B0604020202020204" pitchFamily="34" charset="0"/>
                          <a:cs typeface="Arial Narrow" panose="020B0604020202020204" pitchFamily="34" charset="0"/>
                        </a:rPr>
                        <a:t>Call to Order (David Atienza), Roll Call (McGillis), Minutes approval (David)</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14288"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2489931480"/>
                  </a:ext>
                </a:extLst>
              </a:tr>
              <a:tr h="316242">
                <a:tc>
                  <a:txBody>
                    <a:bodyPr/>
                    <a:lstStyle/>
                    <a:p>
                      <a:pPr algn="ctr"/>
                      <a:r>
                        <a:rPr lang="en-US" sz="1400" b="0" i="0" dirty="0">
                          <a:effectLst/>
                          <a:latin typeface="Arial Narrow" panose="020B0604020202020204" pitchFamily="34" charset="0"/>
                          <a:cs typeface="Arial Narrow" panose="020B0604020202020204" pitchFamily="34" charset="0"/>
                        </a:rPr>
                        <a:t>13</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13:10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2" action="ppaction://hlinksldjump">
                            <a:extLst>
                              <a:ext uri="{A12FA001-AC4F-418D-AE19-62706E023703}">
                                <ahyp:hlinkClr xmlns:ahyp="http://schemas.microsoft.com/office/drawing/2018/hyperlinkcolor" val="tx"/>
                              </a:ext>
                            </a:extLst>
                          </a:hlinkClick>
                        </a:rPr>
                        <a:t>Finance</a:t>
                      </a:r>
                      <a:r>
                        <a:rPr lang="en-US" sz="1400" b="0" i="0" dirty="0">
                          <a:effectLst/>
                          <a:latin typeface="Arial Narrow" panose="020B0604020202020204" pitchFamily="34" charset="0"/>
                          <a:cs typeface="Arial Narrow" panose="020B0604020202020204" pitchFamily="34" charset="0"/>
                        </a:rPr>
                        <a:t> (budget approval)	                                                        Cristiana </a:t>
                      </a:r>
                      <a:r>
                        <a:rPr lang="en-US" sz="1400" b="0" i="0" dirty="0" err="1">
                          <a:effectLst/>
                          <a:latin typeface="Arial Narrow" panose="020B0604020202020204" pitchFamily="34" charset="0"/>
                          <a:cs typeface="Arial Narrow" panose="020B0604020202020204" pitchFamily="34" charset="0"/>
                        </a:rPr>
                        <a:t>Bolchini</a:t>
                      </a:r>
                      <a:endParaRPr lang="en-US" sz="1400" b="0" i="0" dirty="0">
                        <a:effectLst/>
                        <a:latin typeface="Arial Narrow" panose="020B0604020202020204" pitchFamily="34" charset="0"/>
                        <a:cs typeface="Arial Narrow" panose="020B0604020202020204" pitchFamily="34" charset="0"/>
                      </a:endParaRP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168025694"/>
                  </a:ext>
                </a:extLst>
              </a:tr>
              <a:tr h="316242">
                <a:tc>
                  <a:txBody>
                    <a:bodyPr/>
                    <a:lstStyle/>
                    <a:p>
                      <a:pPr algn="ctr"/>
                      <a:r>
                        <a:rPr lang="en-US" sz="1400" b="0" i="0" dirty="0">
                          <a:effectLst/>
                          <a:latin typeface="Arial Narrow" panose="020B0604020202020204" pitchFamily="34" charset="0"/>
                          <a:cs typeface="Arial Narrow" panose="020B0604020202020204" pitchFamily="34" charset="0"/>
                        </a:rPr>
                        <a:t>14</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13:25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3" action="ppaction://hlinksldjump">
                            <a:extLst>
                              <a:ext uri="{A12FA001-AC4F-418D-AE19-62706E023703}">
                                <ahyp:hlinkClr xmlns:ahyp="http://schemas.microsoft.com/office/drawing/2018/hyperlinkcolor" val="tx"/>
                              </a:ext>
                            </a:extLst>
                          </a:hlinkClick>
                        </a:rPr>
                        <a:t>Nominations/Appointments</a:t>
                      </a:r>
                      <a:r>
                        <a:rPr lang="en-US" sz="1400" b="0" i="0" dirty="0">
                          <a:effectLst/>
                          <a:latin typeface="Arial Narrow" panose="020B0604020202020204" pitchFamily="34" charset="0"/>
                          <a:cs typeface="Arial Narrow" panose="020B0604020202020204" pitchFamily="34" charset="0"/>
                        </a:rPr>
                        <a:t>; </a:t>
                      </a:r>
                      <a:r>
                        <a:rPr lang="en-US" sz="1400" b="0" i="0" dirty="0">
                          <a:solidFill>
                            <a:srgbClr val="002060"/>
                          </a:solidFill>
                          <a:effectLst/>
                          <a:latin typeface="Arial Narrow" panose="020B0604020202020204" pitchFamily="34" charset="0"/>
                          <a:cs typeface="Arial Narrow" panose="020B0604020202020204" pitchFamily="34" charset="0"/>
                          <a:hlinkClick r:id="rId4" action="ppaction://hlinksldjump">
                            <a:extLst>
                              <a:ext uri="{A12FA001-AC4F-418D-AE19-62706E023703}">
                                <ahyp:hlinkClr xmlns:ahyp="http://schemas.microsoft.com/office/drawing/2018/hyperlinkcolor" val="tx"/>
                              </a:ext>
                            </a:extLst>
                          </a:hlinkClick>
                        </a:rPr>
                        <a:t>Motions before the Body</a:t>
                      </a:r>
                      <a:r>
                        <a:rPr lang="en-US" sz="1400" b="0" i="0" dirty="0">
                          <a:effectLst/>
                          <a:latin typeface="Arial Narrow" panose="020B0604020202020204" pitchFamily="34" charset="0"/>
                          <a:cs typeface="Arial Narrow" panose="020B0604020202020204" pitchFamily="34" charset="0"/>
                        </a:rPr>
                        <a:t>		 </a:t>
                      </a:r>
                      <a:r>
                        <a:rPr lang="en-US" sz="1400" b="0" i="0" dirty="0" err="1">
                          <a:effectLst/>
                          <a:latin typeface="Arial Narrow" panose="020B0604020202020204" pitchFamily="34" charset="0"/>
                          <a:cs typeface="Arial Narrow" panose="020B0604020202020204" pitchFamily="34" charset="0"/>
                        </a:rPr>
                        <a:t>Shishpal</a:t>
                      </a:r>
                      <a:r>
                        <a:rPr lang="en-US" sz="1400" b="0" i="0" dirty="0">
                          <a:effectLst/>
                          <a:latin typeface="Arial Narrow" panose="020B0604020202020204" pitchFamily="34" charset="0"/>
                          <a:cs typeface="Arial Narrow" panose="020B0604020202020204" pitchFamily="34" charset="0"/>
                        </a:rPr>
                        <a:t> Rawat</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2816498468"/>
                  </a:ext>
                </a:extLst>
              </a:tr>
              <a:tr h="406374">
                <a:tc>
                  <a:txBody>
                    <a:bodyPr/>
                    <a:lstStyle/>
                    <a:p>
                      <a:pPr algn="ctr"/>
                      <a:r>
                        <a:rPr lang="en-US" sz="1400" b="0" i="0" dirty="0">
                          <a:effectLst/>
                          <a:latin typeface="Arial Narrow" panose="020B0604020202020204" pitchFamily="34" charset="0"/>
                          <a:cs typeface="Arial Narrow" panose="020B0604020202020204" pitchFamily="34" charset="0"/>
                        </a:rPr>
                        <a:t>15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14:00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5" action="ppaction://hlinksldjump">
                            <a:extLst>
                              <a:ext uri="{A12FA001-AC4F-418D-AE19-62706E023703}">
                                <ahyp:hlinkClr xmlns:ahyp="http://schemas.microsoft.com/office/drawing/2018/hyperlinkcolor" val="tx"/>
                              </a:ext>
                            </a:extLst>
                          </a:hlinkClick>
                        </a:rPr>
                        <a:t>Initiatives</a:t>
                      </a:r>
                      <a:r>
                        <a:rPr lang="en-US" sz="1400" b="0" i="0" dirty="0">
                          <a:effectLst/>
                          <a:latin typeface="Arial Narrow" panose="020B0604020202020204" pitchFamily="34" charset="0"/>
                          <a:cs typeface="Arial Narrow" panose="020B0604020202020204" pitchFamily="34" charset="0"/>
                        </a:rPr>
                        <a:t>							            José Ayala</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1716831747"/>
                  </a:ext>
                </a:extLst>
              </a:tr>
              <a:tr h="316242">
                <a:tc>
                  <a:txBody>
                    <a:bodyPr/>
                    <a:lstStyle/>
                    <a:p>
                      <a:pPr algn="ctr"/>
                      <a:r>
                        <a:rPr lang="en-US" sz="1400" b="0" i="0" dirty="0">
                          <a:effectLst/>
                          <a:latin typeface="Arial Narrow" panose="020B0604020202020204" pitchFamily="34" charset="0"/>
                          <a:cs typeface="Arial Narrow" panose="020B0604020202020204" pitchFamily="34" charset="0"/>
                        </a:rPr>
                        <a:t>16</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14:20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6" action="ppaction://hlinksldjump">
                            <a:extLst>
                              <a:ext uri="{A12FA001-AC4F-418D-AE19-62706E023703}">
                                <ahyp:hlinkClr xmlns:ahyp="http://schemas.microsoft.com/office/drawing/2018/hyperlinkcolor" val="tx"/>
                              </a:ext>
                            </a:extLst>
                          </a:hlinkClick>
                        </a:rPr>
                        <a:t>Publicity</a:t>
                      </a:r>
                      <a:r>
                        <a:rPr lang="en-US" sz="1400" b="0" i="0" dirty="0">
                          <a:effectLst/>
                          <a:latin typeface="Arial Narrow" panose="020B0604020202020204" pitchFamily="34" charset="0"/>
                          <a:cs typeface="Arial Narrow" panose="020B0604020202020204" pitchFamily="34" charset="0"/>
                        </a:rPr>
                        <a:t> 							            Vasilis </a:t>
                      </a:r>
                      <a:r>
                        <a:rPr lang="en-US" sz="1400" b="0" i="0" dirty="0" err="1">
                          <a:effectLst/>
                          <a:latin typeface="Arial Narrow" panose="020B0604020202020204" pitchFamily="34" charset="0"/>
                          <a:cs typeface="Arial Narrow" panose="020B0604020202020204" pitchFamily="34" charset="0"/>
                        </a:rPr>
                        <a:t>Pavlidis</a:t>
                      </a:r>
                      <a:endParaRPr lang="en-US" sz="1400" b="0" i="0" dirty="0">
                        <a:effectLst/>
                        <a:latin typeface="Arial Narrow" panose="020B0604020202020204" pitchFamily="34" charset="0"/>
                        <a:cs typeface="Arial Narrow" panose="020B0604020202020204" pitchFamily="34" charset="0"/>
                      </a:endParaRP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669179906"/>
                  </a:ext>
                </a:extLst>
              </a:tr>
              <a:tr h="316242">
                <a:tc>
                  <a:txBody>
                    <a:bodyPr/>
                    <a:lstStyle/>
                    <a:p>
                      <a:pPr algn="ctr"/>
                      <a:r>
                        <a:rPr lang="en-US" sz="1400" b="0" i="0" dirty="0">
                          <a:effectLst/>
                          <a:latin typeface="Arial Narrow" panose="020B0604020202020204" pitchFamily="34" charset="0"/>
                          <a:cs typeface="Arial Narrow" panose="020B0604020202020204" pitchFamily="34" charset="0"/>
                        </a:rPr>
                        <a:t>17</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14:35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7" action="ppaction://hlinksldjump">
                            <a:extLst>
                              <a:ext uri="{A12FA001-AC4F-418D-AE19-62706E023703}">
                                <ahyp:hlinkClr xmlns:ahyp="http://schemas.microsoft.com/office/drawing/2018/hyperlinkcolor" val="tx"/>
                              </a:ext>
                            </a:extLst>
                          </a:hlinkClick>
                        </a:rPr>
                        <a:t>Conferences</a:t>
                      </a:r>
                      <a:r>
                        <a:rPr lang="en-US" sz="1400" b="0" i="0" dirty="0">
                          <a:effectLst/>
                          <a:latin typeface="Arial Narrow" panose="020B0604020202020204" pitchFamily="34" charset="0"/>
                          <a:cs typeface="Arial Narrow" panose="020B0604020202020204" pitchFamily="34" charset="0"/>
                        </a:rPr>
                        <a:t>							             Luca Fanucci</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867785242"/>
                  </a:ext>
                </a:extLst>
              </a:tr>
              <a:tr h="316242">
                <a:tc>
                  <a:txBody>
                    <a:bodyPr/>
                    <a:lstStyle/>
                    <a:p>
                      <a:pPr algn="ctr"/>
                      <a:r>
                        <a:rPr lang="en-US" sz="1400" b="0" i="0" dirty="0">
                          <a:effectLst/>
                          <a:latin typeface="Arial Narrow" panose="020B0604020202020204" pitchFamily="34" charset="0"/>
                          <a:cs typeface="Arial Narrow" panose="020B0604020202020204" pitchFamily="34" charset="0"/>
                        </a:rPr>
                        <a:t>18</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14:50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8" action="ppaction://hlinksldjump">
                            <a:extLst>
                              <a:ext uri="{A12FA001-AC4F-418D-AE19-62706E023703}">
                                <ahyp:hlinkClr xmlns:ahyp="http://schemas.microsoft.com/office/drawing/2018/hyperlinkcolor" val="tx"/>
                              </a:ext>
                            </a:extLst>
                          </a:hlinkClick>
                        </a:rPr>
                        <a:t>Publications</a:t>
                      </a:r>
                      <a:r>
                        <a:rPr lang="en-US" sz="1400" b="0" i="0" dirty="0">
                          <a:effectLst/>
                          <a:latin typeface="Arial Narrow" panose="020B0604020202020204" pitchFamily="34" charset="0"/>
                          <a:cs typeface="Arial Narrow" panose="020B0604020202020204" pitchFamily="34" charset="0"/>
                        </a:rPr>
                        <a:t> 	                                                                                L. Miguel Silveira</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3234063179"/>
                  </a:ext>
                </a:extLst>
              </a:tr>
              <a:tr h="381071">
                <a:tc>
                  <a:txBody>
                    <a:bodyPr/>
                    <a:lstStyle/>
                    <a:p>
                      <a:pPr algn="ctr"/>
                      <a:r>
                        <a:rPr lang="en-US" sz="1400" b="0" i="0" dirty="0">
                          <a:effectLst/>
                          <a:latin typeface="Arial Narrow" panose="020B0604020202020204" pitchFamily="34" charset="0"/>
                          <a:cs typeface="Arial Narrow" panose="020B0604020202020204" pitchFamily="34" charset="0"/>
                        </a:rPr>
                        <a:t>000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15:10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dirty="0">
                          <a:effectLst/>
                          <a:latin typeface="Arial Narrow" panose="020B0604020202020204" pitchFamily="34" charset="0"/>
                          <a:cs typeface="Arial Narrow" panose="020B0604020202020204" pitchFamily="34" charset="0"/>
                        </a:rPr>
                        <a:t> --------------------------------               BREAK                  ------------------------------------------</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3238653592"/>
                  </a:ext>
                </a:extLst>
              </a:tr>
              <a:tr h="363678">
                <a:tc>
                  <a:txBody>
                    <a:bodyPr/>
                    <a:lstStyle/>
                    <a:p>
                      <a:pPr algn="ctr"/>
                      <a:r>
                        <a:rPr lang="en-US" sz="1400" b="0" i="0" dirty="0">
                          <a:effectLst/>
                          <a:latin typeface="Arial Narrow" panose="020B0604020202020204" pitchFamily="34" charset="0"/>
                          <a:cs typeface="Arial Narrow" panose="020B0604020202020204" pitchFamily="34" charset="0"/>
                        </a:rPr>
                        <a:t>19</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15:30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9" action="ppaction://hlinksldjump">
                            <a:extLst>
                              <a:ext uri="{A12FA001-AC4F-418D-AE19-62706E023703}">
                                <ahyp:hlinkClr xmlns:ahyp="http://schemas.microsoft.com/office/drawing/2018/hyperlinkcolor" val="tx"/>
                              </a:ext>
                            </a:extLst>
                          </a:hlinkClick>
                        </a:rPr>
                        <a:t>Activities </a:t>
                      </a:r>
                      <a:r>
                        <a:rPr lang="en-US" sz="1400" b="0" i="0" dirty="0">
                          <a:effectLst/>
                          <a:latin typeface="Arial Narrow" panose="020B0604020202020204" pitchFamily="34" charset="0"/>
                          <a:cs typeface="Arial Narrow" panose="020B0604020202020204" pitchFamily="34" charset="0"/>
                        </a:rPr>
                        <a:t>				                                              Gi-Joon Nam</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3484499199"/>
                  </a:ext>
                </a:extLst>
              </a:tr>
              <a:tr h="400046">
                <a:tc>
                  <a:txBody>
                    <a:bodyPr/>
                    <a:lstStyle/>
                    <a:p>
                      <a:pPr algn="ctr"/>
                      <a:r>
                        <a:rPr lang="en-US" sz="1400" b="0" i="0" dirty="0">
                          <a:effectLst/>
                          <a:latin typeface="Arial Narrow" panose="020B0604020202020204" pitchFamily="34" charset="0"/>
                          <a:cs typeface="Arial Narrow" panose="020B0604020202020204" pitchFamily="34" charset="0"/>
                        </a:rPr>
                        <a:t>20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15:50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10" action="ppaction://hlinksldjump">
                            <a:extLst>
                              <a:ext uri="{A12FA001-AC4F-418D-AE19-62706E023703}">
                                <ahyp:hlinkClr xmlns:ahyp="http://schemas.microsoft.com/office/drawing/2018/hyperlinkcolor" val="tx"/>
                              </a:ext>
                            </a:extLst>
                          </a:hlinkClick>
                        </a:rPr>
                        <a:t>Standards</a:t>
                      </a:r>
                      <a:r>
                        <a:rPr lang="en-US" sz="1400" b="0" i="0" dirty="0">
                          <a:effectLst/>
                          <a:latin typeface="Arial Narrow" panose="020B0604020202020204" pitchFamily="34" charset="0"/>
                          <a:cs typeface="Arial Narrow" panose="020B0604020202020204" pitchFamily="34" charset="0"/>
                        </a:rPr>
                        <a:t> 							             Dennis Brophy</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ECF9FB"/>
                    </a:solidFill>
                  </a:tcPr>
                </a:tc>
                <a:extLst>
                  <a:ext uri="{0D108BD9-81ED-4DB2-BD59-A6C34878D82A}">
                    <a16:rowId xmlns:a16="http://schemas.microsoft.com/office/drawing/2014/main" val="4101458823"/>
                  </a:ext>
                </a:extLst>
              </a:tr>
              <a:tr h="373954">
                <a:tc>
                  <a:txBody>
                    <a:bodyPr/>
                    <a:lstStyle/>
                    <a:p>
                      <a:pPr algn="ctr"/>
                      <a:r>
                        <a:rPr lang="en-US" sz="1400" b="0" i="0" dirty="0">
                          <a:effectLst/>
                          <a:latin typeface="Arial Narrow" panose="020B0604020202020204" pitchFamily="34" charset="0"/>
                          <a:cs typeface="Arial Narrow" panose="020B0604020202020204" pitchFamily="34" charset="0"/>
                        </a:rPr>
                        <a:t>21</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16:05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11" action="ppaction://hlinksldjump">
                            <a:extLst>
                              <a:ext uri="{A12FA001-AC4F-418D-AE19-62706E023703}">
                                <ahyp:hlinkClr xmlns:ahyp="http://schemas.microsoft.com/office/drawing/2018/hyperlinkcolor" val="tx"/>
                              </a:ext>
                            </a:extLst>
                          </a:hlinkClick>
                        </a:rPr>
                        <a:t>Awards</a:t>
                      </a:r>
                      <a:r>
                        <a:rPr lang="en-US" sz="1400" b="0" i="0" dirty="0">
                          <a:effectLst/>
                          <a:latin typeface="Arial Narrow" panose="020B0604020202020204" pitchFamily="34" charset="0"/>
                          <a:cs typeface="Arial Narrow" panose="020B0604020202020204" pitchFamily="34" charset="0"/>
                        </a:rPr>
                        <a:t> </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rgbClr val="D7F1F9"/>
                    </a:solidFill>
                  </a:tcPr>
                </a:tc>
                <a:extLst>
                  <a:ext uri="{0D108BD9-81ED-4DB2-BD59-A6C34878D82A}">
                    <a16:rowId xmlns:a16="http://schemas.microsoft.com/office/drawing/2014/main" val="3490849077"/>
                  </a:ext>
                </a:extLst>
              </a:tr>
              <a:tr h="373954">
                <a:tc>
                  <a:txBody>
                    <a:bodyPr/>
                    <a:lstStyle/>
                    <a:p>
                      <a:pPr algn="ctr"/>
                      <a:r>
                        <a:rPr lang="en-US" sz="1400" b="0" i="0" dirty="0">
                          <a:effectLst/>
                          <a:latin typeface="Arial Narrow" panose="020B0604020202020204" pitchFamily="34" charset="0"/>
                          <a:cs typeface="Arial Narrow" panose="020B0604020202020204" pitchFamily="34" charset="0"/>
                        </a:rPr>
                        <a:t>22</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chemeClr val="accent1">
                        <a:lumMod val="20000"/>
                        <a:lumOff val="80000"/>
                        <a:alpha val="62000"/>
                      </a:schemeClr>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16:15</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chemeClr val="accent1">
                        <a:lumMod val="20000"/>
                        <a:lumOff val="80000"/>
                        <a:alpha val="62000"/>
                      </a:schemeClr>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12" action="ppaction://hlinksldjump">
                            <a:extLst>
                              <a:ext uri="{A12FA001-AC4F-418D-AE19-62706E023703}">
                                <ahyp:hlinkClr xmlns:ahyp="http://schemas.microsoft.com/office/drawing/2018/hyperlinkcolor" val="tx"/>
                              </a:ext>
                            </a:extLst>
                          </a:hlinkClick>
                        </a:rPr>
                        <a:t>Strategy</a:t>
                      </a:r>
                      <a:r>
                        <a:rPr lang="en-US" sz="1400" b="0" i="0" dirty="0">
                          <a:effectLst/>
                          <a:latin typeface="Arial Narrow" panose="020B0604020202020204" pitchFamily="34" charset="0"/>
                          <a:cs typeface="Arial Narrow" panose="020B0604020202020204" pitchFamily="34" charset="0"/>
                        </a:rPr>
                        <a:t>							             Yao-Wen Chang</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chemeClr val="accent1">
                        <a:lumMod val="20000"/>
                        <a:lumOff val="80000"/>
                        <a:alpha val="62000"/>
                      </a:schemeClr>
                    </a:solidFill>
                  </a:tcPr>
                </a:tc>
                <a:extLst>
                  <a:ext uri="{0D108BD9-81ED-4DB2-BD59-A6C34878D82A}">
                    <a16:rowId xmlns:a16="http://schemas.microsoft.com/office/drawing/2014/main" val="4130047272"/>
                  </a:ext>
                </a:extLst>
              </a:tr>
              <a:tr h="387396">
                <a:tc>
                  <a:txBody>
                    <a:bodyPr/>
                    <a:lstStyle/>
                    <a:p>
                      <a:pPr algn="ctr"/>
                      <a:r>
                        <a:rPr lang="en-US" sz="1400" b="0" i="0" dirty="0">
                          <a:effectLst/>
                          <a:latin typeface="Arial Narrow" panose="020B0604020202020204" pitchFamily="34" charset="0"/>
                          <a:cs typeface="Arial Narrow" panose="020B0604020202020204" pitchFamily="34" charset="0"/>
                        </a:rPr>
                        <a:t>23</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chemeClr val="accent1">
                        <a:lumMod val="20000"/>
                        <a:lumOff val="80000"/>
                      </a:schemeClr>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16:40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chemeClr val="accent1">
                        <a:lumMod val="20000"/>
                        <a:lumOff val="80000"/>
                      </a:schemeClr>
                    </a:solidFill>
                  </a:tcPr>
                </a:tc>
                <a:tc>
                  <a:txBody>
                    <a:bodyPr/>
                    <a:lstStyle/>
                    <a:p>
                      <a:pPr lvl="1"/>
                      <a:r>
                        <a:rPr lang="en-US" sz="1400" b="0" i="0" dirty="0">
                          <a:solidFill>
                            <a:srgbClr val="002060"/>
                          </a:solidFill>
                          <a:effectLst/>
                          <a:latin typeface="Arial Narrow" panose="020B0604020202020204" pitchFamily="34" charset="0"/>
                          <a:cs typeface="Arial Narrow" panose="020B0604020202020204" pitchFamily="34" charset="0"/>
                          <a:hlinkClick r:id="rId13" action="ppaction://hlinksldjump">
                            <a:extLst>
                              <a:ext uri="{A12FA001-AC4F-418D-AE19-62706E023703}">
                                <ahyp:hlinkClr xmlns:ahyp="http://schemas.microsoft.com/office/drawing/2018/hyperlinkcolor" val="tx"/>
                              </a:ext>
                            </a:extLst>
                          </a:hlinkClick>
                        </a:rPr>
                        <a:t>Old Business, New Business</a:t>
                      </a:r>
                      <a:r>
                        <a:rPr lang="en-US" sz="1400" b="0" i="0" dirty="0">
                          <a:effectLst/>
                          <a:latin typeface="Arial Narrow" panose="020B0604020202020204" pitchFamily="34" charset="0"/>
                          <a:cs typeface="Arial Narrow" panose="020B0604020202020204" pitchFamily="34" charset="0"/>
                        </a:rPr>
                        <a:t>, Action Item/Motion Review	  David Atienza</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38446611"/>
                  </a:ext>
                </a:extLst>
              </a:tr>
              <a:tr h="387396">
                <a:tc>
                  <a:txBody>
                    <a:bodyPr/>
                    <a:lstStyle/>
                    <a:p>
                      <a:pPr algn="ctr"/>
                      <a:r>
                        <a:rPr lang="en-US" sz="1400" b="0" i="0" dirty="0">
                          <a:effectLst/>
                          <a:latin typeface="Arial Narrow" panose="020B0604020202020204" pitchFamily="34" charset="0"/>
                          <a:cs typeface="Arial Narrow" panose="020B0604020202020204" pitchFamily="34" charset="0"/>
                        </a:rPr>
                        <a:t>0000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chemeClr val="accent1">
                        <a:lumMod val="20000"/>
                        <a:lumOff val="80000"/>
                      </a:schemeClr>
                    </a:solidFill>
                  </a:tcPr>
                </a:tc>
                <a:tc>
                  <a:txBody>
                    <a:bodyPr/>
                    <a:lstStyle/>
                    <a:p>
                      <a:pPr lvl="1" algn="l"/>
                      <a:r>
                        <a:rPr lang="en-US" sz="1400" b="0" i="0" dirty="0">
                          <a:effectLst/>
                          <a:latin typeface="Arial Narrow" panose="020B0604020202020204" pitchFamily="34" charset="0"/>
                          <a:cs typeface="Arial Narrow" panose="020B0604020202020204" pitchFamily="34" charset="0"/>
                        </a:rPr>
                        <a:t>17:00</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chemeClr val="accent1">
                        <a:lumMod val="20000"/>
                        <a:lumOff val="80000"/>
                      </a:schemeClr>
                    </a:solidFill>
                  </a:tcPr>
                </a:tc>
                <a:tc>
                  <a:txBody>
                    <a:bodyPr/>
                    <a:lstStyle/>
                    <a:p>
                      <a:pPr lvl="1"/>
                      <a:r>
                        <a:rPr lang="en-US" sz="1400" b="0" i="0" dirty="0">
                          <a:effectLst/>
                          <a:latin typeface="Arial Narrow" panose="020B0604020202020204" pitchFamily="34" charset="0"/>
                          <a:cs typeface="Arial Narrow" panose="020B0604020202020204" pitchFamily="34" charset="0"/>
                        </a:rPr>
                        <a:t>Adjournment                                                                                  David Atienza</a:t>
                      </a:r>
                    </a:p>
                  </a:txBody>
                  <a:tcPr marL="7028" marR="7028" marT="0" marB="0" anchor="ctr">
                    <a:lnL w="9525" cap="flat" cmpd="sng" algn="ctr">
                      <a:solidFill>
                        <a:srgbClr val="464A78"/>
                      </a:solidFill>
                      <a:prstDash val="solid"/>
                      <a:round/>
                      <a:headEnd type="none" w="med" len="med"/>
                      <a:tailEnd type="none" w="med" len="med"/>
                    </a:lnL>
                    <a:lnR w="9525" cap="flat" cmpd="sng" algn="ctr">
                      <a:solidFill>
                        <a:srgbClr val="464A78"/>
                      </a:solidFill>
                      <a:prstDash val="solid"/>
                      <a:round/>
                      <a:headEnd type="none" w="med" len="med"/>
                      <a:tailEnd type="none" w="med" len="med"/>
                    </a:lnR>
                    <a:lnT w="9525" cap="flat" cmpd="sng" algn="ctr">
                      <a:solidFill>
                        <a:srgbClr val="464A78"/>
                      </a:solidFill>
                      <a:prstDash val="solid"/>
                      <a:round/>
                      <a:headEnd type="none" w="med" len="med"/>
                      <a:tailEnd type="none" w="med" len="med"/>
                    </a:lnT>
                    <a:lnB w="9525" cap="flat" cmpd="sng" algn="ctr">
                      <a:solidFill>
                        <a:srgbClr val="464A78"/>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691831"/>
                  </a:ext>
                </a:extLst>
              </a:tr>
            </a:tbl>
          </a:graphicData>
        </a:graphic>
      </p:graphicFrame>
    </p:spTree>
    <p:extLst>
      <p:ext uri="{BB962C8B-B14F-4D97-AF65-F5344CB8AC3E}">
        <p14:creationId xmlns:p14="http://schemas.microsoft.com/office/powerpoint/2010/main" val="18519007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9CAFFF-1A3F-F94B-BB29-9532F4EEE35E}"/>
              </a:ext>
            </a:extLst>
          </p:cNvPr>
          <p:cNvPicPr>
            <a:picLocks noChangeAspect="1"/>
          </p:cNvPicPr>
          <p:nvPr/>
        </p:nvPicPr>
        <p:blipFill>
          <a:blip r:embed="rId2"/>
          <a:stretch>
            <a:fillRect/>
          </a:stretch>
        </p:blipFill>
        <p:spPr>
          <a:xfrm>
            <a:off x="914400" y="786384"/>
            <a:ext cx="8898346" cy="6071616"/>
          </a:xfrm>
          <a:prstGeom prst="rect">
            <a:avLst/>
          </a:prstGeom>
        </p:spPr>
      </p:pic>
      <p:sp>
        <p:nvSpPr>
          <p:cNvPr id="7" name="TextBox 6">
            <a:extLst>
              <a:ext uri="{FF2B5EF4-FFF2-40B4-BE49-F238E27FC236}">
                <a16:creationId xmlns:a16="http://schemas.microsoft.com/office/drawing/2014/main" id="{B9391941-FDB4-DA4F-B5C3-7150D9B8B40D}"/>
              </a:ext>
            </a:extLst>
          </p:cNvPr>
          <p:cNvSpPr txBox="1"/>
          <p:nvPr/>
        </p:nvSpPr>
        <p:spPr>
          <a:xfrm>
            <a:off x="914400" y="324719"/>
            <a:ext cx="4212336" cy="461665"/>
          </a:xfrm>
          <a:prstGeom prst="rect">
            <a:avLst/>
          </a:prstGeom>
          <a:noFill/>
        </p:spPr>
        <p:txBody>
          <a:bodyPr wrap="square" rtlCol="0">
            <a:spAutoFit/>
          </a:bodyPr>
          <a:lstStyle/>
          <a:p>
            <a:r>
              <a:rPr lang="en-US" sz="2400" dirty="0"/>
              <a:t>Proposed Slate 2020 &amp; 2021</a:t>
            </a:r>
          </a:p>
        </p:txBody>
      </p:sp>
    </p:spTree>
    <p:extLst>
      <p:ext uri="{BB962C8B-B14F-4D97-AF65-F5344CB8AC3E}">
        <p14:creationId xmlns:p14="http://schemas.microsoft.com/office/powerpoint/2010/main" val="5413246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5" y="511904"/>
            <a:ext cx="8596668" cy="2223621"/>
          </a:xfrm>
        </p:spPr>
        <p:txBody>
          <a:bodyPr/>
          <a:lstStyle/>
          <a:p>
            <a:r>
              <a:rPr lang="en-US" dirty="0"/>
              <a:t>Old/New Business </a:t>
            </a:r>
          </a:p>
        </p:txBody>
      </p:sp>
    </p:spTree>
    <p:extLst>
      <p:ext uri="{BB962C8B-B14F-4D97-AF65-F5344CB8AC3E}">
        <p14:creationId xmlns:p14="http://schemas.microsoft.com/office/powerpoint/2010/main" val="26488775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FA7D-B869-46A9-BCE3-76C8BC407619}"/>
              </a:ext>
            </a:extLst>
          </p:cNvPr>
          <p:cNvSpPr>
            <a:spLocks noGrp="1"/>
          </p:cNvSpPr>
          <p:nvPr>
            <p:ph type="title"/>
          </p:nvPr>
        </p:nvSpPr>
        <p:spPr/>
        <p:txBody>
          <a:bodyPr/>
          <a:lstStyle/>
          <a:p>
            <a:r>
              <a:rPr lang="en-US" dirty="0"/>
              <a:t>President Report</a:t>
            </a:r>
          </a:p>
        </p:txBody>
      </p:sp>
      <p:sp>
        <p:nvSpPr>
          <p:cNvPr id="3" name="Content Placeholder 2">
            <a:extLst>
              <a:ext uri="{FF2B5EF4-FFF2-40B4-BE49-F238E27FC236}">
                <a16:creationId xmlns:a16="http://schemas.microsoft.com/office/drawing/2014/main" id="{2F2BC6F4-2487-0848-93C5-4E52F1D4899B}"/>
              </a:ext>
            </a:extLst>
          </p:cNvPr>
          <p:cNvSpPr>
            <a:spLocks noGrp="1"/>
          </p:cNvSpPr>
          <p:nvPr>
            <p:ph idx="1"/>
          </p:nvPr>
        </p:nvSpPr>
        <p:spPr>
          <a:xfrm>
            <a:off x="353951" y="1197717"/>
            <a:ext cx="9539787" cy="4843647"/>
          </a:xfrm>
        </p:spPr>
        <p:txBody>
          <a:bodyPr>
            <a:normAutofit/>
          </a:bodyPr>
          <a:lstStyle/>
          <a:p>
            <a:r>
              <a:rPr lang="en-US" dirty="0"/>
              <a:t>CEDA Student Travel Program (from January 1</a:t>
            </a:r>
            <a:r>
              <a:rPr lang="en-US" baseline="30000" dirty="0"/>
              <a:t>st</a:t>
            </a:r>
            <a:r>
              <a:rPr lang="en-US" dirty="0"/>
              <a:t>, 2020).</a:t>
            </a:r>
          </a:p>
          <a:p>
            <a:r>
              <a:rPr lang="en-US" dirty="0"/>
              <a:t>DAC-SEMI Status</a:t>
            </a:r>
          </a:p>
          <a:p>
            <a:r>
              <a:rPr lang="en-US" dirty="0"/>
              <a:t>Growth strategy of IEEE</a:t>
            </a:r>
          </a:p>
          <a:p>
            <a:r>
              <a:rPr lang="en-US" dirty="0"/>
              <a:t>Conferences charges revision in IEEE</a:t>
            </a:r>
          </a:p>
          <a:p>
            <a:r>
              <a:rPr lang="en-US" dirty="0"/>
              <a:t>Status of OA publications in IEEE</a:t>
            </a:r>
          </a:p>
          <a:p>
            <a:r>
              <a:rPr lang="en-US" dirty="0"/>
              <a:t>Initiative to remove right for Fellow nominations from Councils</a:t>
            </a:r>
          </a:p>
          <a:p>
            <a:endParaRPr lang="en-US" dirty="0"/>
          </a:p>
          <a:p>
            <a:endParaRPr lang="en-US" dirty="0"/>
          </a:p>
          <a:p>
            <a:endParaRPr lang="en-US" dirty="0"/>
          </a:p>
        </p:txBody>
      </p:sp>
    </p:spTree>
    <p:extLst>
      <p:ext uri="{BB962C8B-B14F-4D97-AF65-F5344CB8AC3E}">
        <p14:creationId xmlns:p14="http://schemas.microsoft.com/office/powerpoint/2010/main" val="41143170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AA51-67E7-4C3A-906E-5DC5FAC29986}"/>
              </a:ext>
            </a:extLst>
          </p:cNvPr>
          <p:cNvSpPr>
            <a:spLocks noGrp="1"/>
          </p:cNvSpPr>
          <p:nvPr>
            <p:ph type="title"/>
          </p:nvPr>
        </p:nvSpPr>
        <p:spPr/>
        <p:txBody>
          <a:bodyPr/>
          <a:lstStyle/>
          <a:p>
            <a:r>
              <a:rPr lang="es-ES" dirty="0"/>
              <a:t>IEEE CEDA Student </a:t>
            </a:r>
            <a:r>
              <a:rPr lang="es-ES" dirty="0" err="1"/>
              <a:t>Travel</a:t>
            </a:r>
            <a:r>
              <a:rPr lang="es-ES" dirty="0"/>
              <a:t> Program </a:t>
            </a:r>
          </a:p>
        </p:txBody>
      </p:sp>
      <p:sp>
        <p:nvSpPr>
          <p:cNvPr id="3" name="Text Placeholder 2">
            <a:extLst>
              <a:ext uri="{FF2B5EF4-FFF2-40B4-BE49-F238E27FC236}">
                <a16:creationId xmlns:a16="http://schemas.microsoft.com/office/drawing/2014/main" id="{A6BD16B7-A96F-49E6-B178-6E94C820AC81}"/>
              </a:ext>
            </a:extLst>
          </p:cNvPr>
          <p:cNvSpPr>
            <a:spLocks noGrp="1"/>
          </p:cNvSpPr>
          <p:nvPr>
            <p:ph type="body" sz="quarter" idx="13"/>
          </p:nvPr>
        </p:nvSpPr>
        <p:spPr>
          <a:xfrm>
            <a:off x="74448" y="1142303"/>
            <a:ext cx="10515600" cy="4922016"/>
          </a:xfrm>
        </p:spPr>
        <p:txBody>
          <a:bodyPr>
            <a:normAutofit/>
          </a:bodyPr>
          <a:lstStyle/>
          <a:p>
            <a:r>
              <a:rPr lang="es-ES" dirty="0" err="1"/>
              <a:t>Guidelines</a:t>
            </a:r>
            <a:r>
              <a:rPr lang="es-ES" dirty="0"/>
              <a:t> </a:t>
            </a:r>
            <a:r>
              <a:rPr lang="es-ES" dirty="0" err="1"/>
              <a:t>created</a:t>
            </a:r>
            <a:r>
              <a:rPr lang="es-ES" dirty="0"/>
              <a:t> and </a:t>
            </a:r>
            <a:r>
              <a:rPr lang="es-ES" dirty="0" err="1"/>
              <a:t>revised</a:t>
            </a:r>
            <a:r>
              <a:rPr lang="es-ES" dirty="0"/>
              <a:t> by Cristiana and Gi-Joon, </a:t>
            </a:r>
            <a:r>
              <a:rPr lang="es-ES" dirty="0" err="1"/>
              <a:t>ready</a:t>
            </a:r>
            <a:r>
              <a:rPr lang="es-ES" dirty="0"/>
              <a:t> for CEDA EC for </a:t>
            </a:r>
            <a:r>
              <a:rPr lang="es-ES" dirty="0" err="1"/>
              <a:t>approval</a:t>
            </a:r>
            <a:endParaRPr lang="es-ES" dirty="0"/>
          </a:p>
          <a:p>
            <a:r>
              <a:rPr lang="es-ES" dirty="0" err="1"/>
              <a:t>Application</a:t>
            </a:r>
            <a:r>
              <a:rPr lang="es-ES" dirty="0"/>
              <a:t> on-line on CEDA </a:t>
            </a:r>
            <a:r>
              <a:rPr lang="es-ES" dirty="0" err="1"/>
              <a:t>website</a:t>
            </a:r>
            <a:r>
              <a:rPr lang="es-ES" dirty="0"/>
              <a:t> </a:t>
            </a:r>
          </a:p>
          <a:p>
            <a:pPr lvl="1"/>
            <a:r>
              <a:rPr lang="es-ES" dirty="0" err="1"/>
              <a:t>Includes</a:t>
            </a:r>
            <a:r>
              <a:rPr lang="es-ES" dirty="0"/>
              <a:t> IEEE Student Registration and </a:t>
            </a:r>
            <a:r>
              <a:rPr lang="es-ES" dirty="0" err="1"/>
              <a:t>affiliation</a:t>
            </a:r>
            <a:r>
              <a:rPr lang="es-ES" dirty="0"/>
              <a:t> </a:t>
            </a:r>
            <a:r>
              <a:rPr lang="es-ES" dirty="0" err="1"/>
              <a:t>with</a:t>
            </a:r>
            <a:r>
              <a:rPr lang="es-ES" dirty="0"/>
              <a:t> CEDA)</a:t>
            </a:r>
          </a:p>
          <a:p>
            <a:r>
              <a:rPr lang="es-ES" dirty="0"/>
              <a:t>Management of Grants</a:t>
            </a:r>
          </a:p>
          <a:p>
            <a:pPr lvl="1"/>
            <a:r>
              <a:rPr lang="es-ES" dirty="0"/>
              <a:t>Up </a:t>
            </a:r>
            <a:r>
              <a:rPr lang="es-ES" dirty="0" err="1"/>
              <a:t>to</a:t>
            </a:r>
            <a:r>
              <a:rPr lang="es-ES" dirty="0"/>
              <a:t> $1000 for </a:t>
            </a:r>
            <a:r>
              <a:rPr lang="es-ES" dirty="0" err="1"/>
              <a:t>intra-continental</a:t>
            </a:r>
            <a:r>
              <a:rPr lang="es-ES" dirty="0"/>
              <a:t> </a:t>
            </a:r>
            <a:r>
              <a:rPr lang="es-ES" dirty="0" err="1"/>
              <a:t>travels</a:t>
            </a:r>
            <a:r>
              <a:rPr lang="es-ES" dirty="0"/>
              <a:t> and $1500 for </a:t>
            </a:r>
            <a:r>
              <a:rPr lang="es-ES" dirty="0" err="1"/>
              <a:t>inter-continental</a:t>
            </a:r>
            <a:r>
              <a:rPr lang="es-ES" dirty="0"/>
              <a:t> </a:t>
            </a:r>
            <a:r>
              <a:rPr lang="es-ES" dirty="0" err="1"/>
              <a:t>travels</a:t>
            </a:r>
            <a:endParaRPr lang="es-ES" dirty="0"/>
          </a:p>
          <a:p>
            <a:pPr lvl="1"/>
            <a:r>
              <a:rPr lang="es-ES" dirty="0"/>
              <a:t>Use of IEEE Concur </a:t>
            </a:r>
            <a:r>
              <a:rPr lang="es-ES" dirty="0" err="1"/>
              <a:t>to</a:t>
            </a:r>
            <a:r>
              <a:rPr lang="es-ES" dirty="0"/>
              <a:t> </a:t>
            </a:r>
            <a:r>
              <a:rPr lang="es-ES" dirty="0" err="1"/>
              <a:t>proceed</a:t>
            </a:r>
            <a:r>
              <a:rPr lang="es-ES" dirty="0"/>
              <a:t> </a:t>
            </a:r>
            <a:r>
              <a:rPr lang="es-ES" dirty="0" err="1"/>
              <a:t>with</a:t>
            </a:r>
            <a:r>
              <a:rPr lang="es-ES" dirty="0"/>
              <a:t> </a:t>
            </a:r>
            <a:r>
              <a:rPr lang="es-ES" dirty="0" err="1"/>
              <a:t>reimbursements</a:t>
            </a:r>
            <a:endParaRPr lang="es-ES" dirty="0"/>
          </a:p>
          <a:p>
            <a:r>
              <a:rPr lang="es-ES" dirty="0" err="1"/>
              <a:t>Discussion</a:t>
            </a:r>
            <a:r>
              <a:rPr lang="es-ES" dirty="0"/>
              <a:t> </a:t>
            </a:r>
            <a:r>
              <a:rPr lang="es-ES" dirty="0" err="1"/>
              <a:t>if</a:t>
            </a:r>
            <a:r>
              <a:rPr lang="es-ES" dirty="0"/>
              <a:t> </a:t>
            </a:r>
            <a:r>
              <a:rPr lang="es-ES" dirty="0" err="1"/>
              <a:t>other</a:t>
            </a:r>
            <a:r>
              <a:rPr lang="es-ES" dirty="0"/>
              <a:t> </a:t>
            </a:r>
            <a:r>
              <a:rPr lang="es-ES" dirty="0" err="1"/>
              <a:t>requests</a:t>
            </a:r>
            <a:r>
              <a:rPr lang="es-ES" dirty="0"/>
              <a:t> (ESWEEK, DAC, etc.) </a:t>
            </a:r>
            <a:r>
              <a:rPr lang="es-ES" dirty="0" err="1"/>
              <a:t>should</a:t>
            </a:r>
            <a:r>
              <a:rPr lang="es-ES" dirty="0"/>
              <a:t> </a:t>
            </a:r>
            <a:r>
              <a:rPr lang="es-ES" dirty="0" err="1"/>
              <a:t>follow</a:t>
            </a:r>
            <a:r>
              <a:rPr lang="es-ES" dirty="0"/>
              <a:t> the </a:t>
            </a:r>
            <a:r>
              <a:rPr lang="es-ES" dirty="0" err="1"/>
              <a:t>same</a:t>
            </a:r>
            <a:r>
              <a:rPr lang="es-ES" dirty="0"/>
              <a:t> </a:t>
            </a:r>
            <a:r>
              <a:rPr lang="es-ES" dirty="0" err="1"/>
              <a:t>process</a:t>
            </a:r>
            <a:endParaRPr lang="es-ES" dirty="0"/>
          </a:p>
          <a:p>
            <a:r>
              <a:rPr lang="es-ES" b="1" dirty="0"/>
              <a:t>MOTION: </a:t>
            </a:r>
            <a:r>
              <a:rPr lang="es-ES" b="1" dirty="0" err="1"/>
              <a:t>Create</a:t>
            </a:r>
            <a:r>
              <a:rPr lang="es-ES" b="1" dirty="0"/>
              <a:t> the CEDA Student </a:t>
            </a:r>
            <a:r>
              <a:rPr lang="es-ES" b="1" dirty="0" err="1"/>
              <a:t>Travel</a:t>
            </a:r>
            <a:r>
              <a:rPr lang="es-ES" b="1" dirty="0"/>
              <a:t> Grant </a:t>
            </a:r>
            <a:r>
              <a:rPr lang="es-ES" b="1" dirty="0" err="1"/>
              <a:t>program</a:t>
            </a:r>
            <a:r>
              <a:rPr lang="es-ES" b="1" dirty="0"/>
              <a:t> in 2020</a:t>
            </a:r>
          </a:p>
        </p:txBody>
      </p:sp>
    </p:spTree>
    <p:extLst>
      <p:ext uri="{BB962C8B-B14F-4D97-AF65-F5344CB8AC3E}">
        <p14:creationId xmlns:p14="http://schemas.microsoft.com/office/powerpoint/2010/main" val="20818535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3918-15CC-481B-8DE5-F792B03C979A}"/>
              </a:ext>
            </a:extLst>
          </p:cNvPr>
          <p:cNvSpPr>
            <a:spLocks noGrp="1"/>
          </p:cNvSpPr>
          <p:nvPr>
            <p:ph type="title"/>
          </p:nvPr>
        </p:nvSpPr>
        <p:spPr/>
        <p:txBody>
          <a:bodyPr/>
          <a:lstStyle/>
          <a:p>
            <a:r>
              <a:rPr lang="es-ES" dirty="0"/>
              <a:t>DAC-SEMI </a:t>
            </a:r>
            <a:r>
              <a:rPr lang="es-ES" dirty="0" err="1"/>
              <a:t>Collaboration</a:t>
            </a:r>
            <a:r>
              <a:rPr lang="es-ES" dirty="0"/>
              <a:t> Status</a:t>
            </a:r>
          </a:p>
        </p:txBody>
      </p:sp>
      <p:sp>
        <p:nvSpPr>
          <p:cNvPr id="3" name="Text Placeholder 2">
            <a:extLst>
              <a:ext uri="{FF2B5EF4-FFF2-40B4-BE49-F238E27FC236}">
                <a16:creationId xmlns:a16="http://schemas.microsoft.com/office/drawing/2014/main" id="{AC3988CF-23D5-415A-AC7B-54FFD7E62E2E}"/>
              </a:ext>
            </a:extLst>
          </p:cNvPr>
          <p:cNvSpPr>
            <a:spLocks noGrp="1"/>
          </p:cNvSpPr>
          <p:nvPr>
            <p:ph type="body" sz="quarter" idx="13"/>
          </p:nvPr>
        </p:nvSpPr>
        <p:spPr>
          <a:xfrm>
            <a:off x="-69327" y="1109958"/>
            <a:ext cx="10515600" cy="4638085"/>
          </a:xfrm>
        </p:spPr>
        <p:txBody>
          <a:bodyPr>
            <a:normAutofit/>
          </a:bodyPr>
          <a:lstStyle/>
          <a:p>
            <a:r>
              <a:rPr lang="es-ES" dirty="0"/>
              <a:t>Quite </a:t>
            </a:r>
            <a:r>
              <a:rPr lang="es-ES" dirty="0" err="1"/>
              <a:t>disappointing</a:t>
            </a:r>
            <a:r>
              <a:rPr lang="es-ES" dirty="0"/>
              <a:t> </a:t>
            </a:r>
            <a:r>
              <a:rPr lang="es-ES" dirty="0" err="1"/>
              <a:t>conclusions</a:t>
            </a:r>
            <a:r>
              <a:rPr lang="es-ES" dirty="0"/>
              <a:t> so </a:t>
            </a:r>
            <a:r>
              <a:rPr lang="es-ES" dirty="0" err="1"/>
              <a:t>far</a:t>
            </a:r>
            <a:r>
              <a:rPr lang="es-ES" dirty="0"/>
              <a:t> on </a:t>
            </a:r>
            <a:r>
              <a:rPr lang="es-ES" dirty="0" err="1"/>
              <a:t>penalty</a:t>
            </a:r>
            <a:r>
              <a:rPr lang="es-ES" dirty="0"/>
              <a:t> </a:t>
            </a:r>
            <a:r>
              <a:rPr lang="es-ES" dirty="0" err="1"/>
              <a:t>charges</a:t>
            </a:r>
            <a:r>
              <a:rPr lang="es-ES" dirty="0"/>
              <a:t> for DAC 2020</a:t>
            </a:r>
          </a:p>
          <a:p>
            <a:pPr lvl="1"/>
            <a:r>
              <a:rPr lang="es-ES" dirty="0"/>
              <a:t>$300K </a:t>
            </a:r>
            <a:r>
              <a:rPr lang="es-ES" dirty="0" err="1"/>
              <a:t>already</a:t>
            </a:r>
            <a:r>
              <a:rPr lang="es-ES" dirty="0"/>
              <a:t> </a:t>
            </a:r>
            <a:r>
              <a:rPr lang="es-ES" dirty="0" err="1"/>
              <a:t>charged</a:t>
            </a:r>
            <a:r>
              <a:rPr lang="es-ES" dirty="0"/>
              <a:t> </a:t>
            </a:r>
            <a:r>
              <a:rPr lang="es-ES" dirty="0" err="1"/>
              <a:t>to</a:t>
            </a:r>
            <a:r>
              <a:rPr lang="es-ES" dirty="0"/>
              <a:t> ACM and IEEE </a:t>
            </a:r>
            <a:r>
              <a:rPr lang="es-ES" dirty="0" err="1"/>
              <a:t>due</a:t>
            </a:r>
            <a:r>
              <a:rPr lang="es-ES" dirty="0"/>
              <a:t> </a:t>
            </a:r>
            <a:r>
              <a:rPr lang="es-ES" dirty="0" err="1"/>
              <a:t>to</a:t>
            </a:r>
            <a:r>
              <a:rPr lang="es-ES" dirty="0"/>
              <a:t> hotel </a:t>
            </a:r>
            <a:r>
              <a:rPr lang="es-ES" dirty="0" err="1"/>
              <a:t>cancellations</a:t>
            </a:r>
            <a:r>
              <a:rPr lang="es-ES" dirty="0"/>
              <a:t>, on-</a:t>
            </a:r>
            <a:r>
              <a:rPr lang="es-ES" dirty="0" err="1"/>
              <a:t>going</a:t>
            </a:r>
            <a:r>
              <a:rPr lang="es-ES" dirty="0"/>
              <a:t> </a:t>
            </a:r>
            <a:r>
              <a:rPr lang="es-ES" dirty="0" err="1"/>
              <a:t>negotiations</a:t>
            </a:r>
            <a:r>
              <a:rPr lang="es-ES" dirty="0"/>
              <a:t> </a:t>
            </a:r>
            <a:r>
              <a:rPr lang="es-ES" dirty="0" err="1"/>
              <a:t>with</a:t>
            </a:r>
            <a:r>
              <a:rPr lang="es-ES" dirty="0"/>
              <a:t> SEMI </a:t>
            </a:r>
            <a:r>
              <a:rPr lang="es-ES" dirty="0" err="1"/>
              <a:t>to</a:t>
            </a:r>
            <a:r>
              <a:rPr lang="es-ES" dirty="0"/>
              <a:t> </a:t>
            </a:r>
            <a:r>
              <a:rPr lang="es-ES" dirty="0" err="1"/>
              <a:t>get</a:t>
            </a:r>
            <a:r>
              <a:rPr lang="es-ES" dirty="0"/>
              <a:t> free </a:t>
            </a:r>
            <a:r>
              <a:rPr lang="es-ES" dirty="0" err="1"/>
              <a:t>convention</a:t>
            </a:r>
            <a:r>
              <a:rPr lang="es-ES" dirty="0"/>
              <a:t> center for DAC 2021</a:t>
            </a:r>
          </a:p>
          <a:p>
            <a:r>
              <a:rPr lang="es-ES" dirty="0"/>
              <a:t> </a:t>
            </a:r>
            <a:r>
              <a:rPr lang="en-US" dirty="0"/>
              <a:t>Registration fees and Expo/I LOVE DAC passes:</a:t>
            </a:r>
          </a:p>
          <a:p>
            <a:pPr lvl="1"/>
            <a:r>
              <a:rPr lang="en-US" dirty="0"/>
              <a:t>DAC-SEMI working to finalize expo pass/I LOVE DAC dates and fees</a:t>
            </a:r>
          </a:p>
          <a:p>
            <a:pPr lvl="1"/>
            <a:r>
              <a:rPr lang="en-US" dirty="0"/>
              <a:t>I LOVE DAC Campaign will be shortened, suggested (April 1 – May 30);                after May 30 fees go up to $50 after July 1 and onsite fees are $100</a:t>
            </a:r>
          </a:p>
          <a:p>
            <a:r>
              <a:rPr lang="en-US" dirty="0"/>
              <a:t>ESDA – DAC Advisory Committee: </a:t>
            </a:r>
          </a:p>
          <a:p>
            <a:pPr lvl="1"/>
            <a:r>
              <a:rPr lang="en-US" dirty="0"/>
              <a:t>ESDA has formed an ESDA DAC advisory committee. Why? No one knows, their main goal is “to make DAC successful”.  Members include VP level executives from the larger EDA companies.  </a:t>
            </a:r>
            <a:endParaRPr lang="es-ES" dirty="0"/>
          </a:p>
        </p:txBody>
      </p:sp>
    </p:spTree>
    <p:extLst>
      <p:ext uri="{BB962C8B-B14F-4D97-AF65-F5344CB8AC3E}">
        <p14:creationId xmlns:p14="http://schemas.microsoft.com/office/powerpoint/2010/main" val="10460073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3647F2-3879-8C4F-A391-31A6B1C09348}"/>
              </a:ext>
            </a:extLst>
          </p:cNvPr>
          <p:cNvGrpSpPr/>
          <p:nvPr/>
        </p:nvGrpSpPr>
        <p:grpSpPr>
          <a:xfrm>
            <a:off x="5722154" y="-339726"/>
            <a:ext cx="6469847" cy="6469847"/>
            <a:chOff x="5731834" y="-354813"/>
            <a:chExt cx="3225899" cy="3225899"/>
          </a:xfrm>
        </p:grpSpPr>
        <p:sp>
          <p:nvSpPr>
            <p:cNvPr id="13" name="Oval 12">
              <a:extLst>
                <a:ext uri="{FF2B5EF4-FFF2-40B4-BE49-F238E27FC236}">
                  <a16:creationId xmlns:a16="http://schemas.microsoft.com/office/drawing/2014/main" id="{FDA0D9C0-C78B-3047-B7FA-720FB475765A}"/>
                </a:ext>
              </a:extLst>
            </p:cNvPr>
            <p:cNvSpPr/>
            <p:nvPr userDrawn="1"/>
          </p:nvSpPr>
          <p:spPr>
            <a:xfrm>
              <a:off x="6023934" y="-87917"/>
              <a:ext cx="2641405" cy="2641405"/>
            </a:xfrm>
            <a:prstGeom prst="ellipse">
              <a:avLst/>
            </a:prstGeom>
            <a:noFill/>
            <a:ln w="152400">
              <a:solidFill>
                <a:srgbClr val="B2D5D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Oval 13">
              <a:extLst>
                <a:ext uri="{FF2B5EF4-FFF2-40B4-BE49-F238E27FC236}">
                  <a16:creationId xmlns:a16="http://schemas.microsoft.com/office/drawing/2014/main" id="{4A3EB388-9EC1-8B4A-90DD-3E2B44B7D9CC}"/>
                </a:ext>
              </a:extLst>
            </p:cNvPr>
            <p:cNvSpPr/>
            <p:nvPr userDrawn="1"/>
          </p:nvSpPr>
          <p:spPr>
            <a:xfrm>
              <a:off x="6342187" y="230337"/>
              <a:ext cx="2004899" cy="2004899"/>
            </a:xfrm>
            <a:prstGeom prst="ellipse">
              <a:avLst/>
            </a:prstGeom>
            <a:noFill/>
            <a:ln w="228600">
              <a:solidFill>
                <a:srgbClr val="D8F0FA">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Oval 14">
              <a:extLst>
                <a:ext uri="{FF2B5EF4-FFF2-40B4-BE49-F238E27FC236}">
                  <a16:creationId xmlns:a16="http://schemas.microsoft.com/office/drawing/2014/main" id="{B2F3071E-FECD-3144-ACAB-6580B3D20B32}"/>
                </a:ext>
              </a:extLst>
            </p:cNvPr>
            <p:cNvSpPr/>
            <p:nvPr/>
          </p:nvSpPr>
          <p:spPr>
            <a:xfrm>
              <a:off x="5731834" y="-354813"/>
              <a:ext cx="3225899" cy="3225899"/>
            </a:xfrm>
            <a:prstGeom prst="ellipse">
              <a:avLst/>
            </a:prstGeom>
            <a:noFill/>
            <a:ln w="114300">
              <a:solidFill>
                <a:srgbClr val="D8F0FA">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11" name="Picture 10">
            <a:extLst>
              <a:ext uri="{FF2B5EF4-FFF2-40B4-BE49-F238E27FC236}">
                <a16:creationId xmlns:a16="http://schemas.microsoft.com/office/drawing/2014/main" id="{26A9A6D4-EFBA-0D4E-85DE-7BACC20CA692}"/>
              </a:ext>
            </a:extLst>
          </p:cNvPr>
          <p:cNvPicPr>
            <a:picLocks noChangeAspect="1"/>
          </p:cNvPicPr>
          <p:nvPr/>
        </p:nvPicPr>
        <p:blipFill>
          <a:blip r:embed="rId2">
            <a:alphaModFix amt="33000"/>
          </a:blip>
          <a:stretch>
            <a:fillRect/>
          </a:stretch>
        </p:blipFill>
        <p:spPr>
          <a:xfrm>
            <a:off x="8482147" y="224247"/>
            <a:ext cx="3483431" cy="3483431"/>
          </a:xfrm>
          <a:prstGeom prst="rect">
            <a:avLst/>
          </a:prstGeom>
        </p:spPr>
      </p:pic>
      <p:sp>
        <p:nvSpPr>
          <p:cNvPr id="2" name="Title 1"/>
          <p:cNvSpPr>
            <a:spLocks noGrp="1"/>
          </p:cNvSpPr>
          <p:nvPr>
            <p:ph type="title"/>
          </p:nvPr>
        </p:nvSpPr>
        <p:spPr/>
        <p:txBody>
          <a:bodyPr/>
          <a:lstStyle/>
          <a:p>
            <a:r>
              <a:rPr lang="en-US" dirty="0"/>
              <a:t>IEEE Strategy for Growth (Revenue)</a:t>
            </a:r>
          </a:p>
        </p:txBody>
      </p:sp>
      <p:sp>
        <p:nvSpPr>
          <p:cNvPr id="3" name="Content Placeholder 2"/>
          <p:cNvSpPr>
            <a:spLocks noGrp="1"/>
          </p:cNvSpPr>
          <p:nvPr>
            <p:ph idx="1"/>
          </p:nvPr>
        </p:nvSpPr>
        <p:spPr/>
        <p:txBody>
          <a:bodyPr>
            <a:normAutofit fontScale="25000" lnSpcReduction="20000"/>
          </a:bodyPr>
          <a:lstStyle/>
          <a:p>
            <a:endParaRPr lang="en-US" dirty="0"/>
          </a:p>
          <a:p>
            <a:r>
              <a:rPr lang="en-US" sz="24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Optimize long term value of all customers</a:t>
            </a:r>
          </a:p>
          <a:p>
            <a:r>
              <a:rPr lang="en-US" sz="24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Cross-sell new content to existing customers, 						</a:t>
            </a:r>
            <a:r>
              <a:rPr lang="en-US" sz="2400" b="1" dirty="0">
                <a:solidFill>
                  <a:srgbClr val="FF0000"/>
                </a:solidFill>
                <a:latin typeface="Calibri" panose="020F0502020204030204" pitchFamily="34" charset="0"/>
                <a:ea typeface="Verdana" panose="020B0604030504040204" pitchFamily="34" charset="0"/>
                <a:cs typeface="Calibri" panose="020F0502020204030204" pitchFamily="34" charset="0"/>
              </a:rPr>
              <a:t>add external content</a:t>
            </a:r>
          </a:p>
          <a:p>
            <a:r>
              <a:rPr lang="en-US" sz="2400"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New customer growth in:</a:t>
            </a:r>
          </a:p>
          <a:p>
            <a:pPr lvl="1"/>
            <a:r>
              <a:rPr lang="en-US" sz="2133" b="1" dirty="0">
                <a:solidFill>
                  <a:srgbClr val="FF0000"/>
                </a:solidFill>
                <a:latin typeface="Calibri" panose="020F0502020204030204" pitchFamily="34" charset="0"/>
                <a:ea typeface="Verdana" panose="020B0604030504040204" pitchFamily="34" charset="0"/>
                <a:cs typeface="Calibri" panose="020F0502020204030204" pitchFamily="34" charset="0"/>
              </a:rPr>
              <a:t>Key growth Markets: China, Japan and UK</a:t>
            </a:r>
          </a:p>
          <a:p>
            <a:pPr lvl="1"/>
            <a:r>
              <a:rPr lang="en-US" sz="2133" b="1" dirty="0">
                <a:solidFill>
                  <a:srgbClr val="FF0000"/>
                </a:solidFill>
                <a:latin typeface="Calibri" panose="020F0502020204030204" pitchFamily="34" charset="0"/>
                <a:ea typeface="Verdana" panose="020B0604030504040204" pitchFamily="34" charset="0"/>
                <a:cs typeface="Calibri" panose="020F0502020204030204" pitchFamily="34" charset="0"/>
              </a:rPr>
              <a:t>Develop new products and services for new markets  </a:t>
            </a:r>
            <a:r>
              <a:rPr lang="en-US" sz="2133"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to prepare for shifts in industry </a:t>
            </a:r>
          </a:p>
          <a:p>
            <a:pPr lvl="1"/>
            <a:r>
              <a:rPr lang="en-US" sz="2133"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Developing markets: Latin America, Russia, Middle East</a:t>
            </a:r>
          </a:p>
          <a:p>
            <a:pPr lvl="1"/>
            <a:r>
              <a:rPr lang="en-US" sz="2133"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Corporate sectors: P&amp;E, Aerospace, Automotive, Computing, </a:t>
            </a:r>
            <a:r>
              <a:rPr lang="en-US" sz="2133" dirty="0" err="1">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Semicon</a:t>
            </a:r>
            <a:r>
              <a:rPr lang="en-US" sz="2133" dirty="0">
                <a:solidFill>
                  <a:schemeClr val="tx1">
                    <a:lumMod val="75000"/>
                  </a:schemeClr>
                </a:solidFill>
                <a:latin typeface="Calibri" panose="020F0502020204030204" pitchFamily="34" charset="0"/>
                <a:ea typeface="Verdana" panose="020B0604030504040204" pitchFamily="34" charset="0"/>
                <a:cs typeface="Calibri" panose="020F0502020204030204" pitchFamily="34" charset="0"/>
              </a:rPr>
              <a:t>, Telecom</a:t>
            </a:r>
          </a:p>
          <a:p>
            <a:endParaRPr lang="en-US" dirty="0"/>
          </a:p>
        </p:txBody>
      </p:sp>
      <p:sp>
        <p:nvSpPr>
          <p:cNvPr id="7" name="Slide Number Placeholder 6"/>
          <p:cNvSpPr>
            <a:spLocks noGrp="1"/>
          </p:cNvSpPr>
          <p:nvPr>
            <p:ph type="sldNum" sz="quarter" idx="4294967295"/>
          </p:nvPr>
        </p:nvSpPr>
        <p:spPr>
          <a:xfrm>
            <a:off x="6263125" y="4869656"/>
            <a:ext cx="347296" cy="273844"/>
          </a:xfrm>
          <a:prstGeom prst="rect">
            <a:avLst/>
          </a:prstGeom>
        </p:spPr>
        <p:txBody>
          <a:bodyPr vert="horz" lIns="68580" tIns="34290" rIns="68580" bIns="34290" rtlCol="0" anchor="ctr"/>
          <a:lstStyle>
            <a:defPPr>
              <a:defRPr lang="en-US"/>
            </a:defPPr>
            <a:lvl1pPr marL="0" algn="ctr" defTabSz="342875" rtl="0" eaLnBrk="1" latinLnBrk="0" hangingPunct="1">
              <a:defRPr sz="700" kern="1200">
                <a:solidFill>
                  <a:schemeClr val="accent1"/>
                </a:solidFill>
                <a:latin typeface="+mn-lt"/>
                <a:ea typeface="+mn-ea"/>
                <a:cs typeface="+mn-cs"/>
              </a:defRPr>
            </a:lvl1pPr>
            <a:lvl2pPr marL="342875" algn="l" defTabSz="342875" rtl="0" eaLnBrk="1" latinLnBrk="0" hangingPunct="1">
              <a:defRPr sz="1400" kern="1200">
                <a:solidFill>
                  <a:schemeClr val="tx1"/>
                </a:solidFill>
                <a:latin typeface="+mn-lt"/>
                <a:ea typeface="+mn-ea"/>
                <a:cs typeface="+mn-cs"/>
              </a:defRPr>
            </a:lvl2pPr>
            <a:lvl3pPr marL="685749" algn="l" defTabSz="342875" rtl="0" eaLnBrk="1" latinLnBrk="0" hangingPunct="1">
              <a:defRPr sz="1400" kern="1200">
                <a:solidFill>
                  <a:schemeClr val="tx1"/>
                </a:solidFill>
                <a:latin typeface="+mn-lt"/>
                <a:ea typeface="+mn-ea"/>
                <a:cs typeface="+mn-cs"/>
              </a:defRPr>
            </a:lvl3pPr>
            <a:lvl4pPr marL="1028624" algn="l" defTabSz="342875" rtl="0" eaLnBrk="1" latinLnBrk="0" hangingPunct="1">
              <a:defRPr sz="1400" kern="1200">
                <a:solidFill>
                  <a:schemeClr val="tx1"/>
                </a:solidFill>
                <a:latin typeface="+mn-lt"/>
                <a:ea typeface="+mn-ea"/>
                <a:cs typeface="+mn-cs"/>
              </a:defRPr>
            </a:lvl4pPr>
            <a:lvl5pPr marL="1371498" algn="l" defTabSz="342875" rtl="0" eaLnBrk="1" latinLnBrk="0" hangingPunct="1">
              <a:defRPr sz="1400" kern="1200">
                <a:solidFill>
                  <a:schemeClr val="tx1"/>
                </a:solidFill>
                <a:latin typeface="+mn-lt"/>
                <a:ea typeface="+mn-ea"/>
                <a:cs typeface="+mn-cs"/>
              </a:defRPr>
            </a:lvl5pPr>
            <a:lvl6pPr marL="1714373" algn="l" defTabSz="342875" rtl="0" eaLnBrk="1" latinLnBrk="0" hangingPunct="1">
              <a:defRPr sz="1400" kern="1200">
                <a:solidFill>
                  <a:schemeClr val="tx1"/>
                </a:solidFill>
                <a:latin typeface="+mn-lt"/>
                <a:ea typeface="+mn-ea"/>
                <a:cs typeface="+mn-cs"/>
              </a:defRPr>
            </a:lvl6pPr>
            <a:lvl7pPr marL="2057246" algn="l" defTabSz="342875" rtl="0" eaLnBrk="1" latinLnBrk="0" hangingPunct="1">
              <a:defRPr sz="1400" kern="1200">
                <a:solidFill>
                  <a:schemeClr val="tx1"/>
                </a:solidFill>
                <a:latin typeface="+mn-lt"/>
                <a:ea typeface="+mn-ea"/>
                <a:cs typeface="+mn-cs"/>
              </a:defRPr>
            </a:lvl7pPr>
            <a:lvl8pPr marL="2400120" algn="l" defTabSz="342875" rtl="0" eaLnBrk="1" latinLnBrk="0" hangingPunct="1">
              <a:defRPr sz="1400" kern="1200">
                <a:solidFill>
                  <a:schemeClr val="tx1"/>
                </a:solidFill>
                <a:latin typeface="+mn-lt"/>
                <a:ea typeface="+mn-ea"/>
                <a:cs typeface="+mn-cs"/>
              </a:defRPr>
            </a:lvl8pPr>
            <a:lvl9pPr marL="2742995" algn="l" defTabSz="342875" rtl="0" eaLnBrk="1" latinLnBrk="0" hangingPunct="1">
              <a:defRPr sz="1400" kern="1200">
                <a:solidFill>
                  <a:schemeClr val="tx1"/>
                </a:solidFill>
                <a:latin typeface="+mn-lt"/>
                <a:ea typeface="+mn-ea"/>
                <a:cs typeface="+mn-cs"/>
              </a:defRPr>
            </a:lvl9pPr>
          </a:lstStyle>
          <a:p>
            <a:fld id="{D57F1E4F-1CFF-5643-939E-217C01CDF565}" type="slidenum">
              <a:rPr lang="en-US" smtClean="0"/>
              <a:pPr/>
              <a:t>96</a:t>
            </a:fld>
            <a:endParaRPr lang="en-US"/>
          </a:p>
        </p:txBody>
      </p:sp>
      <p:pic>
        <p:nvPicPr>
          <p:cNvPr id="9" name="Picture 8">
            <a:extLst>
              <a:ext uri="{FF2B5EF4-FFF2-40B4-BE49-F238E27FC236}">
                <a16:creationId xmlns:a16="http://schemas.microsoft.com/office/drawing/2014/main" id="{0C306096-95FD-324D-A7BB-FC9F6DF1A5B3}"/>
              </a:ext>
            </a:extLst>
          </p:cNvPr>
          <p:cNvPicPr>
            <a:picLocks noChangeAspect="1"/>
          </p:cNvPicPr>
          <p:nvPr/>
        </p:nvPicPr>
        <p:blipFill>
          <a:blip r:embed="rId3"/>
          <a:stretch>
            <a:fillRect/>
          </a:stretch>
        </p:blipFill>
        <p:spPr>
          <a:xfrm>
            <a:off x="6946275" y="1389972"/>
            <a:ext cx="3159509" cy="1960067"/>
          </a:xfrm>
          <a:prstGeom prst="rect">
            <a:avLst/>
          </a:prstGeom>
        </p:spPr>
      </p:pic>
      <p:pic>
        <p:nvPicPr>
          <p:cNvPr id="10" name="Picture 9">
            <a:extLst>
              <a:ext uri="{FF2B5EF4-FFF2-40B4-BE49-F238E27FC236}">
                <a16:creationId xmlns:a16="http://schemas.microsoft.com/office/drawing/2014/main" id="{CBA636E1-96F2-BB41-BCE1-C6442FA4598C}"/>
              </a:ext>
            </a:extLst>
          </p:cNvPr>
          <p:cNvPicPr>
            <a:picLocks noChangeAspect="1"/>
          </p:cNvPicPr>
          <p:nvPr/>
        </p:nvPicPr>
        <p:blipFill>
          <a:blip r:embed="rId4"/>
          <a:stretch>
            <a:fillRect/>
          </a:stretch>
        </p:blipFill>
        <p:spPr>
          <a:xfrm>
            <a:off x="8285087" y="1139675"/>
            <a:ext cx="1854443" cy="1317629"/>
          </a:xfrm>
          <a:prstGeom prst="rect">
            <a:avLst/>
          </a:prstGeom>
        </p:spPr>
      </p:pic>
    </p:spTree>
    <p:extLst>
      <p:ext uri="{BB962C8B-B14F-4D97-AF65-F5344CB8AC3E}">
        <p14:creationId xmlns:p14="http://schemas.microsoft.com/office/powerpoint/2010/main" val="19727980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EC35010-204B-3148-A889-1FF3A26A5DD0}"/>
              </a:ext>
            </a:extLst>
          </p:cNvPr>
          <p:cNvGrpSpPr/>
          <p:nvPr/>
        </p:nvGrpSpPr>
        <p:grpSpPr>
          <a:xfrm>
            <a:off x="5521069" y="388154"/>
            <a:ext cx="6469847" cy="6469847"/>
            <a:chOff x="5731834" y="-354813"/>
            <a:chExt cx="3225899" cy="3225899"/>
          </a:xfrm>
        </p:grpSpPr>
        <p:sp>
          <p:nvSpPr>
            <p:cNvPr id="15" name="Oval 14">
              <a:extLst>
                <a:ext uri="{FF2B5EF4-FFF2-40B4-BE49-F238E27FC236}">
                  <a16:creationId xmlns:a16="http://schemas.microsoft.com/office/drawing/2014/main" id="{BEA7F0A9-1148-E949-8FBA-3A620BED3A5A}"/>
                </a:ext>
              </a:extLst>
            </p:cNvPr>
            <p:cNvSpPr/>
            <p:nvPr userDrawn="1"/>
          </p:nvSpPr>
          <p:spPr>
            <a:xfrm>
              <a:off x="6023934" y="-87917"/>
              <a:ext cx="2641405" cy="2641405"/>
            </a:xfrm>
            <a:prstGeom prst="ellipse">
              <a:avLst/>
            </a:prstGeom>
            <a:noFill/>
            <a:ln w="152400">
              <a:solidFill>
                <a:srgbClr val="B2D5D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Oval 15">
              <a:extLst>
                <a:ext uri="{FF2B5EF4-FFF2-40B4-BE49-F238E27FC236}">
                  <a16:creationId xmlns:a16="http://schemas.microsoft.com/office/drawing/2014/main" id="{C45FB3E7-E1F4-5844-B6C0-8AD45F817F16}"/>
                </a:ext>
              </a:extLst>
            </p:cNvPr>
            <p:cNvSpPr/>
            <p:nvPr userDrawn="1"/>
          </p:nvSpPr>
          <p:spPr>
            <a:xfrm>
              <a:off x="6342187" y="230337"/>
              <a:ext cx="2004899" cy="2004899"/>
            </a:xfrm>
            <a:prstGeom prst="ellipse">
              <a:avLst/>
            </a:prstGeom>
            <a:noFill/>
            <a:ln w="228600">
              <a:solidFill>
                <a:srgbClr val="D8F0FA">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Oval 16">
              <a:extLst>
                <a:ext uri="{FF2B5EF4-FFF2-40B4-BE49-F238E27FC236}">
                  <a16:creationId xmlns:a16="http://schemas.microsoft.com/office/drawing/2014/main" id="{243FFF8E-1F28-474F-87BB-D7547D1C172E}"/>
                </a:ext>
              </a:extLst>
            </p:cNvPr>
            <p:cNvSpPr/>
            <p:nvPr/>
          </p:nvSpPr>
          <p:spPr>
            <a:xfrm>
              <a:off x="5731834" y="-354813"/>
              <a:ext cx="3225899" cy="3225899"/>
            </a:xfrm>
            <a:prstGeom prst="ellipse">
              <a:avLst/>
            </a:prstGeom>
            <a:noFill/>
            <a:ln w="114300">
              <a:solidFill>
                <a:srgbClr val="D8F0FA">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Title 1">
            <a:extLst>
              <a:ext uri="{FF2B5EF4-FFF2-40B4-BE49-F238E27FC236}">
                <a16:creationId xmlns:a16="http://schemas.microsoft.com/office/drawing/2014/main" id="{2E3385D9-48EF-1F4C-871D-2140CB14CCA5}"/>
              </a:ext>
            </a:extLst>
          </p:cNvPr>
          <p:cNvSpPr>
            <a:spLocks noGrp="1"/>
          </p:cNvSpPr>
          <p:nvPr>
            <p:ph type="title"/>
          </p:nvPr>
        </p:nvSpPr>
        <p:spPr>
          <a:xfrm>
            <a:off x="838200" y="280712"/>
            <a:ext cx="10515600" cy="803336"/>
          </a:xfrm>
        </p:spPr>
        <p:txBody>
          <a:bodyPr/>
          <a:lstStyle/>
          <a:p>
            <a:r>
              <a:rPr lang="en-US" dirty="0"/>
              <a:t>Global Outlook 2019</a:t>
            </a:r>
          </a:p>
        </p:txBody>
      </p:sp>
      <p:sp>
        <p:nvSpPr>
          <p:cNvPr id="3" name="Text Placeholder 2">
            <a:extLst>
              <a:ext uri="{FF2B5EF4-FFF2-40B4-BE49-F238E27FC236}">
                <a16:creationId xmlns:a16="http://schemas.microsoft.com/office/drawing/2014/main" id="{5008F907-EE28-604F-9138-7925D5C76850}"/>
              </a:ext>
            </a:extLst>
          </p:cNvPr>
          <p:cNvSpPr>
            <a:spLocks noGrp="1"/>
          </p:cNvSpPr>
          <p:nvPr>
            <p:ph type="body" sz="quarter" idx="13"/>
          </p:nvPr>
        </p:nvSpPr>
        <p:spPr>
          <a:xfrm>
            <a:off x="770021" y="1681212"/>
            <a:ext cx="11057620" cy="5013573"/>
          </a:xfrm>
        </p:spPr>
        <p:txBody>
          <a:bodyPr numCol="2"/>
          <a:lstStyle/>
          <a:p>
            <a:r>
              <a:rPr lang="en-US" sz="2400" b="1" i="1" dirty="0">
                <a:solidFill>
                  <a:srgbClr val="658D1B"/>
                </a:solidFill>
                <a:latin typeface="Calibri" charset="0"/>
                <a:cs typeface="Calibri" charset="0"/>
                <a:sym typeface="Arial"/>
              </a:rPr>
              <a:t>Sales Plan:  </a:t>
            </a:r>
          </a:p>
          <a:p>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Emphasize  </a:t>
            </a:r>
            <a:r>
              <a:rPr lang="en-US" sz="2133" i="1"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Xplore</a:t>
            </a: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 options, </a:t>
            </a:r>
            <a:b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b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power of access to IEEE, and</a:t>
            </a:r>
          </a:p>
          <a:p>
            <a:pPr lvl="1"/>
            <a:r>
              <a:rPr lang="en-US" sz="17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Drive usage </a:t>
            </a:r>
            <a:r>
              <a:rPr lang="en-US" sz="17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r>
              <a:rPr lang="en-US" sz="17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 aid retention</a:t>
            </a:r>
          </a:p>
          <a:p>
            <a:pPr lvl="1"/>
            <a:r>
              <a:rPr lang="en-US" sz="17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“Add on” products </a:t>
            </a:r>
            <a:r>
              <a:rPr lang="en-US" sz="17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  new revenue</a:t>
            </a:r>
          </a:p>
          <a:p>
            <a:pPr lvl="1"/>
            <a:r>
              <a:rPr lang="en-US" sz="17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Customer demand  new products</a:t>
            </a:r>
          </a:p>
          <a:p>
            <a:pPr defTabSz="1219170">
              <a:spcBef>
                <a:spcPts val="0"/>
              </a:spcBef>
              <a:buClr>
                <a:prstClr val="black"/>
              </a:buClr>
              <a:defRPr/>
            </a:pPr>
            <a:endParaRPr lang="en-US" sz="2400" b="1" i="1" dirty="0">
              <a:solidFill>
                <a:srgbClr val="658D1B"/>
              </a:solidFill>
              <a:latin typeface="Calibri" charset="0"/>
              <a:cs typeface="Calibri" charset="0"/>
              <a:sym typeface="Arial"/>
            </a:endParaRPr>
          </a:p>
          <a:p>
            <a:pPr defTabSz="1219170">
              <a:spcBef>
                <a:spcPts val="0"/>
              </a:spcBef>
              <a:buClr>
                <a:prstClr val="black"/>
              </a:buClr>
              <a:defRPr/>
            </a:pPr>
            <a:r>
              <a:rPr lang="en-US" sz="2400" b="1" i="1" dirty="0">
                <a:solidFill>
                  <a:srgbClr val="658D1B"/>
                </a:solidFill>
                <a:latin typeface="Calibri" charset="0"/>
                <a:cs typeface="Calibri" charset="0"/>
                <a:sym typeface="Arial"/>
              </a:rPr>
              <a:t>Challenges Facing IEEE Sales Effort</a:t>
            </a:r>
          </a:p>
          <a:p>
            <a:pPr defTabSz="1219170">
              <a:spcBef>
                <a:spcPts val="0"/>
              </a:spcBef>
              <a:buClr>
                <a:srgbClr val="0073AE"/>
              </a:buClr>
              <a:buSzPct val="60000"/>
              <a:buFont typeface="Lucida Grande" panose="020B0600040502020204" pitchFamily="34" charset="0"/>
              <a:buChar char="►"/>
              <a:defRPr/>
            </a:pP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Protracted Pricing and Contract Negotiations</a:t>
            </a:r>
          </a:p>
          <a:p>
            <a:pPr defTabSz="1219170">
              <a:spcBef>
                <a:spcPts val="533"/>
              </a:spcBef>
              <a:buClr>
                <a:srgbClr val="0073AE"/>
              </a:buClr>
              <a:buSzPct val="60000"/>
              <a:buFont typeface="Lucida Grande" panose="020B0600040502020204" pitchFamily="34" charset="0"/>
              <a:buChar char="►"/>
              <a:defRPr/>
            </a:pP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OA Business &amp; Sales Plans I.e. opportunity requires new business practices, systems</a:t>
            </a:r>
          </a:p>
          <a:p>
            <a:pPr defTabSz="1219170">
              <a:spcBef>
                <a:spcPts val="533"/>
              </a:spcBef>
              <a:buClr>
                <a:srgbClr val="0073AE"/>
              </a:buClr>
              <a:buSzPct val="60000"/>
              <a:buFont typeface="Lucida Grande" panose="020B0600040502020204" pitchFamily="34" charset="0"/>
              <a:buChar char="►"/>
              <a:defRPr/>
            </a:pP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WW Government Budgets, Taxes and</a:t>
            </a:r>
            <a:b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b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sym typeface="Arial"/>
              </a:rPr>
              <a:t>Terms &amp; Conditions</a:t>
            </a:r>
            <a:endPar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 name="Subtitle 3">
            <a:extLst>
              <a:ext uri="{FF2B5EF4-FFF2-40B4-BE49-F238E27FC236}">
                <a16:creationId xmlns:a16="http://schemas.microsoft.com/office/drawing/2014/main" id="{647C26F6-77CD-FD4F-BF11-84CCFE2B131A}"/>
              </a:ext>
            </a:extLst>
          </p:cNvPr>
          <p:cNvSpPr>
            <a:spLocks noGrp="1"/>
          </p:cNvSpPr>
          <p:nvPr>
            <p:ph type="subTitle" idx="1"/>
          </p:nvPr>
        </p:nvSpPr>
        <p:spPr>
          <a:xfrm>
            <a:off x="757543" y="1067080"/>
            <a:ext cx="9714508" cy="396949"/>
          </a:xfrm>
        </p:spPr>
        <p:txBody>
          <a:bodyPr/>
          <a:lstStyle/>
          <a:p>
            <a:r>
              <a:rPr lang="en-US" dirty="0">
                <a:sym typeface="Arial"/>
              </a:rPr>
              <a:t>2019 Revenue Growth Targets appear achievable   </a:t>
            </a:r>
          </a:p>
          <a:p>
            <a:endParaRPr lang="en-US" dirty="0"/>
          </a:p>
        </p:txBody>
      </p:sp>
      <p:sp>
        <p:nvSpPr>
          <p:cNvPr id="7" name="TextBox 6">
            <a:extLst>
              <a:ext uri="{FF2B5EF4-FFF2-40B4-BE49-F238E27FC236}">
                <a16:creationId xmlns:a16="http://schemas.microsoft.com/office/drawing/2014/main" id="{C54337C5-5ED6-6D46-B2A2-FD2FE2C595FC}"/>
              </a:ext>
            </a:extLst>
          </p:cNvPr>
          <p:cNvSpPr txBox="1"/>
          <p:nvPr/>
        </p:nvSpPr>
        <p:spPr>
          <a:xfrm>
            <a:off x="6994357" y="1758216"/>
            <a:ext cx="5023736" cy="3556295"/>
          </a:xfrm>
          <a:prstGeom prst="rect">
            <a:avLst/>
          </a:prstGeom>
          <a:noFill/>
        </p:spPr>
        <p:txBody>
          <a:bodyPr wrap="square" rtlCol="0">
            <a:spAutoFit/>
          </a:bodyPr>
          <a:lstStyle/>
          <a:p>
            <a:pPr defTabSz="914377">
              <a:lnSpc>
                <a:spcPct val="90000"/>
              </a:lnSpc>
              <a:spcBef>
                <a:spcPts val="1000"/>
              </a:spcBef>
              <a:buClr>
                <a:srgbClr val="0066A1"/>
              </a:buClr>
            </a:pPr>
            <a:r>
              <a:rPr lang="en-US" sz="2400" b="1" i="1" dirty="0">
                <a:solidFill>
                  <a:srgbClr val="658D1B"/>
                </a:solidFill>
                <a:latin typeface="Calibri" panose="020F0502020204030204" pitchFamily="34" charset="0"/>
                <a:cs typeface="Calibri" panose="020F0502020204030204" pitchFamily="34" charset="0"/>
              </a:rPr>
              <a:t>Focus H2 2019:</a:t>
            </a:r>
            <a:endParaRPr lang="en-US" sz="2400" b="1" i="1" dirty="0">
              <a:latin typeface="Calibri" panose="020F0502020204030204" pitchFamily="34" charset="0"/>
              <a:cs typeface="Calibri" panose="020F0502020204030204" pitchFamily="34" charset="0"/>
            </a:endParaRPr>
          </a:p>
          <a:p>
            <a:pPr marL="380990" indent="-380990" defTabSz="914377">
              <a:lnSpc>
                <a:spcPct val="90000"/>
              </a:lnSpc>
              <a:spcBef>
                <a:spcPts val="1000"/>
              </a:spcBef>
              <a:buClr>
                <a:srgbClr val="0066A1"/>
              </a:buClr>
              <a:buSzPct val="60000"/>
              <a:buFont typeface="Lucida Grande" panose="020B0600040502020204" pitchFamily="34" charset="0"/>
              <a:buChar char="▶"/>
            </a:pP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rPr>
              <a:t>Harvest corporate pipeline, esp. USA, China and Japan</a:t>
            </a:r>
          </a:p>
          <a:p>
            <a:pPr marL="380990" indent="-380990" defTabSz="914377">
              <a:lnSpc>
                <a:spcPct val="90000"/>
              </a:lnSpc>
              <a:spcBef>
                <a:spcPts val="1000"/>
              </a:spcBef>
              <a:buClr>
                <a:srgbClr val="0066A1"/>
              </a:buClr>
              <a:buSzPct val="60000"/>
              <a:buFont typeface="Lucida Grande" panose="020B0600040502020204" pitchFamily="34" charset="0"/>
              <a:buChar char="▶"/>
            </a:pP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rPr>
              <a:t>Recapture 40 - 370 lost units in India, &amp; establish 2020 go-to-market plans,</a:t>
            </a:r>
          </a:p>
          <a:p>
            <a:pPr marL="380990" indent="-380990" defTabSz="914377">
              <a:lnSpc>
                <a:spcPct val="90000"/>
              </a:lnSpc>
              <a:spcBef>
                <a:spcPts val="1000"/>
              </a:spcBef>
              <a:buClr>
                <a:srgbClr val="0066A1"/>
              </a:buClr>
              <a:buSzPct val="60000"/>
              <a:buFont typeface="Lucida Grande" panose="020B0600040502020204" pitchFamily="34" charset="0"/>
              <a:buChar char="▶"/>
            </a:pP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rPr>
              <a:t>Continue to position, propose and close   IEEE – Rutgers mini-MBA for engineers</a:t>
            </a:r>
          </a:p>
          <a:p>
            <a:pPr marL="380990" indent="-380990" defTabSz="914377">
              <a:lnSpc>
                <a:spcPct val="90000"/>
              </a:lnSpc>
              <a:spcBef>
                <a:spcPts val="1000"/>
              </a:spcBef>
              <a:buClr>
                <a:srgbClr val="0066A1"/>
              </a:buClr>
              <a:buSzPct val="60000"/>
              <a:buFont typeface="Lucida Grande" panose="020B0600040502020204" pitchFamily="34" charset="0"/>
              <a:buChar char="▶"/>
            </a:pPr>
            <a:r>
              <a:rPr lang="en-US" sz="2133" kern="0" dirty="0">
                <a:solidFill>
                  <a:srgbClr val="000000"/>
                </a:solidFill>
                <a:latin typeface="Calibri" panose="020F0502020204030204" pitchFamily="34" charset="0"/>
                <a:ea typeface="Verdana" panose="020B0604030504040204" pitchFamily="34" charset="0"/>
                <a:cs typeface="Calibri" panose="020F0502020204030204" pitchFamily="34" charset="0"/>
              </a:rPr>
              <a:t>Open Access Revenue Opportunities </a:t>
            </a:r>
          </a:p>
          <a:p>
            <a:pPr marL="685783" lvl="1" indent="-228594" defTabSz="914377" fontAlgn="t">
              <a:lnSpc>
                <a:spcPct val="90000"/>
              </a:lnSpc>
              <a:spcBef>
                <a:spcPts val="500"/>
              </a:spcBef>
              <a:buClr>
                <a:srgbClr val="0066A1"/>
              </a:buClr>
              <a:buSzPct val="100000"/>
              <a:buFont typeface="LucidaGrande" charset="0"/>
              <a:buChar char="-"/>
              <a:defRPr/>
            </a:pPr>
            <a:r>
              <a:rPr lang="en-US" sz="1733" kern="0" dirty="0">
                <a:solidFill>
                  <a:srgbClr val="000000"/>
                </a:solidFill>
                <a:latin typeface="Calibri" panose="020F0502020204030204" pitchFamily="34" charset="0"/>
                <a:ea typeface="Verdana" panose="020B0604030504040204" pitchFamily="34" charset="0"/>
                <a:cs typeface="Calibri" panose="020F0502020204030204" pitchFamily="34" charset="0"/>
              </a:rPr>
              <a:t>Minimize Risk and Maximize Opportunity, including Close one or more R&amp;P</a:t>
            </a:r>
          </a:p>
        </p:txBody>
      </p:sp>
      <p:pic>
        <p:nvPicPr>
          <p:cNvPr id="6" name="Picture 5">
            <a:extLst>
              <a:ext uri="{FF2B5EF4-FFF2-40B4-BE49-F238E27FC236}">
                <a16:creationId xmlns:a16="http://schemas.microsoft.com/office/drawing/2014/main" id="{0B54F2B2-442B-6E4B-9938-1FC72622FD46}"/>
              </a:ext>
            </a:extLst>
          </p:cNvPr>
          <p:cNvPicPr>
            <a:picLocks noChangeAspect="1"/>
          </p:cNvPicPr>
          <p:nvPr/>
        </p:nvPicPr>
        <p:blipFill>
          <a:blip r:embed="rId3"/>
          <a:stretch>
            <a:fillRect/>
          </a:stretch>
        </p:blipFill>
        <p:spPr>
          <a:xfrm>
            <a:off x="4401956" y="1625111"/>
            <a:ext cx="2493667" cy="1557644"/>
          </a:xfrm>
          <a:prstGeom prst="rect">
            <a:avLst/>
          </a:prstGeom>
        </p:spPr>
      </p:pic>
      <p:grpSp>
        <p:nvGrpSpPr>
          <p:cNvPr id="13" name="Group 12">
            <a:extLst>
              <a:ext uri="{FF2B5EF4-FFF2-40B4-BE49-F238E27FC236}">
                <a16:creationId xmlns:a16="http://schemas.microsoft.com/office/drawing/2014/main" id="{0657B503-F88E-8D41-B9CC-60FCC775887D}"/>
              </a:ext>
            </a:extLst>
          </p:cNvPr>
          <p:cNvGrpSpPr/>
          <p:nvPr/>
        </p:nvGrpSpPr>
        <p:grpSpPr>
          <a:xfrm>
            <a:off x="7500885" y="216749"/>
            <a:ext cx="4458100" cy="1247280"/>
            <a:chOff x="5422053" y="571606"/>
            <a:chExt cx="3343575" cy="935460"/>
          </a:xfrm>
        </p:grpSpPr>
        <p:sp>
          <p:nvSpPr>
            <p:cNvPr id="9" name="Rectangular Callout 8">
              <a:extLst>
                <a:ext uri="{FF2B5EF4-FFF2-40B4-BE49-F238E27FC236}">
                  <a16:creationId xmlns:a16="http://schemas.microsoft.com/office/drawing/2014/main" id="{5932A440-81EA-FF44-A823-4466E2337218}"/>
                </a:ext>
              </a:extLst>
            </p:cNvPr>
            <p:cNvSpPr/>
            <p:nvPr/>
          </p:nvSpPr>
          <p:spPr>
            <a:xfrm>
              <a:off x="5422053" y="571606"/>
              <a:ext cx="3343575" cy="935460"/>
            </a:xfrm>
            <a:prstGeom prst="wedgeRectCallout">
              <a:avLst>
                <a:gd name="adj1" fmla="val -58406"/>
                <a:gd name="adj2" fmla="val 72848"/>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06FFAEDF-6AEB-1A4A-983F-F09B95A78276}"/>
                </a:ext>
              </a:extLst>
            </p:cNvPr>
            <p:cNvSpPr txBox="1"/>
            <p:nvPr/>
          </p:nvSpPr>
          <p:spPr>
            <a:xfrm>
              <a:off x="6083721" y="600018"/>
              <a:ext cx="2650376" cy="831517"/>
            </a:xfrm>
            <a:prstGeom prst="rect">
              <a:avLst/>
            </a:prstGeom>
          </p:spPr>
          <p:txBody>
            <a:bodyPr wrap="square" rtlCol="0">
              <a:noAutofit/>
            </a:bodyPr>
            <a:lstStyle/>
            <a:p>
              <a:pPr>
                <a:spcBef>
                  <a:spcPts val="267"/>
                </a:spcBef>
                <a:buClr>
                  <a:prstClr val="black"/>
                </a:buClr>
                <a:buSzPct val="100000"/>
                <a:defRPr/>
              </a:pPr>
              <a:r>
                <a:rPr lang="en-US" sz="2267" b="1" dirty="0">
                  <a:solidFill>
                    <a:schemeClr val="bg1"/>
                  </a:solidFill>
                  <a:sym typeface="Arial"/>
                </a:rPr>
                <a:t>$259.6 M + 4.5% earned   /  $247.6 +5.8% Cash vs. 2018  </a:t>
              </a:r>
            </a:p>
          </p:txBody>
        </p:sp>
        <p:pic>
          <p:nvPicPr>
            <p:cNvPr id="12" name="Picture 11">
              <a:extLst>
                <a:ext uri="{FF2B5EF4-FFF2-40B4-BE49-F238E27FC236}">
                  <a16:creationId xmlns:a16="http://schemas.microsoft.com/office/drawing/2014/main" id="{D62D8C2E-BECF-5C4C-A548-B8A3CEA3D16E}"/>
                </a:ext>
              </a:extLst>
            </p:cNvPr>
            <p:cNvPicPr>
              <a:picLocks noChangeAspect="1"/>
            </p:cNvPicPr>
            <p:nvPr/>
          </p:nvPicPr>
          <p:blipFill>
            <a:blip r:embed="rId4"/>
            <a:stretch>
              <a:fillRect/>
            </a:stretch>
          </p:blipFill>
          <p:spPr>
            <a:xfrm>
              <a:off x="5510050" y="622740"/>
              <a:ext cx="596460" cy="596460"/>
            </a:xfrm>
            <a:prstGeom prst="rect">
              <a:avLst/>
            </a:prstGeom>
          </p:spPr>
        </p:pic>
      </p:grpSp>
    </p:spTree>
    <p:extLst>
      <p:ext uri="{BB962C8B-B14F-4D97-AF65-F5344CB8AC3E}">
        <p14:creationId xmlns:p14="http://schemas.microsoft.com/office/powerpoint/2010/main" val="10135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fontScale="90000"/>
          </a:bodyPr>
          <a:lstStyle/>
          <a:p>
            <a:r>
              <a:rPr lang="en-US" sz="3200" dirty="0"/>
              <a:t>Total Number of IEEE Conferences</a:t>
            </a:r>
          </a:p>
        </p:txBody>
      </p:sp>
      <p:graphicFrame>
        <p:nvGraphicFramePr>
          <p:cNvPr id="7" name="Content Placeholder 6"/>
          <p:cNvGraphicFramePr>
            <a:graphicFrameLocks noGrp="1"/>
          </p:cNvGraphicFramePr>
          <p:nvPr>
            <p:ph sz="half" idx="4294967295"/>
          </p:nvPr>
        </p:nvGraphicFramePr>
        <p:xfrm>
          <a:off x="510231" y="1360658"/>
          <a:ext cx="10774363" cy="484488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263125" y="4869656"/>
            <a:ext cx="347296" cy="273844"/>
          </a:xfrm>
          <a:prstGeom prst="rect">
            <a:avLst/>
          </a:prstGeom>
        </p:spPr>
        <p:txBody>
          <a:bodyPr vert="horz" lIns="68580" tIns="34290" rIns="68580" bIns="34290" rtlCol="0" anchor="ctr"/>
          <a:lstStyle>
            <a:defPPr>
              <a:defRPr lang="en-US"/>
            </a:defPPr>
            <a:lvl1pPr marL="0" algn="ctr" defTabSz="342875" rtl="0" eaLnBrk="1" latinLnBrk="0" hangingPunct="1">
              <a:defRPr sz="700" kern="1200">
                <a:solidFill>
                  <a:schemeClr val="accent1"/>
                </a:solidFill>
                <a:latin typeface="+mn-lt"/>
                <a:ea typeface="+mn-ea"/>
                <a:cs typeface="+mn-cs"/>
              </a:defRPr>
            </a:lvl1pPr>
            <a:lvl2pPr marL="342875" algn="l" defTabSz="342875" rtl="0" eaLnBrk="1" latinLnBrk="0" hangingPunct="1">
              <a:defRPr sz="1400" kern="1200">
                <a:solidFill>
                  <a:schemeClr val="tx1"/>
                </a:solidFill>
                <a:latin typeface="+mn-lt"/>
                <a:ea typeface="+mn-ea"/>
                <a:cs typeface="+mn-cs"/>
              </a:defRPr>
            </a:lvl2pPr>
            <a:lvl3pPr marL="685749" algn="l" defTabSz="342875" rtl="0" eaLnBrk="1" latinLnBrk="0" hangingPunct="1">
              <a:defRPr sz="1400" kern="1200">
                <a:solidFill>
                  <a:schemeClr val="tx1"/>
                </a:solidFill>
                <a:latin typeface="+mn-lt"/>
                <a:ea typeface="+mn-ea"/>
                <a:cs typeface="+mn-cs"/>
              </a:defRPr>
            </a:lvl3pPr>
            <a:lvl4pPr marL="1028624" algn="l" defTabSz="342875" rtl="0" eaLnBrk="1" latinLnBrk="0" hangingPunct="1">
              <a:defRPr sz="1400" kern="1200">
                <a:solidFill>
                  <a:schemeClr val="tx1"/>
                </a:solidFill>
                <a:latin typeface="+mn-lt"/>
                <a:ea typeface="+mn-ea"/>
                <a:cs typeface="+mn-cs"/>
              </a:defRPr>
            </a:lvl4pPr>
            <a:lvl5pPr marL="1371498" algn="l" defTabSz="342875" rtl="0" eaLnBrk="1" latinLnBrk="0" hangingPunct="1">
              <a:defRPr sz="1400" kern="1200">
                <a:solidFill>
                  <a:schemeClr val="tx1"/>
                </a:solidFill>
                <a:latin typeface="+mn-lt"/>
                <a:ea typeface="+mn-ea"/>
                <a:cs typeface="+mn-cs"/>
              </a:defRPr>
            </a:lvl5pPr>
            <a:lvl6pPr marL="1714373" algn="l" defTabSz="342875" rtl="0" eaLnBrk="1" latinLnBrk="0" hangingPunct="1">
              <a:defRPr sz="1400" kern="1200">
                <a:solidFill>
                  <a:schemeClr val="tx1"/>
                </a:solidFill>
                <a:latin typeface="+mn-lt"/>
                <a:ea typeface="+mn-ea"/>
                <a:cs typeface="+mn-cs"/>
              </a:defRPr>
            </a:lvl6pPr>
            <a:lvl7pPr marL="2057246" algn="l" defTabSz="342875" rtl="0" eaLnBrk="1" latinLnBrk="0" hangingPunct="1">
              <a:defRPr sz="1400" kern="1200">
                <a:solidFill>
                  <a:schemeClr val="tx1"/>
                </a:solidFill>
                <a:latin typeface="+mn-lt"/>
                <a:ea typeface="+mn-ea"/>
                <a:cs typeface="+mn-cs"/>
              </a:defRPr>
            </a:lvl7pPr>
            <a:lvl8pPr marL="2400120" algn="l" defTabSz="342875" rtl="0" eaLnBrk="1" latinLnBrk="0" hangingPunct="1">
              <a:defRPr sz="1400" kern="1200">
                <a:solidFill>
                  <a:schemeClr val="tx1"/>
                </a:solidFill>
                <a:latin typeface="+mn-lt"/>
                <a:ea typeface="+mn-ea"/>
                <a:cs typeface="+mn-cs"/>
              </a:defRPr>
            </a:lvl8pPr>
            <a:lvl9pPr marL="2742995" algn="l" defTabSz="342875" rtl="0" eaLnBrk="1" latinLnBrk="0" hangingPunct="1">
              <a:defRPr sz="1400" kern="1200">
                <a:solidFill>
                  <a:schemeClr val="tx1"/>
                </a:solidFill>
                <a:latin typeface="+mn-lt"/>
                <a:ea typeface="+mn-ea"/>
                <a:cs typeface="+mn-cs"/>
              </a:defRPr>
            </a:lvl9pPr>
          </a:lstStyle>
          <a:p>
            <a:pPr defTabSz="1219140">
              <a:defRPr/>
            </a:pPr>
            <a:fld id="{D57F1E4F-1CFF-5643-939E-217C01CDF565}" type="slidenum">
              <a:rPr lang="en-US" smtClean="0"/>
              <a:pPr defTabSz="1219140">
                <a:defRPr/>
              </a:pPr>
              <a:t>98</a:t>
            </a:fld>
            <a:endParaRPr lang="en-US" dirty="0">
              <a:solidFill>
                <a:prstClr val="white"/>
              </a:solidFill>
              <a:latin typeface="Calibri" panose="020F0502020204030204"/>
              <a:cs typeface="Arial"/>
              <a:sym typeface="Arial"/>
            </a:endParaRPr>
          </a:p>
        </p:txBody>
      </p:sp>
    </p:spTree>
    <p:extLst>
      <p:ext uri="{BB962C8B-B14F-4D97-AF65-F5344CB8AC3E}">
        <p14:creationId xmlns:p14="http://schemas.microsoft.com/office/powerpoint/2010/main" val="6768603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816" y="549911"/>
            <a:ext cx="11374883" cy="521507"/>
          </a:xfrm>
          <a:prstGeom prst="rect">
            <a:avLst/>
          </a:prstGeom>
        </p:spPr>
        <p:txBody>
          <a:bodyPr>
            <a:normAutofit fontScale="90000"/>
          </a:bodyPr>
          <a:lstStyle/>
          <a:p>
            <a:r>
              <a:rPr lang="en-US" sz="2667" dirty="0">
                <a:latin typeface="Calibri" panose="020F0502020204030204" pitchFamily="34" charset="0"/>
              </a:rPr>
              <a:t>Conference Gross Revenues</a:t>
            </a:r>
            <a:br>
              <a:rPr lang="en-US" dirty="0">
                <a:latin typeface="Calibri" panose="020F0502020204030204" pitchFamily="34" charset="0"/>
              </a:rPr>
            </a:br>
            <a:r>
              <a:rPr lang="en-US" sz="2667" b="0" i="1" dirty="0">
                <a:latin typeface="Calibri" panose="020F0502020204030204" pitchFamily="34" charset="0"/>
              </a:rPr>
              <a:t>From Financially-Sponsored Conference Events, in $M</a:t>
            </a:r>
          </a:p>
        </p:txBody>
      </p:sp>
      <p:sp>
        <p:nvSpPr>
          <p:cNvPr id="4" name="Slide Number Placeholder 3"/>
          <p:cNvSpPr>
            <a:spLocks noGrp="1"/>
          </p:cNvSpPr>
          <p:nvPr>
            <p:ph type="sldNum" sz="quarter" idx="4294967295"/>
          </p:nvPr>
        </p:nvSpPr>
        <p:spPr>
          <a:xfrm>
            <a:off x="6263125" y="4869656"/>
            <a:ext cx="347296" cy="273844"/>
          </a:xfrm>
          <a:prstGeom prst="rect">
            <a:avLst/>
          </a:prstGeom>
        </p:spPr>
        <p:txBody>
          <a:bodyPr vert="horz" lIns="68580" tIns="34290" rIns="68580" bIns="34290" rtlCol="0" anchor="ctr"/>
          <a:lstStyle>
            <a:defPPr>
              <a:defRPr lang="en-US"/>
            </a:defPPr>
            <a:lvl1pPr marL="0" algn="ctr" defTabSz="342875" rtl="0" eaLnBrk="1" latinLnBrk="0" hangingPunct="1">
              <a:defRPr sz="700" kern="1200">
                <a:solidFill>
                  <a:schemeClr val="accent1"/>
                </a:solidFill>
                <a:latin typeface="+mn-lt"/>
                <a:ea typeface="+mn-ea"/>
                <a:cs typeface="+mn-cs"/>
              </a:defRPr>
            </a:lvl1pPr>
            <a:lvl2pPr marL="342875" algn="l" defTabSz="342875" rtl="0" eaLnBrk="1" latinLnBrk="0" hangingPunct="1">
              <a:defRPr sz="1400" kern="1200">
                <a:solidFill>
                  <a:schemeClr val="tx1"/>
                </a:solidFill>
                <a:latin typeface="+mn-lt"/>
                <a:ea typeface="+mn-ea"/>
                <a:cs typeface="+mn-cs"/>
              </a:defRPr>
            </a:lvl2pPr>
            <a:lvl3pPr marL="685749" algn="l" defTabSz="342875" rtl="0" eaLnBrk="1" latinLnBrk="0" hangingPunct="1">
              <a:defRPr sz="1400" kern="1200">
                <a:solidFill>
                  <a:schemeClr val="tx1"/>
                </a:solidFill>
                <a:latin typeface="+mn-lt"/>
                <a:ea typeface="+mn-ea"/>
                <a:cs typeface="+mn-cs"/>
              </a:defRPr>
            </a:lvl3pPr>
            <a:lvl4pPr marL="1028624" algn="l" defTabSz="342875" rtl="0" eaLnBrk="1" latinLnBrk="0" hangingPunct="1">
              <a:defRPr sz="1400" kern="1200">
                <a:solidFill>
                  <a:schemeClr val="tx1"/>
                </a:solidFill>
                <a:latin typeface="+mn-lt"/>
                <a:ea typeface="+mn-ea"/>
                <a:cs typeface="+mn-cs"/>
              </a:defRPr>
            </a:lvl4pPr>
            <a:lvl5pPr marL="1371498" algn="l" defTabSz="342875" rtl="0" eaLnBrk="1" latinLnBrk="0" hangingPunct="1">
              <a:defRPr sz="1400" kern="1200">
                <a:solidFill>
                  <a:schemeClr val="tx1"/>
                </a:solidFill>
                <a:latin typeface="+mn-lt"/>
                <a:ea typeface="+mn-ea"/>
                <a:cs typeface="+mn-cs"/>
              </a:defRPr>
            </a:lvl5pPr>
            <a:lvl6pPr marL="1714373" algn="l" defTabSz="342875" rtl="0" eaLnBrk="1" latinLnBrk="0" hangingPunct="1">
              <a:defRPr sz="1400" kern="1200">
                <a:solidFill>
                  <a:schemeClr val="tx1"/>
                </a:solidFill>
                <a:latin typeface="+mn-lt"/>
                <a:ea typeface="+mn-ea"/>
                <a:cs typeface="+mn-cs"/>
              </a:defRPr>
            </a:lvl6pPr>
            <a:lvl7pPr marL="2057246" algn="l" defTabSz="342875" rtl="0" eaLnBrk="1" latinLnBrk="0" hangingPunct="1">
              <a:defRPr sz="1400" kern="1200">
                <a:solidFill>
                  <a:schemeClr val="tx1"/>
                </a:solidFill>
                <a:latin typeface="+mn-lt"/>
                <a:ea typeface="+mn-ea"/>
                <a:cs typeface="+mn-cs"/>
              </a:defRPr>
            </a:lvl7pPr>
            <a:lvl8pPr marL="2400120" algn="l" defTabSz="342875" rtl="0" eaLnBrk="1" latinLnBrk="0" hangingPunct="1">
              <a:defRPr sz="1400" kern="1200">
                <a:solidFill>
                  <a:schemeClr val="tx1"/>
                </a:solidFill>
                <a:latin typeface="+mn-lt"/>
                <a:ea typeface="+mn-ea"/>
                <a:cs typeface="+mn-cs"/>
              </a:defRPr>
            </a:lvl8pPr>
            <a:lvl9pPr marL="2742995" algn="l" defTabSz="342875" rtl="0" eaLnBrk="1" latinLnBrk="0" hangingPunct="1">
              <a:defRPr sz="1400" kern="1200">
                <a:solidFill>
                  <a:schemeClr val="tx1"/>
                </a:solidFill>
                <a:latin typeface="+mn-lt"/>
                <a:ea typeface="+mn-ea"/>
                <a:cs typeface="+mn-cs"/>
              </a:defRPr>
            </a:lvl9pPr>
          </a:lstStyle>
          <a:p>
            <a:pPr defTabSz="1219140">
              <a:defRPr/>
            </a:pPr>
            <a:fld id="{D57F1E4F-1CFF-5643-939E-217C01CDF565}" type="slidenum">
              <a:rPr lang="en-US" smtClean="0"/>
              <a:pPr defTabSz="1219140">
                <a:defRPr/>
              </a:pPr>
              <a:t>99</a:t>
            </a:fld>
            <a:endParaRPr lang="en-US" dirty="0">
              <a:solidFill>
                <a:prstClr val="white"/>
              </a:solidFill>
              <a:latin typeface="Calibri" panose="020F0502020204030204"/>
              <a:cs typeface="Arial"/>
              <a:sym typeface="Arial"/>
            </a:endParaRPr>
          </a:p>
        </p:txBody>
      </p:sp>
      <p:graphicFrame>
        <p:nvGraphicFramePr>
          <p:cNvPr id="3" name="Chart 2"/>
          <p:cNvGraphicFramePr/>
          <p:nvPr/>
        </p:nvGraphicFramePr>
        <p:xfrm>
          <a:off x="4967" y="1420427"/>
          <a:ext cx="10984637" cy="49546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1466681" y="1688569"/>
            <a:ext cx="2937737" cy="8563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70">
              <a:defRPr/>
            </a:pPr>
            <a:r>
              <a:rPr lang="en-US" sz="2400" b="1" kern="0" dirty="0">
                <a:solidFill>
                  <a:srgbClr val="FFFFFF"/>
                </a:solidFill>
                <a:latin typeface="Arial"/>
                <a:sym typeface="Arial"/>
              </a:rPr>
              <a:t>CAGR  2009-18: 6.07%</a:t>
            </a:r>
          </a:p>
        </p:txBody>
      </p:sp>
    </p:spTree>
    <p:extLst>
      <p:ext uri="{BB962C8B-B14F-4D97-AF65-F5344CB8AC3E}">
        <p14:creationId xmlns:p14="http://schemas.microsoft.com/office/powerpoint/2010/main" val="1611088788"/>
      </p:ext>
    </p:extLst>
  </p:cSld>
  <p:clrMapOvr>
    <a:masterClrMapping/>
  </p:clrMapOvr>
</p:sld>
</file>

<file path=ppt/theme/theme1.xml><?xml version="1.0" encoding="utf-8"?>
<a:theme xmlns:a="http://schemas.openxmlformats.org/drawingml/2006/main" name="Copy of ICCAD2019 templa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ICCAD2019 template" id="{BDE5101A-05BD-4E4D-A7B8-C0C68388F82D}" vid="{01D9B5D3-CA74-EA47-B2D1-09B335C83D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Copy of ICCAD2019 template</Template>
  <TotalTime>294</TotalTime>
  <Words>11494</Words>
  <Application>Microsoft Macintosh PowerPoint</Application>
  <PresentationFormat>Widescreen</PresentationFormat>
  <Paragraphs>2052</Paragraphs>
  <Slides>133</Slides>
  <Notes>48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133</vt:i4>
      </vt:variant>
    </vt:vector>
  </HeadingPairs>
  <TitlesOfParts>
    <vt:vector size="149" baseType="lpstr">
      <vt:lpstr>Arial</vt:lpstr>
      <vt:lpstr>Arial Black</vt:lpstr>
      <vt:lpstr>Arial Narrow</vt:lpstr>
      <vt:lpstr>Calibri</vt:lpstr>
      <vt:lpstr>Californian FB</vt:lpstr>
      <vt:lpstr>Courier New</vt:lpstr>
      <vt:lpstr>Helvetica</vt:lpstr>
      <vt:lpstr>Lucida Grande</vt:lpstr>
      <vt:lpstr>LucidaGrande</vt:lpstr>
      <vt:lpstr>Merriweather Sans</vt:lpstr>
      <vt:lpstr>Noto Sans Symbols</vt:lpstr>
      <vt:lpstr>Times New Roman</vt:lpstr>
      <vt:lpstr>Verdana</vt:lpstr>
      <vt:lpstr>Wingdings</vt:lpstr>
      <vt:lpstr>Wingdings 3</vt:lpstr>
      <vt:lpstr>Copy of ICCAD2019 template</vt:lpstr>
      <vt:lpstr>PowerPoint Presentation</vt:lpstr>
      <vt:lpstr>Awards at ICCAD</vt:lpstr>
      <vt:lpstr>PowerPoint Presentation</vt:lpstr>
      <vt:lpstr>IEEE Fellow Recognition</vt:lpstr>
      <vt:lpstr>PowerPoint Presentation</vt:lpstr>
      <vt:lpstr>PowerPoint Presentation</vt:lpstr>
      <vt:lpstr>Finance </vt:lpstr>
      <vt:lpstr>Status</vt:lpstr>
      <vt:lpstr>Budget 2020 - approved</vt:lpstr>
      <vt:lpstr>Budget 2020 – Expenses details</vt:lpstr>
      <vt:lpstr>Activities sponsored by CEDA</vt:lpstr>
      <vt:lpstr>Looking to 2020</vt:lpstr>
      <vt:lpstr>Conferences</vt:lpstr>
      <vt:lpstr>Status of Conferences</vt:lpstr>
      <vt:lpstr>New Sponsored Conferences</vt:lpstr>
      <vt:lpstr>On-going Directions</vt:lpstr>
      <vt:lpstr>Activities</vt:lpstr>
      <vt:lpstr>CEDA Activity Overview</vt:lpstr>
      <vt:lpstr>Distinguished Speaker Luncheon Presentation</vt:lpstr>
      <vt:lpstr>Distinguished Speaker Luncheon Presentation: Past Talks</vt:lpstr>
      <vt:lpstr>Sponsored Conference Activities and Workshops</vt:lpstr>
      <vt:lpstr>Current CEDA Distinguished Lecturers</vt:lpstr>
      <vt:lpstr>CEDA DL Guidelines</vt:lpstr>
      <vt:lpstr>New CEDA DL Guidelines</vt:lpstr>
      <vt:lpstr>Outreach Program: Local Chapters</vt:lpstr>
      <vt:lpstr>Member Technology Organizations</vt:lpstr>
      <vt:lpstr>DATC</vt:lpstr>
      <vt:lpstr>Design Automation Technical Committee</vt:lpstr>
      <vt:lpstr>PowerPoint Presentation</vt:lpstr>
      <vt:lpstr>Execution Plan/Status in 2019</vt:lpstr>
      <vt:lpstr>2019 DATC Members</vt:lpstr>
      <vt:lpstr>Publications</vt:lpstr>
      <vt:lpstr>CEDA Participation in Periodicals</vt:lpstr>
      <vt:lpstr>Ongoing &amp; Upcoming Activities</vt:lpstr>
      <vt:lpstr>Ongoing &amp; Upcoming Activities</vt:lpstr>
      <vt:lpstr>TCAD - Transactions on Computer-Aided Design</vt:lpstr>
      <vt:lpstr>PowerPoint Presentation</vt:lpstr>
      <vt:lpstr>PowerPoint Presentation</vt:lpstr>
      <vt:lpstr>PowerPoint Presentation</vt:lpstr>
      <vt:lpstr>TCAD - Transactions on Computer-Aided Design</vt:lpstr>
      <vt:lpstr>Q1: How satisfied are you with how TCAD is serving its readership and authors?</vt:lpstr>
      <vt:lpstr>Q2: Do you feel that submissions to TCAD are moving through the review cycle in a timely manner?</vt:lpstr>
      <vt:lpstr>Q3: Do you agree that the quality of papers appearing in TCAD is in keeping with maintaining or improving its reputation?</vt:lpstr>
      <vt:lpstr>Q4: How well do you feel that the has EiC fulfilled his role?</vt:lpstr>
      <vt:lpstr>Q5: TCAD Challenges: In your view what are the top 2 - 3 things that TCAD can do to ensure its long term success as the leading magazine in its areas, reflecting latest research </vt:lpstr>
      <vt:lpstr>Q6: TCAD Positioning: Looking at the papers published in TCAD over the last two or three years, do these papers reflect the true state of the art on Computer-Aided Design?  If not what are the major missing topical areas? </vt:lpstr>
      <vt:lpstr>Q7: (Survey Analytics) Please pick the most appropriate characterization, starting from the top:</vt:lpstr>
      <vt:lpstr>TCAD - Transactions on Computer-Aided Design</vt:lpstr>
      <vt:lpstr>ESL – Embedded Systems Letters</vt:lpstr>
      <vt:lpstr>PowerPoint Presentation</vt:lpstr>
      <vt:lpstr>PowerPoint Presentation</vt:lpstr>
      <vt:lpstr>ESL – Embedded Systems Letter</vt:lpstr>
      <vt:lpstr>ESL – Embedded Systems Letter</vt:lpstr>
      <vt:lpstr>PowerPoint Presentation</vt:lpstr>
      <vt:lpstr>PowerPoint Presentation</vt:lpstr>
      <vt:lpstr>Status Special Issues (1/2)</vt:lpstr>
      <vt:lpstr>PowerPoint Presentation</vt:lpstr>
      <vt:lpstr>JxCDC – Journal on Exploratory Solid-State Computational Devices and Circuits</vt:lpstr>
      <vt:lpstr>JXCDC – Status</vt:lpstr>
      <vt:lpstr>JXCDC – Special Topics for 2019/2020</vt:lpstr>
      <vt:lpstr>JXCDC – Other</vt:lpstr>
      <vt:lpstr>PowerPoint Presentation</vt:lpstr>
      <vt:lpstr>New Initiatives</vt:lpstr>
      <vt:lpstr>Ongoing Activities</vt:lpstr>
      <vt:lpstr>Ongoing Activities</vt:lpstr>
      <vt:lpstr>Ongoing Activities</vt:lpstr>
      <vt:lpstr>Future </vt:lpstr>
      <vt:lpstr>Standards</vt:lpstr>
      <vt:lpstr>Governing Documents</vt:lpstr>
      <vt:lpstr>Bylaws and Constitution Updates</vt:lpstr>
      <vt:lpstr>Bylaws Updates</vt:lpstr>
      <vt:lpstr>Bylaws Updates - continued</vt:lpstr>
      <vt:lpstr>Bylaws Update - continued</vt:lpstr>
      <vt:lpstr>Bylaws Update - continued</vt:lpstr>
      <vt:lpstr>VP for Young Professionals</vt:lpstr>
      <vt:lpstr>Strategy Committee </vt:lpstr>
      <vt:lpstr>In 2018: IEEE FC’s Motion on Disempowering Councils</vt:lpstr>
      <vt:lpstr>TC Fellow Nomination and Elevation Statistics</vt:lpstr>
      <vt:lpstr>Elevation Probability vs Mean Number of Nominations</vt:lpstr>
      <vt:lpstr>“New Findings” from FC on Societies and Councils</vt:lpstr>
      <vt:lpstr>Counter Arguments from TCs Viewed by Stefano Galli (FC Chair) </vt:lpstr>
      <vt:lpstr>Problems Beyond Stats Viewed by Stefano  </vt:lpstr>
      <vt:lpstr>Stefano’s Suggestions to FC: Reaffirm the 2018 Decision?</vt:lpstr>
      <vt:lpstr>Stefano’s Suggestions to FC: Reaffirm the 2018 Decision?</vt:lpstr>
      <vt:lpstr>Many against this Motion</vt:lpstr>
      <vt:lpstr>Many against this Motion (cont’d)</vt:lpstr>
      <vt:lpstr>Comments from Nazanin Bassiri-Gharb (UFFC-S)</vt:lpstr>
      <vt:lpstr>Comments from Nazanin Bassiri-Gharb (UFFC-S)</vt:lpstr>
      <vt:lpstr>CEDA &amp; Cadence Global Sponsorship Collaboration            Sponsored Conferences for 2018, any more to add? </vt:lpstr>
      <vt:lpstr>Board of Governors Meeting</vt:lpstr>
      <vt:lpstr>PowerPoint Presentation</vt:lpstr>
      <vt:lpstr>Old/New Business </vt:lpstr>
      <vt:lpstr>President Report</vt:lpstr>
      <vt:lpstr>IEEE CEDA Student Travel Program </vt:lpstr>
      <vt:lpstr>DAC-SEMI Collaboration Status</vt:lpstr>
      <vt:lpstr>IEEE Strategy for Growth (Revenue)</vt:lpstr>
      <vt:lpstr>Global Outlook 2019</vt:lpstr>
      <vt:lpstr>Total Number of IEEE Conferences</vt:lpstr>
      <vt:lpstr>Conference Gross Revenues From Financially-Sponsored Conference Events, in $M</vt:lpstr>
      <vt:lpstr>Charge and Cost in Technical Co-Sponsorship</vt:lpstr>
      <vt:lpstr>Full (100%) TCS Cost Allocation</vt:lpstr>
      <vt:lpstr>TCS Cost Allocation Breakdown</vt:lpstr>
      <vt:lpstr>Full (100%) TCS Cost Allocation – Algorithm</vt:lpstr>
      <vt:lpstr>Full (100%) TCS Cost Allocation – Schedule</vt:lpstr>
      <vt:lpstr>PowerPoint Presentation</vt:lpstr>
      <vt:lpstr>Status of New accelerated OA publications</vt:lpstr>
      <vt:lpstr>Status:   IEEE Accelerated OA Plan New Pubs (14) IEEE Open website contains information about IEEE’s OA options for authors https://open.ieee.org  Press release about our OA plans (June 11):  https://www.ieee.org/about/news/2019/14-new-open-access-journals.html</vt:lpstr>
      <vt:lpstr>Status:   IEEE Accelerated OA Plan New Pubs (14)</vt:lpstr>
      <vt:lpstr>Status:   IEEE Access Sections (6) </vt:lpstr>
      <vt:lpstr>Update on Fellow matters, including the decision to refer Fellow Nominees to Societies only</vt:lpstr>
      <vt:lpstr>Rationale for Decision (1/2)</vt:lpstr>
      <vt:lpstr>Rationale for Decision (2/2)</vt:lpstr>
      <vt:lpstr>Implementation Aspects</vt:lpstr>
      <vt:lpstr>Looking to 2020</vt:lpstr>
      <vt:lpstr> BACKUP SLIDES</vt:lpstr>
      <vt:lpstr>PowerPoint Presentation</vt:lpstr>
      <vt:lpstr>Roster of the 2019 Ad Hoc (12 S/TC-FEC Chairs)</vt:lpstr>
      <vt:lpstr>IEEE Fellow Committee  Should Councils Evaluate Nominees?</vt:lpstr>
      <vt:lpstr>Data on Technical Councils</vt:lpstr>
      <vt:lpstr>Data on Technical Councils</vt:lpstr>
      <vt:lpstr>Elevation Probability vs Mean Number of Nominations</vt:lpstr>
      <vt:lpstr>New findings on Societies and Councils</vt:lpstr>
      <vt:lpstr>The Problem Exists Beyond Stats</vt:lpstr>
      <vt:lpstr>Does the FC Reaffirm the 2018 Decision?</vt:lpstr>
      <vt:lpstr>Does the FC Reaffirm the 2018 Decision?</vt:lpstr>
      <vt:lpstr>2018 Decision on Councils</vt:lpstr>
      <vt:lpstr>Counter Arguments I got from the TCs (followed by my opinions)</vt:lpstr>
      <vt:lpstr>Highlights of Fellow Decisions that Impact S/TCs</vt:lpstr>
      <vt:lpstr>Publicity</vt:lpstr>
      <vt:lpstr>Ongoing Activities</vt:lpstr>
      <vt:lpstr>Pending Items</vt:lpstr>
      <vt:lpstr>2019 Open Issues</vt:lpstr>
      <vt:lpstr>Feedback?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Content Area (i.e. “Finance”)</dc:title>
  <dc:subject/>
  <dc:creator>Vasilis Pavlidis</dc:creator>
  <cp:keywords/>
  <dc:description/>
  <cp:lastModifiedBy>Jennifir McGillis</cp:lastModifiedBy>
  <cp:revision>26</cp:revision>
  <dcterms:created xsi:type="dcterms:W3CDTF">2019-10-27T08:54:36Z</dcterms:created>
  <dcterms:modified xsi:type="dcterms:W3CDTF">2019-11-03T10:07:14Z</dcterms:modified>
  <cp:category/>
</cp:coreProperties>
</file>