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302" r:id="rId4"/>
    <p:sldId id="30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4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79B78-3CEB-0542-AF13-63917992D036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C217C-2DDF-F448-9999-B9C8C298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ABC2:</a:t>
            </a:r>
          </a:p>
          <a:p>
            <a:pPr marL="228600" indent="-228600">
              <a:buAutoNum type="arabicPeriod"/>
            </a:pPr>
            <a:r>
              <a:rPr lang="en-US" b="1" baseline="0" dirty="0"/>
              <a:t>I am updating this chart for ALL the Conferences – so 4500 attendees (a bit inflated but defensible – since often the IEEE name brings in the papers and people). </a:t>
            </a:r>
          </a:p>
          <a:p>
            <a:pPr marL="0" indent="0">
              <a:buNone/>
            </a:pPr>
            <a:endParaRPr lang="en-US" b="1" baseline="0" dirty="0"/>
          </a:p>
          <a:p>
            <a:pPr marL="0" indent="0">
              <a:buNone/>
            </a:pPr>
            <a:r>
              <a:rPr lang="en-US" b="0" baseline="0" dirty="0"/>
              <a:t>DM: This is probably overstated since it is based on budgeted rather than actual attendees. If a Conference Organizer does not provide the actuals, the information is not in the database. Technically co sponsored conferences do not need to provide the post finance report.</a:t>
            </a:r>
          </a:p>
          <a:p>
            <a:pPr marL="0" indent="0">
              <a:buNone/>
            </a:pPr>
            <a:r>
              <a:rPr lang="en-US" b="0" baseline="0" dirty="0"/>
              <a:t>2017 data:</a:t>
            </a:r>
          </a:p>
          <a:p>
            <a:pPr marL="0" indent="0">
              <a:buNone/>
            </a:pPr>
            <a:r>
              <a:rPr lang="en-US" b="0" baseline="0" dirty="0"/>
              <a:t>Financially sponsored - ~2,600 attendees</a:t>
            </a:r>
          </a:p>
          <a:p>
            <a:pPr marL="0" indent="0">
              <a:buNone/>
            </a:pPr>
            <a:r>
              <a:rPr lang="en-US" b="0" baseline="0" dirty="0"/>
              <a:t>Technically sponsored ~ 3,700</a:t>
            </a:r>
          </a:p>
          <a:p>
            <a:pPr marL="0" indent="0">
              <a:buNone/>
            </a:pPr>
            <a:r>
              <a:rPr lang="en-US" b="0" baseline="0" dirty="0"/>
              <a:t>2016 data:</a:t>
            </a:r>
          </a:p>
          <a:p>
            <a:pPr marL="0" indent="0">
              <a:buNone/>
            </a:pPr>
            <a:r>
              <a:rPr lang="en-US" b="0" baseline="0" dirty="0"/>
              <a:t>Financially sponsored - ~3,100 attendees</a:t>
            </a:r>
          </a:p>
          <a:p>
            <a:pPr marL="0" indent="0">
              <a:buNone/>
            </a:pPr>
            <a:r>
              <a:rPr lang="en-US" b="0" baseline="0" dirty="0"/>
              <a:t>Technically sponsored ~ 4,600</a:t>
            </a:r>
          </a:p>
          <a:p>
            <a:pPr marL="0" indent="0">
              <a:buNone/>
            </a:pPr>
            <a:endParaRPr lang="en-US" b="1" baseline="0" dirty="0"/>
          </a:p>
          <a:p>
            <a:pPr marL="0" indent="0">
              <a:buNone/>
            </a:pPr>
            <a:endParaRPr lang="en-US" b="1" baseline="0" dirty="0"/>
          </a:p>
          <a:p>
            <a:pPr marL="228600" indent="-228600">
              <a:buAutoNum type="arabicPeriod"/>
            </a:pPr>
            <a:r>
              <a:rPr lang="en-US" b="1" baseline="0" dirty="0"/>
              <a:t>Is the number of Conferences – 25 – correct? </a:t>
            </a:r>
          </a:p>
          <a:p>
            <a:pPr marL="0" indent="0">
              <a:buNone/>
            </a:pPr>
            <a:r>
              <a:rPr lang="en-US" b="0" baseline="0" dirty="0"/>
              <a:t>DM: It depends on the year since some conferences are not held each year</a:t>
            </a:r>
          </a:p>
          <a:p>
            <a:pPr marL="0" indent="0">
              <a:buNone/>
            </a:pPr>
            <a:r>
              <a:rPr lang="en-US" b="0" baseline="0" dirty="0"/>
              <a:t>In 2017 – 24 financial and technical events</a:t>
            </a:r>
          </a:p>
          <a:p>
            <a:pPr marL="0" indent="0">
              <a:buNone/>
            </a:pPr>
            <a:r>
              <a:rPr lang="en-US" b="0" baseline="0" dirty="0"/>
              <a:t>In 2016 – 28 financial and technical events</a:t>
            </a:r>
          </a:p>
          <a:p>
            <a:pPr marL="228600" indent="-228600">
              <a:buAutoNum type="arabicPeriod"/>
            </a:pPr>
            <a:endParaRPr lang="en-US" b="1" baseline="0" dirty="0"/>
          </a:p>
          <a:p>
            <a:pPr marL="228600" indent="-228600">
              <a:buAutoNum type="arabicPeriod"/>
            </a:pPr>
            <a:r>
              <a:rPr lang="en-US" b="1" baseline="0" dirty="0"/>
              <a:t>Yes for downloads – let’s go with the annual number of Transactions and Conference downloads. </a:t>
            </a:r>
          </a:p>
          <a:p>
            <a:pPr marL="0" indent="0">
              <a:buNone/>
            </a:pPr>
            <a:r>
              <a:rPr lang="en-US" b="0" baseline="0" dirty="0"/>
              <a:t>DM: Transactions Total downloads in 2016 for 2016 articles: 36,963 </a:t>
            </a:r>
          </a:p>
          <a:p>
            <a:pPr marL="0" indent="0">
              <a:buNone/>
            </a:pPr>
            <a:r>
              <a:rPr lang="en-US" b="0" baseline="0" dirty="0"/>
              <a:t>Conferences: 2016 downloads for 2015 events ~92,900</a:t>
            </a:r>
          </a:p>
          <a:p>
            <a:pPr marL="0" indent="0">
              <a:buNone/>
            </a:pPr>
            <a:endParaRPr lang="en-US" b="0" baseline="0" dirty="0"/>
          </a:p>
          <a:p>
            <a:pPr marL="228600" indent="-228600">
              <a:buAutoNum type="arabicPeriod"/>
            </a:pPr>
            <a:r>
              <a:rPr lang="en-US" b="1" baseline="0" dirty="0"/>
              <a:t>Would be good to also figure out the Annual citations – for the transactions and Conference papers.</a:t>
            </a:r>
          </a:p>
          <a:p>
            <a:pPr marL="0" indent="0">
              <a:buNone/>
            </a:pPr>
            <a:r>
              <a:rPr lang="en-US" b="0" baseline="0" dirty="0"/>
              <a:t>DM:</a:t>
            </a:r>
          </a:p>
          <a:p>
            <a:pPr marL="0" indent="0">
              <a:buNone/>
            </a:pPr>
            <a:r>
              <a:rPr lang="en-US" b="0" baseline="0" dirty="0"/>
              <a:t>Transactions – 2016 total cites: 5,021</a:t>
            </a:r>
          </a:p>
          <a:p>
            <a:pPr marL="0" indent="0">
              <a:buNone/>
            </a:pPr>
            <a:r>
              <a:rPr lang="en-US" b="0" baseline="0" dirty="0"/>
              <a:t>Conferences – this data isn’t readily available. I have requested the Indexing group to provide some information </a:t>
            </a:r>
          </a:p>
          <a:p>
            <a:pPr marL="228600" indent="-228600">
              <a:buAutoNum type="arabicPeriod"/>
            </a:pPr>
            <a:endParaRPr lang="en-US" b="1" baseline="0" dirty="0"/>
          </a:p>
          <a:p>
            <a:pPr marL="228600" indent="-228600">
              <a:buAutoNum type="arabicPeriod"/>
            </a:pPr>
            <a:r>
              <a:rPr lang="en-US" b="1" baseline="0" dirty="0"/>
              <a:t>Corrected to 35 Chapters. Right? Yes</a:t>
            </a:r>
          </a:p>
          <a:p>
            <a:pPr marL="228600" indent="-228600">
              <a:buAutoNum type="arabicPeriod"/>
            </a:pPr>
            <a:endParaRPr lang="en-US" b="1" baseline="0" dirty="0"/>
          </a:p>
          <a:p>
            <a:pPr marL="0" indent="0">
              <a:buNone/>
            </a:pPr>
            <a:r>
              <a:rPr lang="en-US" b="1" baseline="0" dirty="0"/>
              <a:t>DM: The 6 Professional Awards included the 3 Regional Awards as 1. We can break them out and put a total of 9 Awards.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ABC:</a:t>
            </a:r>
          </a:p>
          <a:p>
            <a:pPr marL="0" indent="0">
              <a:buNone/>
            </a:pPr>
            <a:r>
              <a:rPr lang="en-US" dirty="0"/>
              <a:t>1, Need to check estimate of Conference Attendance</a:t>
            </a:r>
            <a:r>
              <a:rPr lang="en-US" baseline="0" dirty="0"/>
              <a:t> ….let’s include the co-sponsored as best we can…. Based on estimated attendees (don’t have a full number of actual attendees if conference does not submit the info) Financial sponsored </a:t>
            </a:r>
          </a:p>
          <a:p>
            <a:pPr marL="0" indent="0">
              <a:buNone/>
            </a:pPr>
            <a:r>
              <a:rPr lang="en-US" baseline="0" dirty="0"/>
              <a:t>2. Need to check downloads…want to include all Transactions and Conference Proceedings… Do we want to pull the number of downloads per year for all conferences held in year X?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7148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Name of your Activity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16716" y="1754117"/>
            <a:ext cx="8542513" cy="330411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800100" indent="-342900">
              <a:buClrTx/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/>
              <a:t>Name of Chair</a:t>
            </a:r>
          </a:p>
          <a:p>
            <a:pPr lvl="1"/>
            <a:r>
              <a:rPr lang="en-US" dirty="0"/>
              <a:t>Members of Committee (if applicable)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3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714892"/>
          </a:xfrm>
        </p:spPr>
        <p:txBody>
          <a:bodyPr/>
          <a:lstStyle/>
          <a:p>
            <a:r>
              <a:rPr lang="en-US" dirty="0"/>
              <a:t>2019 Vision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716716" y="1754117"/>
            <a:ext cx="8542513" cy="330411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742950" indent="-285750">
              <a:buClrTx/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8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01" y="609600"/>
            <a:ext cx="8596668" cy="75585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Current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8955" y="1655764"/>
            <a:ext cx="85561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Ongoing Items: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55" y="2395881"/>
            <a:ext cx="8542513" cy="3304117"/>
          </a:xfrm>
        </p:spPr>
        <p:txBody>
          <a:bodyPr>
            <a:normAutofit/>
          </a:bodyPr>
          <a:lstStyle>
            <a:lvl1pPr marL="285750" indent="-28575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10216" y="6623222"/>
            <a:ext cx="419189" cy="2336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01" y="609600"/>
            <a:ext cx="8596668" cy="824128"/>
          </a:xfrm>
        </p:spPr>
        <p:txBody>
          <a:bodyPr/>
          <a:lstStyle/>
          <a:p>
            <a:r>
              <a:rPr lang="en-US" dirty="0"/>
              <a:t>Looking forward (2020)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75299" y="1877008"/>
            <a:ext cx="8542513" cy="3304117"/>
          </a:xfrm>
        </p:spPr>
        <p:txBody>
          <a:bodyPr>
            <a:normAutofit/>
          </a:bodyPr>
          <a:lstStyle>
            <a:lvl1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11430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latin typeface="+mn-lt"/>
              </a:defRPr>
            </a:lvl3pPr>
            <a:lvl4pPr marL="16002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A0407-AADE-604C-99A7-F0A5634D7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AC8BAD2-C8A8-A74F-A1B4-0D324CB88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7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6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>
          <a:xfrm>
            <a:off x="513761" y="6205393"/>
            <a:ext cx="64887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8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368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01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IEEE CEDA </a:t>
            </a:r>
            <a:br>
              <a:rPr lang="en-US" dirty="0"/>
            </a:br>
            <a:r>
              <a:rPr lang="en-US" dirty="0"/>
              <a:t>Executive Committee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9" y="2160590"/>
            <a:ext cx="8596668" cy="1457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President David </a:t>
            </a:r>
            <a:r>
              <a:rPr lang="en-US" dirty="0" err="1"/>
              <a:t>Atienza</a:t>
            </a:r>
            <a:endParaRPr lang="en-US" dirty="0"/>
          </a:p>
          <a:p>
            <a:pPr lvl="0"/>
            <a:r>
              <a:rPr lang="en-US" dirty="0"/>
              <a:t>March 25, 2019 (at DATE)</a:t>
            </a:r>
          </a:p>
          <a:p>
            <a:pPr lvl="0"/>
            <a:r>
              <a:rPr lang="en-US" dirty="0"/>
              <a:t>Florence, Italy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36355" y="6415039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3/25/2019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288" y="6415039"/>
            <a:ext cx="2936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Annual Board of Governors’ Meeting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8226" y="22037"/>
            <a:ext cx="2235433" cy="1330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68" y="5609987"/>
            <a:ext cx="2221132" cy="12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2" r:id="rId3"/>
    <p:sldLayoutId id="2147483664" r:id="rId4"/>
    <p:sldLayoutId id="2147483665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112521-F2CB-3D47-AEE6-D8924666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Packaging Society (EPS)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4FF913-8970-3548-9727-4EE03C141C3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04411" y="1324492"/>
            <a:ext cx="8542513" cy="3304117"/>
          </a:xfrm>
        </p:spPr>
        <p:txBody>
          <a:bodyPr/>
          <a:lstStyle/>
          <a:p>
            <a:r>
              <a:rPr lang="en-US" dirty="0"/>
              <a:t>Representatives</a:t>
            </a:r>
          </a:p>
          <a:p>
            <a:pPr lvl="1"/>
            <a:r>
              <a:rPr lang="en-US" dirty="0"/>
              <a:t>Professor Chris Bailey (University of Greenwich, UK)</a:t>
            </a:r>
          </a:p>
          <a:p>
            <a:pPr lvl="1"/>
            <a:r>
              <a:rPr lang="en-US" dirty="0"/>
              <a:t>Professor Jose Schutt-</a:t>
            </a:r>
            <a:r>
              <a:rPr lang="en-US" dirty="0" err="1"/>
              <a:t>Aine</a:t>
            </a:r>
            <a:r>
              <a:rPr lang="en-US" dirty="0"/>
              <a:t> (University of Illinois, USA)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A49F9-E971-ED41-A1BA-948F9D8B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21" y="2779205"/>
            <a:ext cx="1991938" cy="2564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3A56C0-EC92-6843-A932-E3893A66D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177" y="2779205"/>
            <a:ext cx="1712186" cy="2564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7C68A5-82C0-F140-B0C8-459AB3E676F0}"/>
              </a:ext>
            </a:extLst>
          </p:cNvPr>
          <p:cNvSpPr/>
          <p:nvPr/>
        </p:nvSpPr>
        <p:spPr>
          <a:xfrm>
            <a:off x="4261699" y="5533508"/>
            <a:ext cx="405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https://</a:t>
            </a:r>
            <a:r>
              <a:rPr lang="en-US" sz="3200" b="1" dirty="0" err="1">
                <a:solidFill>
                  <a:schemeClr val="accent2"/>
                </a:solidFill>
              </a:rPr>
              <a:t>eps.ieee.org</a:t>
            </a:r>
            <a:r>
              <a:rPr lang="en-US" sz="3200" b="1" dirty="0">
                <a:solidFill>
                  <a:schemeClr val="accent2"/>
                </a:solidFill>
              </a:rPr>
              <a:t>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CF9EF-C67A-6C40-94CE-DDACDB856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209" y="2672025"/>
            <a:ext cx="5830860" cy="28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4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524000" y="21094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Neuropol" pitchFamily="34" charset="0"/>
              </a:rPr>
              <a:t>Electronics Packaging Society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Neuropo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6679" y="2077297"/>
            <a:ext cx="7316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34 Chapters located in Asia/Pacific,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Europe, and the US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1951" y="3562001"/>
            <a:ext cx="4882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2000+ members worldwide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44995" y="2949176"/>
            <a:ext cx="45144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12 Technical Committees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7925" y="4762330"/>
            <a:ext cx="890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glow rad="63500">
                    <a:srgbClr val="FF9933"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4500 attendees at 25 Conferences and Workshops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365200"/>
            <a:ext cx="4800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6 Professional Awards</a:t>
            </a:r>
          </a:p>
          <a:p>
            <a:endParaRPr lang="en-US" dirty="0">
              <a:solidFill>
                <a:srgbClr val="CC99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297" y="6017153"/>
            <a:ext cx="52452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Peer Reviewed Transactions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79381" y="1132096"/>
            <a:ext cx="585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C00000"/>
                </a:solidFill>
              </a:rPr>
              <a:t>Avram Bar-Cohen, Raytheon: EPS President</a:t>
            </a:r>
          </a:p>
          <a:p>
            <a:pPr algn="r"/>
            <a:r>
              <a:rPr lang="en-US" sz="2000" b="1" i="1" dirty="0">
                <a:solidFill>
                  <a:srgbClr val="C00000"/>
                </a:solidFill>
              </a:rPr>
              <a:t>Denise Manning: EPS Executive Director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7107" y="4018135"/>
            <a:ext cx="37174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250k Downloads/</a:t>
            </a:r>
            <a:r>
              <a:rPr lang="en-US" sz="2700" dirty="0" err="1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yr</a:t>
            </a:r>
            <a:endParaRPr lang="en-US" dirty="0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1E17D591-409E-5344-97D6-280137DA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047">
            <a:off x="9385617" y="2182821"/>
            <a:ext cx="2501777" cy="32586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2D06E5C5-BFF1-7F46-8219-F2942FCB572D}"/>
              </a:ext>
            </a:extLst>
          </p:cNvPr>
          <p:cNvSpPr/>
          <p:nvPr/>
        </p:nvSpPr>
        <p:spPr>
          <a:xfrm>
            <a:off x="8736356" y="1710275"/>
            <a:ext cx="1107582" cy="47651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8E804-DB1C-D844-87A3-70013B04A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84" y="1259516"/>
            <a:ext cx="8597660" cy="4623515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D970DCA5-CD33-1B43-9741-636CB8049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30" y="443879"/>
            <a:ext cx="8597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Neuropol" pitchFamily="34" charset="0"/>
              </a:rPr>
              <a:t>Packaging – Example Technologies (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europol" pitchFamily="34" charset="0"/>
              </a:rPr>
              <a:t>SiP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Neuropol" pitchFamily="34" charset="0"/>
              </a:rPr>
              <a:t>)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Neuropo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9CE04-B7CB-9B43-99DC-76DEDA955FFE}"/>
              </a:ext>
            </a:extLst>
          </p:cNvPr>
          <p:cNvSpPr txBox="1"/>
          <p:nvPr/>
        </p:nvSpPr>
        <p:spPr>
          <a:xfrm>
            <a:off x="5093960" y="5990782"/>
            <a:ext cx="313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Source: ASE</a:t>
            </a:r>
          </a:p>
        </p:txBody>
      </p:sp>
    </p:spTree>
    <p:extLst>
      <p:ext uri="{BB962C8B-B14F-4D97-AF65-F5344CB8AC3E}">
        <p14:creationId xmlns:p14="http://schemas.microsoft.com/office/powerpoint/2010/main" val="287737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685" y="374812"/>
            <a:ext cx="7886700" cy="553336"/>
          </a:xfrm>
        </p:spPr>
        <p:txBody>
          <a:bodyPr>
            <a:normAutofit fontScale="90000"/>
          </a:bodyPr>
          <a:lstStyle/>
          <a:p>
            <a:r>
              <a:rPr lang="en-US" dirty="0"/>
              <a:t>EPS Technical Committees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82180" y="1431730"/>
            <a:ext cx="4720855" cy="385850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Materials &amp;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Density </a:t>
            </a:r>
            <a:r>
              <a:rPr lang="en-US" sz="2400" dirty="0" err="1"/>
              <a:t>Subtrates</a:t>
            </a:r>
            <a:r>
              <a:rPr lang="en-US" sz="2400" dirty="0"/>
              <a:t> &amp;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Electrical Design, Modeling &amp; Simulation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Thermal &amp; Mechanical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Emerging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Nanotechnology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875314" y="1577504"/>
            <a:ext cx="6440556" cy="125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Power &amp; Energy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RF &amp; </a:t>
            </a:r>
            <a:r>
              <a:rPr lang="en-US" sz="2400" dirty="0" err="1"/>
              <a:t>Thz</a:t>
            </a:r>
            <a:r>
              <a:rPr lang="en-US" sz="2400" dirty="0"/>
              <a:t>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Green Electronics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Photonics - Communication, Sensing, Lighting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3D/TSV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1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A66A-46CD-284E-9375-B3248695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Integration Roadmap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DBC13-B282-FE43-9E98-C497514510F9}"/>
              </a:ext>
            </a:extLst>
          </p:cNvPr>
          <p:cNvSpPr/>
          <p:nvPr/>
        </p:nvSpPr>
        <p:spPr>
          <a:xfrm>
            <a:off x="1179443" y="5879068"/>
            <a:ext cx="8931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https://</a:t>
            </a:r>
            <a:r>
              <a:rPr lang="en-US" b="1" dirty="0" err="1">
                <a:solidFill>
                  <a:srgbClr val="C00000"/>
                </a:solidFill>
              </a:rPr>
              <a:t>eps.ieee.org</a:t>
            </a:r>
            <a:r>
              <a:rPr lang="en-US" b="1" dirty="0">
                <a:solidFill>
                  <a:srgbClr val="C00000"/>
                </a:solidFill>
              </a:rPr>
              <a:t>/technology/heterogeneous-integration-</a:t>
            </a:r>
            <a:r>
              <a:rPr lang="en-US" b="1" dirty="0" err="1">
                <a:solidFill>
                  <a:srgbClr val="C00000"/>
                </a:solidFill>
              </a:rPr>
              <a:t>roadmap.html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F05AF4-50A5-6840-B0BE-A280805512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54509"/>
            <a:ext cx="5180127" cy="4148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9BEAE-036F-9346-AC82-1E265500F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78" y="1324492"/>
            <a:ext cx="6106555" cy="3391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4A783F-B942-674C-99E6-EB01FCE57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956" y="4796029"/>
            <a:ext cx="1403258" cy="737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D77979-E4A5-B54D-8493-9A7568306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5208" y="4745668"/>
            <a:ext cx="1473200" cy="838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AF3640-E440-A048-BC2A-D76D69E72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452" y="4784545"/>
            <a:ext cx="1688303" cy="673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17462-7CDE-D748-9056-86622462B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7176" y="4796029"/>
            <a:ext cx="1526837" cy="6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6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6CF8-4000-B242-8C84-67BE1C76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2018/19 Status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C51F-B6DC-CF4B-891D-8DB0DE81C6B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5629" y="1515757"/>
            <a:ext cx="9831067" cy="3304117"/>
          </a:xfrm>
        </p:spPr>
        <p:txBody>
          <a:bodyPr>
            <a:noAutofit/>
          </a:bodyPr>
          <a:lstStyle/>
          <a:p>
            <a:pPr marL="285750" indent="-285750"/>
            <a:r>
              <a:rPr lang="en-US" dirty="0"/>
              <a:t>2018: Technical co-sponsor for EDPS</a:t>
            </a:r>
          </a:p>
          <a:p>
            <a:pPr marL="685800" lvl="1"/>
            <a:r>
              <a:rPr lang="en-US" sz="2400" dirty="0"/>
              <a:t>Contributions to technical </a:t>
            </a:r>
            <a:r>
              <a:rPr lang="en-US" sz="2400" dirty="0" err="1"/>
              <a:t>programe</a:t>
            </a:r>
            <a:r>
              <a:rPr lang="en-US" sz="2400" dirty="0"/>
              <a:t> in packaging and manufacturing</a:t>
            </a:r>
          </a:p>
          <a:p>
            <a:pPr marL="285750" indent="-285750"/>
            <a:r>
              <a:rPr lang="en-US" dirty="0"/>
              <a:t>2019: Professor Jose Schutt-</a:t>
            </a:r>
            <a:r>
              <a:rPr lang="en-US" dirty="0" err="1"/>
              <a:t>Aine</a:t>
            </a:r>
            <a:r>
              <a:rPr lang="en-US" dirty="0"/>
              <a:t> joins Prof Bailey as EPS representatives</a:t>
            </a:r>
          </a:p>
          <a:p>
            <a:pPr marL="285750" indent="-285750"/>
            <a:r>
              <a:rPr lang="en-US" dirty="0"/>
              <a:t>2019: HIR Roadmap</a:t>
            </a:r>
          </a:p>
          <a:p>
            <a:pPr marL="685800" lvl="1"/>
            <a:r>
              <a:rPr lang="en-US" sz="2400" dirty="0"/>
              <a:t>Professor Bailey – Modelling and Simulation chapter</a:t>
            </a:r>
          </a:p>
          <a:p>
            <a:pPr marL="685800" lvl="1"/>
            <a:r>
              <a:rPr lang="en-US" sz="2400" dirty="0"/>
              <a:t>Professor Schutt-</a:t>
            </a:r>
            <a:r>
              <a:rPr lang="en-US" sz="2400" dirty="0" err="1"/>
              <a:t>Aine</a:t>
            </a:r>
            <a:r>
              <a:rPr lang="en-US" sz="2400" dirty="0"/>
              <a:t> – Co-Design chapter</a:t>
            </a:r>
          </a:p>
          <a:p>
            <a:pPr marL="685800" lvl="1"/>
            <a:r>
              <a:rPr lang="en-US" sz="2400" dirty="0"/>
              <a:t>Participation from CEDA members in technical working groups 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C749B-A5E6-FA47-8F80-B4873868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38" y="3388638"/>
            <a:ext cx="2705899" cy="1431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E05D0C-1010-5445-B5CE-DEDED3EDE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514" y="2101561"/>
            <a:ext cx="2964345" cy="5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0287"/>
      </p:ext>
    </p:extLst>
  </p:cSld>
  <p:clrMapOvr>
    <a:masterClrMapping/>
  </p:clrMapOvr>
</p:sld>
</file>

<file path=ppt/theme/theme1.xml><?xml version="1.0" encoding="utf-8"?>
<a:theme xmlns:a="http://schemas.openxmlformats.org/drawingml/2006/main" name="CEDA EC DATE2018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DA DATE 2019 BoG" id="{9B6F155D-C6EB-9647-8EF4-F009581EC29F}" vid="{2B9AFF15-0ACC-1941-B5AB-3A3D506825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CEDA EC DATE2018</Template>
  <TotalTime>1158</TotalTime>
  <Words>557</Words>
  <Application>Microsoft Macintosh PowerPoint</Application>
  <PresentationFormat>Widescreen</PresentationFormat>
  <Paragraphs>76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Californian FB</vt:lpstr>
      <vt:lpstr>Neuropol</vt:lpstr>
      <vt:lpstr>Verdana</vt:lpstr>
      <vt:lpstr>Wingdings 3</vt:lpstr>
      <vt:lpstr>CEDA EC DATE2018</vt:lpstr>
      <vt:lpstr>Electronic Packaging Society (EPS)</vt:lpstr>
      <vt:lpstr>PowerPoint Presentation</vt:lpstr>
      <vt:lpstr>PowerPoint Presentation</vt:lpstr>
      <vt:lpstr>EPS Technical Committees</vt:lpstr>
      <vt:lpstr>Heterogeneous Integration Roadmap</vt:lpstr>
      <vt:lpstr>2018/19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Packaging Society</dc:title>
  <dc:creator>Chris Bailey</dc:creator>
  <cp:lastModifiedBy>Chris Bailey</cp:lastModifiedBy>
  <cp:revision>13</cp:revision>
  <dcterms:created xsi:type="dcterms:W3CDTF">2019-03-20T18:29:33Z</dcterms:created>
  <dcterms:modified xsi:type="dcterms:W3CDTF">2019-03-21T16:48:34Z</dcterms:modified>
</cp:coreProperties>
</file>