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12"/>
  </p:notesMasterIdLst>
  <p:sldIdLst>
    <p:sldId id="298" r:id="rId4"/>
    <p:sldId id="539" r:id="rId5"/>
    <p:sldId id="540" r:id="rId6"/>
    <p:sldId id="541" r:id="rId7"/>
    <p:sldId id="542" r:id="rId8"/>
    <p:sldId id="543" r:id="rId9"/>
    <p:sldId id="544" r:id="rId10"/>
    <p:sldId id="54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sachin:Documents:CEDA:2013-14:Budget2015:Final:44bdgt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TCAD bad debt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2015YTD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10.3</c:v>
                </c:pt>
                <c:pt idx="1">
                  <c:v>16.5</c:v>
                </c:pt>
                <c:pt idx="2">
                  <c:v>22.6</c:v>
                </c:pt>
                <c:pt idx="3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4-4139-99CB-27715B113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91397800"/>
        <c:axId val="-2091670440"/>
      </c:barChart>
      <c:catAx>
        <c:axId val="-2091397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1670440"/>
        <c:crosses val="autoZero"/>
        <c:auto val="1"/>
        <c:lblAlgn val="ctr"/>
        <c:lblOffset val="100"/>
        <c:noMultiLvlLbl val="0"/>
      </c:catAx>
      <c:valAx>
        <c:axId val="-2091670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1397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'1700'!$C$11:$J$11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'1700'!$C$12:$J$12</c:f>
              <c:numCache>
                <c:formatCode>0.0_);\(0.0\)</c:formatCode>
                <c:ptCount val="8"/>
                <c:pt idx="0" formatCode="#,##0.0_);\(#,##0.0\)">
                  <c:v>103.7</c:v>
                </c:pt>
                <c:pt idx="1">
                  <c:v>43.6</c:v>
                </c:pt>
                <c:pt idx="2">
                  <c:v>49.6</c:v>
                </c:pt>
                <c:pt idx="3">
                  <c:v>46.7</c:v>
                </c:pt>
                <c:pt idx="4">
                  <c:v>41.179189999999998</c:v>
                </c:pt>
                <c:pt idx="5">
                  <c:v>62.193869999999997</c:v>
                </c:pt>
                <c:pt idx="6">
                  <c:v>90</c:v>
                </c:pt>
                <c:pt idx="7" formatCode="#,##0.0_);\(#,##0.0\)">
                  <c:v>112.9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84-4FE0-9FB3-CAD6AF5A3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6132248"/>
        <c:axId val="2146135352"/>
      </c:barChart>
      <c:catAx>
        <c:axId val="2146132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46135352"/>
        <c:crosses val="autoZero"/>
        <c:auto val="1"/>
        <c:lblAlgn val="ctr"/>
        <c:lblOffset val="100"/>
        <c:noMultiLvlLbl val="0"/>
      </c:catAx>
      <c:valAx>
        <c:axId val="2146135352"/>
        <c:scaling>
          <c:orientation val="minMax"/>
        </c:scaling>
        <c:delete val="0"/>
        <c:axPos val="l"/>
        <c:majorGridlines/>
        <c:numFmt formatCode="#,##0.0_);\(#,##0.0\)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461322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A17A5-6FF5-4D8C-8F00-E7842631E0C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2C60-83E9-4F17-81F8-227CD06C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8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A9219-C0D7-77F0-756B-51C69844D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1B4E2-3895-EE39-CE80-BE62EA015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A3CF-F8CB-26FB-1C02-87F2A4A0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6C6A0-B33B-33CF-EF5D-577320B3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77335-7C12-37F9-89D9-989A4E2AA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8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77A54-F066-E8C4-75EA-CB7329D3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1CC43-9DD9-9E35-A32B-2983136C8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6271C-10F3-8F2E-B54D-C823FE82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5A247-3CA9-2C11-FE08-7702EEDB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C12CE-2A4A-AFA3-7F8B-AAD25782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9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A64BE-EA2C-376B-98A3-D7D905E462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8D23D-ECF4-3626-C9FB-774B45DC9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C1C63-4FFA-C319-1646-BBFC80BE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9D280-447F-CCD3-9BD5-FAFD1FF8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DAA82-C6ED-AA2F-7CA5-B11407AF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93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1600" y="76200"/>
            <a:ext cx="11785600" cy="838200"/>
          </a:xfrm>
        </p:spPr>
        <p:txBody>
          <a:bodyPr vert="horz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sz="3200" b="1">
                <a:solidFill>
                  <a:schemeClr val="tx1"/>
                </a:solidFill>
                <a:effectLst/>
              </a:defRPr>
            </a:lvl1pPr>
            <a:extLst/>
          </a:lstStyle>
          <a:p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5791200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24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5" y="6638132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3" name="Text Placeholder 29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03489" indent="-457189">
              <a:buFont typeface="Arial"/>
              <a:buChar char="•"/>
              <a:defRPr sz="3200"/>
            </a:lvl1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  <a:lvl7pPr marL="2514537" indent="-380990">
              <a:buFont typeface="Arial"/>
              <a:buChar char="•"/>
              <a:defRPr/>
            </a:lvl7pPr>
            <a:lvl8pPr marL="2819330" indent="-380990">
              <a:buFont typeface="Arial"/>
              <a:buChar char="•"/>
              <a:defRPr/>
            </a:lvl8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6" eaLnBrk="1" latinLnBrk="0" hangingPunct="1"/>
            <a:r>
              <a:rPr kumimoji="0" lang="en-US" dirty="0"/>
              <a:t>Second level</a:t>
            </a:r>
          </a:p>
          <a:p>
            <a:pPr lvl="6" eaLnBrk="1" latinLnBrk="0" hangingPunct="1"/>
            <a:r>
              <a:rPr kumimoji="0" lang="en-US" dirty="0"/>
              <a:t>Third level</a:t>
            </a:r>
          </a:p>
          <a:p>
            <a:pPr lvl="6" eaLnBrk="1" latinLnBrk="0" hangingPunct="1"/>
            <a:r>
              <a:rPr kumimoji="0" lang="en-US" dirty="0"/>
              <a:t>Fourth level</a:t>
            </a:r>
          </a:p>
          <a:p>
            <a:pPr lvl="7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5" name="image1.jpg" descr="CEDA_Logo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4000" y="6045200"/>
            <a:ext cx="3352800" cy="812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52894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165600" cy="304800"/>
          </a:xfrm>
        </p:spPr>
        <p:txBody>
          <a:bodyPr/>
          <a:lstStyle/>
          <a:p>
            <a:r>
              <a:rPr lang="en-US" dirty="0"/>
              <a:t>CEDA BoG at ICCAD, November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27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Arial" pitchFamily="34" charset="0"/>
              <a:buChar char="•"/>
              <a:defRPr/>
            </a:lvl3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86241" y="6629400"/>
            <a:ext cx="3134241" cy="2198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-86241" y="6638132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6230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0" y="6578601"/>
            <a:ext cx="4165600" cy="27940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0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48829" y="6578601"/>
            <a:ext cx="4165600" cy="279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779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9386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295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2400" kern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" y="2"/>
            <a:ext cx="6197596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5" y="2493966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6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5"/>
            <a:ext cx="2159000" cy="31115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733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67846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8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EF05D-C440-2E8A-DB23-2590030E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1DFC0-D35C-6C89-088C-F42B7B9CE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F03E1-FCFE-D3AC-519E-9C187D43F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2B3FD-151D-2DB5-8E24-32E1995E3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37D5C-1578-B5B8-FCAE-2DCEBA5C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45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695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5"/>
          <p:cNvSpPr>
            <a:spLocks noGrp="1"/>
          </p:cNvSpPr>
          <p:nvPr>
            <p:ph type="title"/>
          </p:nvPr>
        </p:nvSpPr>
        <p:spPr>
          <a:xfrm>
            <a:off x="1333512" y="3098874"/>
            <a:ext cx="8588163" cy="599847"/>
          </a:xfrm>
          <a:prstGeom prst="rect">
            <a:avLst/>
          </a:prstGeom>
        </p:spPr>
        <p:txBody>
          <a:bodyPr/>
          <a:lstStyle>
            <a:lvl1pPr algn="l">
              <a:defRPr sz="3467" b="1" i="0" spc="133">
                <a:effectLst/>
                <a:latin typeface="Impact"/>
                <a:cs typeface="Impact"/>
              </a:defRPr>
            </a:lvl1pPr>
          </a:lstStyle>
          <a:p>
            <a:pPr lvl="0"/>
            <a:r>
              <a:rPr lang="fr-FR" noProof="0" dirty="0"/>
              <a:t>Cliquez pour modifier le style du titre</a:t>
            </a:r>
            <a:endParaRPr lang="fr-CH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8545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871525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77527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0E05D-C2FD-BEB8-E05F-DFA1B7A5B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157AE-C5CD-9F13-D166-7FBBE12A6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8A96F-5B28-8128-5B81-20057C4B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B7E4D-D86A-D9FB-56A7-FE7321B13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8A85F-71AC-F766-3441-D5ACBE9C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6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25C6-609B-A882-84CC-1A024773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2376-13D9-6F03-530B-CD3D9FF78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EF7E3-9D46-23EA-F9F3-80808953C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43733-233C-1B23-37E1-888E90E3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91D3E-CE79-4005-6760-57A99418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C31D-BC9D-F290-BA23-923E0DDF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5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446B-5AB3-8904-2422-4DB6D3935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773A6-821E-8940-70F3-465710AB8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3861A-690F-A18D-136F-A9D419779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F035BC-3B2D-F2AD-7DEA-110408665F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010B3-5B5B-C2C2-C415-DCB321C81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47813-71E4-796B-4619-C09482FE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0CE197-4980-6FBB-278E-D2796EFF0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D325F-1C86-0CA8-5A2D-CC50144A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9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6130-2134-9D7A-7333-B3B0DC63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961A1F-F617-469C-845D-8DD0CBD6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AB3247-D4F2-26B1-887D-52EBB367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21A2C-B8D2-1A13-EADA-D8D2650E6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7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5C086A-9964-F37B-281A-FD8D8B6D9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E3BB5-0D3B-34EE-2B94-D6EEB723B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96B4D-09E6-4FCC-02B5-762A0158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CC81E-9934-8392-91B8-B154E1C3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7020D-671E-ADD5-BB4D-BBBA50C3E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91B71-4869-8C2C-145D-448CF8C2F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EC1FB-7D10-CCCF-6413-59294880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62C87-F6BF-DDF1-1574-24CD995D7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979E9-C286-E3EF-9E7D-73557273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9EDCE-982C-60F1-8712-6BF29B5CF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856D6-813F-E822-2F43-EE933418A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E1B68-7C44-2985-1171-167187E9D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EB91A-473F-D235-6843-ECB11873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7E8BA-D057-2360-239E-C262FB5CB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79F4E-5B9E-CBFD-AA70-F9212A7A2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9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167382-42CC-5E6B-DA9C-486C6919B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68BF8-9E51-3746-0BA4-E43985ACF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EBF67-6B31-4C58-CF72-428C68966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49AA0-1F3B-B93C-816D-9567CFD29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25E3E-5D4B-7F31-F7F9-B280D5EA2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6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702" y="6248402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endParaRPr kumimoji="0" lang="en-US" sz="24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4" y="6172202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endParaRPr kumimoji="0" lang="en-US" sz="24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1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1920" tIns="60960" rIns="121920" bIns="60960" anchor="ctr" compatLnSpc="1"/>
          <a:lstStyle/>
          <a:p>
            <a:pPr algn="ctr" eaLnBrk="1" latinLnBrk="0" hangingPunct="1"/>
            <a:endParaRPr kumimoji="0" lang="en-US" sz="24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04800" y="228601"/>
            <a:ext cx="9448800" cy="868363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04800" y="1066802"/>
            <a:ext cx="11277600" cy="51054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7" name="image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0" y="192251"/>
            <a:ext cx="2991104" cy="814647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705603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333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1176000" y="6578600"/>
            <a:ext cx="10160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4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755885" indent="-609585" algn="l" rtl="0" eaLnBrk="1" latinLnBrk="0" hangingPunct="1">
        <a:spcBef>
          <a:spcPts val="533"/>
        </a:spcBef>
        <a:spcAft>
          <a:spcPts val="0"/>
        </a:spcAft>
        <a:buClr>
          <a:schemeClr val="accent1"/>
        </a:buClr>
        <a:buSzPct val="68000"/>
        <a:buFont typeface="Arial"/>
        <a:buChar char="•"/>
        <a:defRPr kumimoji="0" sz="36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981431" indent="-457189" algn="l" rtl="0" eaLnBrk="1" latinLnBrk="0" hangingPunct="1">
        <a:spcBef>
          <a:spcPts val="432"/>
        </a:spcBef>
        <a:buClr>
          <a:schemeClr val="accent1"/>
        </a:buClr>
        <a:buFont typeface="Arial"/>
        <a:buChar char="•"/>
        <a:defRPr kumimoji="0" sz="3067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298416" indent="-457189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SzPct val="100000"/>
        <a:buFont typeface="Arial"/>
        <a:buChar char="•"/>
        <a:defRPr kumimoji="0" sz="2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76358" indent="-457189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Font typeface="Arial"/>
        <a:buChar char="•"/>
        <a:defRPr kumimoji="0" sz="2533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904952" indent="-380990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Font typeface="Arial"/>
        <a:buChar char="•"/>
        <a:defRPr kumimoji="0" sz="24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133547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339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2743131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3047924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05322" y="1"/>
            <a:ext cx="1099396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rial 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5" y="1295401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rial Bold" charset="0"/>
              </a:rPr>
              <a:t>Click to edit Master text styles</a:t>
            </a:r>
          </a:p>
          <a:p>
            <a:pPr lvl="1"/>
            <a:r>
              <a:rPr lang="en-US" dirty="0">
                <a:sym typeface="Arial" pitchFamily="34" charset="0"/>
              </a:rPr>
              <a:t>Second level</a:t>
            </a:r>
          </a:p>
          <a:p>
            <a:pPr lvl="2"/>
            <a:r>
              <a:rPr lang="en-US" dirty="0">
                <a:sym typeface="Arial" pitchFamily="34" charset="0"/>
              </a:rPr>
              <a:t>Third level</a:t>
            </a:r>
          </a:p>
          <a:p>
            <a:pPr lvl="3"/>
            <a:r>
              <a:rPr lang="en-US" dirty="0">
                <a:sym typeface="Arial" pitchFamily="34" charset="0"/>
              </a:rPr>
              <a:t>Fourth level</a:t>
            </a:r>
          </a:p>
          <a:p>
            <a:pPr lvl="4"/>
            <a:r>
              <a:rPr lang="en-US" dirty="0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133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ransition/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67" b="0">
          <a:solidFill>
            <a:srgbClr val="222268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457189" indent="-457189" algn="l" rtl="0" fontAlgn="base">
        <a:spcBef>
          <a:spcPts val="1333"/>
        </a:spcBef>
        <a:spcAft>
          <a:spcPct val="0"/>
        </a:spcAft>
        <a:buClr>
          <a:srgbClr val="2DB6B3"/>
        </a:buClr>
        <a:buSzPct val="100000"/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711182" indent="-457189" algn="l" rtl="0" fontAlgn="base">
        <a:spcBef>
          <a:spcPts val="933"/>
        </a:spcBef>
        <a:spcAft>
          <a:spcPct val="0"/>
        </a:spcAft>
        <a:buClr>
          <a:srgbClr val="2DB6B3"/>
        </a:buClr>
        <a:buSzPct val="100000"/>
        <a:buFont typeface="Arial"/>
        <a:buChar char="•"/>
        <a:defRPr sz="2933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1015975" indent="-457189" algn="l" rtl="0" fontAlgn="base">
        <a:spcBef>
          <a:spcPts val="667"/>
        </a:spcBef>
        <a:spcAft>
          <a:spcPct val="0"/>
        </a:spcAft>
        <a:buClr>
          <a:srgbClr val="2DB6B3"/>
        </a:buClr>
        <a:buSzPct val="100000"/>
        <a:buFont typeface="Arial"/>
        <a:buChar char="•"/>
        <a:defRPr sz="2667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1318651" indent="-457189" algn="l" rtl="0" fontAlgn="base">
        <a:spcBef>
          <a:spcPts val="667"/>
        </a:spcBef>
        <a:spcAft>
          <a:spcPct val="0"/>
        </a:spcAft>
        <a:buClr>
          <a:srgbClr val="2DB6B3"/>
        </a:buClr>
        <a:buSzPct val="100000"/>
        <a:buFont typeface="Arial"/>
        <a:buChar char="•"/>
        <a:defRPr sz="2667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625559" indent="-457189" algn="l" rtl="0" fontAlgn="base">
        <a:spcBef>
          <a:spcPts val="667"/>
        </a:spcBef>
        <a:spcAft>
          <a:spcPct val="0"/>
        </a:spcAft>
        <a:buClr>
          <a:srgbClr val="2DB6B3"/>
        </a:buClr>
        <a:buSzPct val="100000"/>
        <a:buFont typeface="Arial"/>
        <a:buChar char="•"/>
        <a:defRPr sz="2667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2082748" indent="-304792" algn="l" rtl="0" fontAlgn="base">
        <a:spcBef>
          <a:spcPts val="667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667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692333" indent="-304792" algn="l" rtl="0" fontAlgn="base">
        <a:spcBef>
          <a:spcPts val="667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667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3301917" indent="-304792" algn="l" rtl="0" fontAlgn="base">
        <a:spcBef>
          <a:spcPts val="667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667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3911502" indent="-304792" algn="l" rtl="0" fontAlgn="base">
        <a:spcBef>
          <a:spcPts val="667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667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93964"/>
            <a:ext cx="11099800" cy="314483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Finance Report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733" dirty="0"/>
              <a:t>BoG Meeting</a:t>
            </a:r>
            <a:br>
              <a:rPr lang="en-US" sz="3733" dirty="0"/>
            </a:br>
            <a:br>
              <a:rPr lang="en-US" sz="6400" dirty="0"/>
            </a:br>
            <a:r>
              <a:rPr lang="en-US" sz="3200" b="0" dirty="0"/>
              <a:t>Gi-Joon Nam</a:t>
            </a:r>
            <a:br>
              <a:rPr lang="en-US" sz="3200" b="0" dirty="0"/>
            </a:br>
            <a:r>
              <a:rPr lang="en-US" sz="2667" b="0" dirty="0"/>
              <a:t>VP-Finance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9448800" cy="868363"/>
          </a:xfrm>
        </p:spPr>
        <p:txBody>
          <a:bodyPr/>
          <a:lstStyle/>
          <a:p>
            <a:r>
              <a:rPr lang="en-US" dirty="0"/>
              <a:t>Finances 2017 (September update)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277600" cy="5157787"/>
          </a:xfrm>
        </p:spPr>
        <p:txBody>
          <a:bodyPr>
            <a:normAutofit fontScale="92500" lnSpcReduction="10000"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2"/>
            <a:endParaRPr lang="en-US" sz="1867" dirty="0"/>
          </a:p>
          <a:p>
            <a:pPr lvl="2"/>
            <a:endParaRPr lang="en-US" sz="1867" dirty="0"/>
          </a:p>
          <a:p>
            <a:pPr lvl="2"/>
            <a:endParaRPr lang="en-US" sz="1867" dirty="0"/>
          </a:p>
          <a:p>
            <a:pPr lvl="2"/>
            <a:endParaRPr lang="en-US" sz="1867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CEDA Reserve: $1.94M (was 1.81M after FY14)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1600" y="762002"/>
          <a:ext cx="10668000" cy="5375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208">
                <a:tc>
                  <a:txBody>
                    <a:bodyPr/>
                    <a:lstStyle/>
                    <a:p>
                      <a:r>
                        <a:rPr lang="en-US" sz="1600" dirty="0"/>
                        <a:t>Category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Actual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r>
                        <a:rPr lang="en-US" sz="1600" baseline="0" dirty="0"/>
                        <a:t>2014</a:t>
                      </a:r>
                      <a:endParaRPr lang="en-US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Budgeted</a:t>
                      </a:r>
                    </a:p>
                    <a:p>
                      <a:r>
                        <a:rPr lang="en-US" sz="1600" dirty="0"/>
                        <a:t>2015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YTD</a:t>
                      </a:r>
                    </a:p>
                    <a:p>
                      <a:r>
                        <a:rPr lang="en-US" sz="1600" dirty="0"/>
                        <a:t>2015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600" dirty="0"/>
                        <a:t>Interest income</a:t>
                      </a:r>
                      <a:r>
                        <a:rPr lang="en-US" sz="1600" baseline="0" dirty="0"/>
                        <a:t> (includes pensions)</a:t>
                      </a:r>
                      <a:endParaRPr lang="en-US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[$2.4K]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343">
                <a:tc>
                  <a:txBody>
                    <a:bodyPr/>
                    <a:lstStyle/>
                    <a:p>
                      <a:r>
                        <a:rPr lang="en-US" sz="1600" dirty="0"/>
                        <a:t>Periodicals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$183.2K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$81.2K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+$61.1K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r>
                        <a:rPr lang="en-US" sz="1600" dirty="0"/>
                        <a:t>Meetings/</a:t>
                      </a:r>
                      <a:r>
                        <a:rPr lang="en-US" sz="1600" dirty="0" err="1"/>
                        <a:t>Confs</a:t>
                      </a:r>
                      <a:endParaRPr lang="en-US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$212.2K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$247.8K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-$29.6K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Does not include DAC changes</a:t>
                      </a:r>
                    </a:p>
                    <a:p>
                      <a:r>
                        <a:rPr lang="en-US" sz="1600" dirty="0"/>
                        <a:t>Year-end forecast includes DAC, predicts -$11K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339">
                <a:tc>
                  <a:txBody>
                    <a:bodyPr/>
                    <a:lstStyle/>
                    <a:p>
                      <a:r>
                        <a:rPr lang="en-US" sz="1600" dirty="0"/>
                        <a:t>Administration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[$120.9K]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[$123.4K]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+$1.6K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0339">
                <a:tc>
                  <a:txBody>
                    <a:bodyPr/>
                    <a:lstStyle/>
                    <a:p>
                      <a:r>
                        <a:rPr lang="en-US" sz="1600" dirty="0"/>
                        <a:t>Committee</a:t>
                      </a:r>
                      <a:r>
                        <a:rPr lang="en-US" sz="1600" baseline="0" dirty="0"/>
                        <a:t>/Other</a:t>
                      </a:r>
                      <a:endParaRPr lang="en-US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[$118.1K]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[$182.1K]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+$27.6K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5147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$149.2K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$5.3K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+$71.0K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Includes ~+$10K</a:t>
                      </a:r>
                      <a:r>
                        <a:rPr lang="en-US" sz="1600" baseline="0" dirty="0"/>
                        <a:t> from other categories</a:t>
                      </a:r>
                      <a:endParaRPr lang="en-US" sz="16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37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322" y="2"/>
            <a:ext cx="10993967" cy="5333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2015/16 Budget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36080" y="607069"/>
          <a:ext cx="11887197" cy="6174731"/>
        </p:xfrm>
        <a:graphic>
          <a:graphicData uri="http://schemas.openxmlformats.org/drawingml/2006/table">
            <a:tbl>
              <a:tblPr/>
              <a:tblGrid>
                <a:gridCol w="3143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8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84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82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50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8500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Chalkboard Bold"/>
                        </a:rPr>
                        <a:t>BUSINESS UNIT – 0440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00100 INTEREST INCOME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6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00261 TRANS ON COMP. AIDED DSGN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548.8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482.9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492.3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445.9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437.9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473.8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 charset="0"/>
                        </a:rPr>
                        <a:t>389.6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340.5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341.9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00970 EMBEDDED SYSTEMS LETTERS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63.8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74.4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58.6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71.8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80.9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77.1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82.7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79.9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6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01499 PERIODICAL RELATED - OTHER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01500 NEWSLETTER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6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01600 NON PERIODICAL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01700 CONFERENCES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1,644.8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1,085.0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1,587.9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1,811.7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1,656.6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1,720.8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1,683.8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1,917.7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1,899.1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01701 CONF RELATED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11.5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12.6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10.3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10.4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13.6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14.0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6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effectLst/>
                          <a:latin typeface="Arial"/>
                        </a:rPr>
                        <a:t>01800 ADMINISTRATION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6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01900 COMMITTEE &amp; OTHER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01930 INITIATIVES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TOTAL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2,202.7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1,643.2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2,167.2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2,326.6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2,176.7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2,275.5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2,150.6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2,354.6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2,334.9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6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00100 RMBSVC INTEREST INCOME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219.7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(116.1)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(49.6)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96.8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(79.5)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(282.2)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6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00261 TRANS ON COMP. AIDED DSGN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415.1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313.0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272.7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252.0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268.4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270.9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227.3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258.4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226.3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00970 EMBEDDED SYSTEMS LETTERS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53.4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39.1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39.1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45.0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32.1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6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01499 PERIODICAL RELATED - OTHER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9.3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28.8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17.1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38.6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30.1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01500 NEWSLETTER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1.5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14.1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14.4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76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01600 NON PERIODICAL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8.2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6.3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 charset="0"/>
                        </a:rPr>
                        <a:t>3.2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4.2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4.3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01700 CONFERENCES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1,397.5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1,090.9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1,296.1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1,555.5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1,442.0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1,468.9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1,461.7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1,674.3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1,621.0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01701 CONF RELATED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6.9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(4.1)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10.0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9.2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18.7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76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o-RO" sz="1100" b="0" i="0" u="none" strike="noStrike">
                          <a:effectLst/>
                          <a:latin typeface="Arial"/>
                        </a:rPr>
                        <a:t>01800 ADMINISTRATION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15.4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28.3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130.0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122.4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136.1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127.6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120.9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123.4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133.8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76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01900 COMMITTEE &amp; OTHER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129.9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107.3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80.8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104.6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145.6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94.4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charset="0"/>
                        </a:rPr>
                        <a:t>112.0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142.1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 charset="0"/>
                        </a:rPr>
                        <a:t>175.5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01930 INITIATIVES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 charset="0"/>
                        </a:rPr>
                        <a:t>6.0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40.0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44.0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TOTAL EXPENSE/RMBSVC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2,187.1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1,492.3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1,781.2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2,200.5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2,020.6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1,756.3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 charset="0"/>
                        </a:rPr>
                        <a:t>1,998.9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2,349.3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2,300.2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TOTAL NET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150.9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386.0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126.2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156.1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519.2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 charset="0"/>
                        </a:rPr>
                        <a:t>149.3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5.3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 charset="0"/>
                        </a:rPr>
                        <a:t>34.7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Public Imperatives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effectLst/>
                          <a:latin typeface="Arial"/>
                        </a:rPr>
                        <a:t>8.1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effectLst/>
                          <a:latin typeface="Arial" charset="0"/>
                        </a:rPr>
                        <a:t>22.3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28.2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effectLst/>
                          <a:latin typeface="Arial" charset="0"/>
                        </a:rPr>
                        <a:t>61.7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Travel &amp; Governance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86.3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charset="0"/>
                        </a:rPr>
                        <a:t>89.7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113.9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charset="0"/>
                        </a:rPr>
                        <a:t>113.8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Projects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effectLst/>
                          <a:latin typeface="Arial" charset="0"/>
                        </a:rPr>
                        <a:t>6.0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effectLst/>
                          <a:latin typeface="Arial"/>
                        </a:rPr>
                        <a:t>40.0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effectLst/>
                          <a:latin typeface="Arial" charset="0"/>
                        </a:rPr>
                        <a:t>44.0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2151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1"/>
            <a:ext cx="10668000" cy="3902075"/>
          </a:xfrm>
        </p:spPr>
        <p:txBody>
          <a:bodyPr/>
          <a:lstStyle/>
          <a:p>
            <a:r>
              <a:rPr lang="en-US" sz="2400" dirty="0"/>
              <a:t>DAC: $99K </a:t>
            </a:r>
            <a:r>
              <a:rPr lang="en-US" sz="2400" dirty="0">
                <a:sym typeface="Wingdings"/>
              </a:rPr>
              <a:t> $48K surplus (-$51K)</a:t>
            </a:r>
          </a:p>
          <a:p>
            <a:r>
              <a:rPr lang="en-US" sz="2400" dirty="0">
                <a:sym typeface="Wingdings"/>
              </a:rPr>
              <a:t>Initiatives: $40K  $10K (+$30K)</a:t>
            </a:r>
          </a:p>
          <a:p>
            <a:r>
              <a:rPr lang="en-US" sz="2400" dirty="0">
                <a:sym typeface="Wingdings"/>
              </a:rPr>
              <a:t>D&amp;T: 600  500 pages (estimated)</a:t>
            </a:r>
          </a:p>
          <a:p>
            <a:pPr lvl="1"/>
            <a:r>
              <a:rPr lang="en-US" sz="2133" dirty="0">
                <a:sym typeface="Wingdings"/>
              </a:rPr>
              <a:t>Some savings, estimated ~$5-10K</a:t>
            </a:r>
          </a:p>
          <a:p>
            <a:pPr lvl="1"/>
            <a:r>
              <a:rPr lang="en-US" sz="2133" dirty="0">
                <a:sym typeface="Wingdings"/>
              </a:rPr>
              <a:t>Unknown impact on revenue</a:t>
            </a:r>
          </a:p>
          <a:p>
            <a:r>
              <a:rPr lang="en-US" sz="2400" dirty="0">
                <a:sym typeface="Wingdings"/>
              </a:rPr>
              <a:t>Reining in bad debt allowance for TCAD</a:t>
            </a:r>
          </a:p>
          <a:p>
            <a:pPr lvl="1"/>
            <a:r>
              <a:rPr lang="en-US" sz="2133" dirty="0">
                <a:sym typeface="Wingdings"/>
              </a:rPr>
              <a:t>Almost exclusively due to mistakes at IEEE (Negative: burden of proof on CEDA!)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2654305" y="3581400"/>
          <a:ext cx="55753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294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stable are our finances?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Investments</a:t>
            </a:r>
          </a:p>
          <a:p>
            <a:pPr lvl="1"/>
            <a:r>
              <a:rPr lang="en-US" sz="2400" dirty="0"/>
              <a:t>Beyond our control (e.g., a loss in 2014 when S&amp;P rose by ~14%)</a:t>
            </a:r>
          </a:p>
          <a:p>
            <a:pPr lvl="1"/>
            <a:r>
              <a:rPr lang="en-US" sz="2400" dirty="0"/>
              <a:t>Significant pension obligations</a:t>
            </a:r>
          </a:p>
          <a:p>
            <a:r>
              <a:rPr lang="en-US" sz="2400" dirty="0"/>
              <a:t>Periodicals</a:t>
            </a:r>
          </a:p>
          <a:p>
            <a:pPr lvl="1"/>
            <a:r>
              <a:rPr lang="en-US" sz="2400" dirty="0"/>
              <a:t>How long will the publication model last?</a:t>
            </a:r>
          </a:p>
          <a:p>
            <a:pPr lvl="1"/>
            <a:r>
              <a:rPr lang="en-US" sz="2400" dirty="0"/>
              <a:t>Proliferation of journals: stand by or join in?</a:t>
            </a:r>
          </a:p>
          <a:p>
            <a:pPr lvl="2"/>
            <a:r>
              <a:rPr lang="en-US" sz="2133" dirty="0"/>
              <a:t>CS: 5/19 Transactions started in last two years, 9/19 in last ten years</a:t>
            </a:r>
          </a:p>
          <a:p>
            <a:pPr lvl="2"/>
            <a:r>
              <a:rPr lang="en-US" sz="2133" dirty="0"/>
              <a:t>Example: editorial board of TMSCS (CS): 11/17 members are “our people”</a:t>
            </a:r>
          </a:p>
          <a:p>
            <a:pPr lvl="1"/>
            <a:r>
              <a:rPr lang="en-US" sz="2400" dirty="0"/>
              <a:t>D&amp;T finances not in great shape</a:t>
            </a:r>
          </a:p>
          <a:p>
            <a:pPr lvl="2"/>
            <a:r>
              <a:rPr lang="en-US" sz="2133" dirty="0"/>
              <a:t>2013: </a:t>
            </a:r>
            <a:r>
              <a:rPr lang="en-US" sz="2133" dirty="0">
                <a:solidFill>
                  <a:srgbClr val="FF0000"/>
                </a:solidFill>
              </a:rPr>
              <a:t>[$22.9K]</a:t>
            </a:r>
            <a:r>
              <a:rPr lang="en-US" sz="2133" dirty="0"/>
              <a:t>, 2014: </a:t>
            </a:r>
            <a:r>
              <a:rPr lang="en-US" sz="2133" dirty="0">
                <a:solidFill>
                  <a:srgbClr val="FF0000"/>
                </a:solidFill>
              </a:rPr>
              <a:t>[$19.3K]</a:t>
            </a:r>
          </a:p>
          <a:p>
            <a:pPr lvl="2"/>
            <a:r>
              <a:rPr lang="en-US" sz="2133" dirty="0"/>
              <a:t>Unpredictability due to irregular publication, unused page count</a:t>
            </a:r>
          </a:p>
          <a:p>
            <a:pPr lvl="1"/>
            <a:r>
              <a:rPr lang="en-US" sz="2400" dirty="0"/>
              <a:t>New TESS journal, 10% participation in </a:t>
            </a:r>
            <a:r>
              <a:rPr lang="en-US" sz="2400" dirty="0" err="1"/>
              <a:t>Cybersecurity</a:t>
            </a:r>
            <a:r>
              <a:rPr lang="en-US" sz="2400" dirty="0"/>
              <a:t> Letters</a:t>
            </a:r>
          </a:p>
        </p:txBody>
      </p:sp>
    </p:spTree>
    <p:extLst>
      <p:ext uri="{BB962C8B-B14F-4D97-AF65-F5344CB8AC3E}">
        <p14:creationId xmlns:p14="http://schemas.microsoft.com/office/powerpoint/2010/main" val="153013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33" dirty="0"/>
              <a:t>How stable are our finances?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066800"/>
            <a:ext cx="108712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Meetings/conferences</a:t>
            </a:r>
          </a:p>
          <a:p>
            <a:pPr lvl="1"/>
            <a:r>
              <a:rPr lang="en-US" sz="2400" dirty="0"/>
              <a:t>Surplus of $212K in 2014</a:t>
            </a:r>
          </a:p>
          <a:p>
            <a:pPr lvl="2"/>
            <a:r>
              <a:rPr lang="en-US" sz="2133" dirty="0"/>
              <a:t>$91K for 2014 from conference publications (trending upwards)</a:t>
            </a:r>
          </a:p>
          <a:p>
            <a:pPr lvl="2"/>
            <a:r>
              <a:rPr lang="en-US" sz="2133" dirty="0"/>
              <a:t>$112.9K for 2015: YTD </a:t>
            </a:r>
            <a:r>
              <a:rPr lang="en-US" sz="2133" dirty="0">
                <a:solidFill>
                  <a:srgbClr val="FF0000"/>
                </a:solidFill>
              </a:rPr>
              <a:t>57K actual/84K </a:t>
            </a:r>
            <a:r>
              <a:rPr lang="en-US" sz="2133" dirty="0"/>
              <a:t>budgeted</a:t>
            </a:r>
          </a:p>
          <a:p>
            <a:pPr lvl="2"/>
            <a:r>
              <a:rPr lang="en-US" sz="2133" dirty="0"/>
              <a:t>$133K budgeted for 2016</a:t>
            </a:r>
          </a:p>
          <a:p>
            <a:pPr lvl="3"/>
            <a:endParaRPr lang="en-US" sz="2133" dirty="0"/>
          </a:p>
          <a:p>
            <a:pPr lvl="2"/>
            <a:endParaRPr lang="en-US" sz="2133" dirty="0"/>
          </a:p>
          <a:p>
            <a:pPr lvl="2"/>
            <a:endParaRPr lang="en-US" sz="2133" dirty="0"/>
          </a:p>
          <a:p>
            <a:pPr lvl="2"/>
            <a:endParaRPr lang="en-US" sz="2133" dirty="0"/>
          </a:p>
          <a:p>
            <a:pPr lvl="2"/>
            <a:endParaRPr lang="en-US" sz="2133" dirty="0"/>
          </a:p>
          <a:p>
            <a:pPr lvl="2"/>
            <a:endParaRPr lang="en-US" sz="2133" dirty="0"/>
          </a:p>
          <a:p>
            <a:pPr marL="611701" lvl="2" indent="0">
              <a:buNone/>
            </a:pPr>
            <a:endParaRPr lang="en-US" sz="2133" dirty="0"/>
          </a:p>
          <a:p>
            <a:pPr lvl="2"/>
            <a:r>
              <a:rPr lang="en-US" sz="2133" dirty="0"/>
              <a:t>DAC surplus of ~$100K</a:t>
            </a:r>
          </a:p>
          <a:p>
            <a:pPr lvl="3"/>
            <a:r>
              <a:rPr lang="en-US" sz="2133" dirty="0"/>
              <a:t>-$50K in 2015 due to human accounting error discovered late in the process</a:t>
            </a:r>
          </a:p>
          <a:p>
            <a:pPr lvl="3"/>
            <a:r>
              <a:rPr lang="en-US" sz="2133" dirty="0"/>
              <a:t>Vulnerable to industry consolidation, state of the economy</a:t>
            </a:r>
          </a:p>
          <a:p>
            <a:pPr lvl="3"/>
            <a:r>
              <a:rPr lang="en-US" sz="2133" dirty="0"/>
              <a:t>As goes DAC, so go the major conferences</a:t>
            </a:r>
            <a:endParaRPr lang="en-US" sz="2400" dirty="0"/>
          </a:p>
          <a:p>
            <a:pPr lvl="1"/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235200" y="2717801"/>
          <a:ext cx="7636933" cy="2137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5723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33" dirty="0"/>
              <a:t>How stable are our finances?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Administration</a:t>
            </a:r>
          </a:p>
          <a:p>
            <a:pPr lvl="1"/>
            <a:r>
              <a:rPr lang="en-US" sz="2400" dirty="0"/>
              <a:t>Fixed costs: IEEE tax – out of our control (and out of control too?)</a:t>
            </a:r>
          </a:p>
          <a:p>
            <a:pPr lvl="1"/>
            <a:r>
              <a:rPr lang="en-US" sz="2400" dirty="0"/>
              <a:t>Pushback from OUs to IEEE on increases</a:t>
            </a:r>
          </a:p>
          <a:p>
            <a:r>
              <a:rPr lang="en-US" sz="2400" dirty="0"/>
              <a:t>Committee/Other</a:t>
            </a:r>
          </a:p>
          <a:p>
            <a:pPr lvl="1"/>
            <a:r>
              <a:rPr lang="en-US" sz="2400" dirty="0"/>
              <a:t>Fixed costs – admin support, travel, etc. – we are pretty lean </a:t>
            </a:r>
          </a:p>
          <a:p>
            <a:pPr lvl="1"/>
            <a:r>
              <a:rPr lang="en-US" sz="2400" dirty="0"/>
              <a:t>Includes initiative funds, awards, chapter expenses</a:t>
            </a:r>
          </a:p>
          <a:p>
            <a:pPr lvl="1"/>
            <a:r>
              <a:rPr lang="en-US" sz="2400" dirty="0"/>
              <a:t>We </a:t>
            </a:r>
            <a:r>
              <a:rPr lang="en-US" sz="2400" u="sng" dirty="0"/>
              <a:t>want</a:t>
            </a:r>
            <a:r>
              <a:rPr lang="en-US" sz="2400" dirty="0"/>
              <a:t> to spend here, and spend well</a:t>
            </a:r>
          </a:p>
          <a:p>
            <a:pPr lvl="1"/>
            <a:r>
              <a:rPr lang="en-US" sz="2400" dirty="0"/>
              <a:t>Doing better this year: chapter spending in particular</a:t>
            </a:r>
          </a:p>
          <a:p>
            <a:r>
              <a:rPr lang="en-US" sz="2667" dirty="0"/>
              <a:t>What should the right level of the reserve be?</a:t>
            </a:r>
          </a:p>
          <a:p>
            <a:pPr lvl="1"/>
            <a:r>
              <a:rPr lang="en-US" sz="2400" dirty="0"/>
              <a:t>Currently at ~10-11 months of revenue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98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Initiative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5" y="1524001"/>
            <a:ext cx="10367433" cy="3902075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Each IEEE OU can spend money on key new initiatives</a:t>
            </a:r>
          </a:p>
          <a:p>
            <a:pPr lvl="1"/>
            <a:r>
              <a:rPr lang="en-US" sz="2400" dirty="0"/>
              <a:t>One-time spend, not for regular expenses or head-count</a:t>
            </a:r>
          </a:p>
          <a:p>
            <a:r>
              <a:rPr lang="en-US" sz="2400" dirty="0"/>
              <a:t>“50% rule”</a:t>
            </a:r>
          </a:p>
          <a:p>
            <a:pPr lvl="1"/>
            <a:r>
              <a:rPr lang="en-US" sz="2400" dirty="0"/>
              <a:t>Can spend 50% of previous operating year’s surplus [minus investment gains]</a:t>
            </a:r>
          </a:p>
          <a:p>
            <a:pPr lvl="2"/>
            <a:r>
              <a:rPr lang="en-US" sz="2133" dirty="0"/>
              <a:t>50% of surplus for 2013: $122K</a:t>
            </a:r>
          </a:p>
          <a:p>
            <a:pPr lvl="2"/>
            <a:r>
              <a:rPr lang="en-US" sz="2133" dirty="0"/>
              <a:t>50% of surplus for 2014: $75K</a:t>
            </a:r>
          </a:p>
          <a:p>
            <a:pPr lvl="2"/>
            <a:r>
              <a:rPr lang="en-US" sz="2133" dirty="0"/>
              <a:t>50% of surplus for 2015: less than above due to DAC (maybe $50K)</a:t>
            </a:r>
          </a:p>
          <a:p>
            <a:r>
              <a:rPr lang="en-US" sz="2400" dirty="0"/>
              <a:t>“3% rule”</a:t>
            </a:r>
          </a:p>
          <a:p>
            <a:pPr lvl="1"/>
            <a:r>
              <a:rPr lang="en-US" sz="2400" dirty="0"/>
              <a:t>Can spend up to 3% of reserves of past year</a:t>
            </a:r>
          </a:p>
          <a:p>
            <a:pPr lvl="2"/>
            <a:r>
              <a:rPr lang="en-US" sz="2133" dirty="0"/>
              <a:t>2015 reserves at ~$1.81M =&gt; up to $54K</a:t>
            </a:r>
          </a:p>
          <a:p>
            <a:pPr lvl="2"/>
            <a:r>
              <a:rPr lang="en-US" sz="2133" dirty="0"/>
              <a:t>$40K in 2015 budget ($10K to be spent)</a:t>
            </a:r>
          </a:p>
          <a:p>
            <a:pPr lvl="2"/>
            <a:r>
              <a:rPr lang="en-US" sz="2133" dirty="0"/>
              <a:t>$44K in 2016 budget</a:t>
            </a:r>
          </a:p>
          <a:p>
            <a:r>
              <a:rPr lang="en-US" sz="2400" dirty="0"/>
              <a:t>Considering RFP process for initiative spending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55678" y="5486401"/>
            <a:ext cx="7029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9170"/>
            <a:r>
              <a:rPr lang="en-US" sz="3200" b="1" kern="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IDEAS FOR 2018 INITIATIVES WELCOME!</a:t>
            </a:r>
          </a:p>
        </p:txBody>
      </p:sp>
    </p:spTree>
    <p:extLst>
      <p:ext uri="{BB962C8B-B14F-4D97-AF65-F5344CB8AC3E}">
        <p14:creationId xmlns:p14="http://schemas.microsoft.com/office/powerpoint/2010/main" val="13578517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Blue Pearl DeLuxe 1">
    <a:dk1>
      <a:srgbClr val="000000"/>
    </a:dk1>
    <a:lt1>
      <a:srgbClr val="FFFFFF"/>
    </a:lt1>
    <a:dk2>
      <a:srgbClr val="7889FB"/>
    </a:dk2>
    <a:lt2>
      <a:srgbClr val="808080"/>
    </a:lt2>
    <a:accent1>
      <a:srgbClr val="7889FB"/>
    </a:accent1>
    <a:accent2>
      <a:srgbClr val="2DB6B3"/>
    </a:accent2>
    <a:accent3>
      <a:srgbClr val="FFFFFF"/>
    </a:accent3>
    <a:accent4>
      <a:srgbClr val="000000"/>
    </a:accent4>
    <a:accent5>
      <a:srgbClr val="BEC4FD"/>
    </a:accent5>
    <a:accent6>
      <a:srgbClr val="28A5A2"/>
    </a:accent6>
    <a:hlink>
      <a:srgbClr val="C0C0C0"/>
    </a:hlink>
    <a:folHlink>
      <a:srgbClr val="D18213"/>
    </a:folHlink>
  </a:clrScheme>
  <a:fontScheme name="1_Blue Pearl DeLuxe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1_Blue Pearl DeLuxe 1">
    <a:dk1>
      <a:srgbClr val="000000"/>
    </a:dk1>
    <a:lt1>
      <a:srgbClr val="FFFFFF"/>
    </a:lt1>
    <a:dk2>
      <a:srgbClr val="7889FB"/>
    </a:dk2>
    <a:lt2>
      <a:srgbClr val="808080"/>
    </a:lt2>
    <a:accent1>
      <a:srgbClr val="7889FB"/>
    </a:accent1>
    <a:accent2>
      <a:srgbClr val="2DB6B3"/>
    </a:accent2>
    <a:accent3>
      <a:srgbClr val="FFFFFF"/>
    </a:accent3>
    <a:accent4>
      <a:srgbClr val="000000"/>
    </a:accent4>
    <a:accent5>
      <a:srgbClr val="BEC4FD"/>
    </a:accent5>
    <a:accent6>
      <a:srgbClr val="28A5A2"/>
    </a:accent6>
    <a:hlink>
      <a:srgbClr val="C0C0C0"/>
    </a:hlink>
    <a:folHlink>
      <a:srgbClr val="D18213"/>
    </a:folHlink>
  </a:clrScheme>
  <a:fontScheme name="1_Blue Pearl DeLuxe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967</Words>
  <Application>Microsoft Office PowerPoint</Application>
  <PresentationFormat>Widescreen</PresentationFormat>
  <Paragraphs>404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Arial Bold</vt:lpstr>
      <vt:lpstr>Calibri</vt:lpstr>
      <vt:lpstr>Calibri Light</vt:lpstr>
      <vt:lpstr>Chalkboard Bold</vt:lpstr>
      <vt:lpstr>Impact</vt:lpstr>
      <vt:lpstr>Lucida Sans Unicode</vt:lpstr>
      <vt:lpstr>Wingdings</vt:lpstr>
      <vt:lpstr>Wingdings 2</vt:lpstr>
      <vt:lpstr>Office Theme</vt:lpstr>
      <vt:lpstr>Concourse</vt:lpstr>
      <vt:lpstr>Default - Title and Content</vt:lpstr>
      <vt:lpstr>Finance Report BoG Meeting  Gi-Joon Nam VP-Finance</vt:lpstr>
      <vt:lpstr>Finances 2017 (September update)</vt:lpstr>
      <vt:lpstr>2015/16 Budget</vt:lpstr>
      <vt:lpstr>Notable changes</vt:lpstr>
      <vt:lpstr>How stable are our finances?</vt:lpstr>
      <vt:lpstr>How stable are our finances? (contd.)</vt:lpstr>
      <vt:lpstr>How stable are our finances? (contd.)</vt:lpstr>
      <vt:lpstr>Initiative funds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BoG Meeting  Gi-Joon Nam VP-Finance</dc:title>
  <dc:creator>Madie Nelson</dc:creator>
  <cp:lastModifiedBy>Madie Nelson</cp:lastModifiedBy>
  <cp:revision>1</cp:revision>
  <dcterms:created xsi:type="dcterms:W3CDTF">2022-06-09T20:35:18Z</dcterms:created>
  <dcterms:modified xsi:type="dcterms:W3CDTF">2022-06-09T20:35:33Z</dcterms:modified>
</cp:coreProperties>
</file>