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12"/>
  </p:notesMasterIdLst>
  <p:sldIdLst>
    <p:sldId id="298" r:id="rId4"/>
    <p:sldId id="539" r:id="rId5"/>
    <p:sldId id="540" r:id="rId6"/>
    <p:sldId id="541" r:id="rId7"/>
    <p:sldId id="542" r:id="rId8"/>
    <p:sldId id="543" r:id="rId9"/>
    <p:sldId id="544" r:id="rId10"/>
    <p:sldId id="54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sachin:Documents:CEDA:2013-14:Budget2015:Final:44bdgt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TCAD bad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2015YTD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10.3</c:v>
                </c:pt>
                <c:pt idx="1">
                  <c:v>16.5</c:v>
                </c:pt>
                <c:pt idx="2">
                  <c:v>22.6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4-4139-99CB-27715B113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91397800"/>
        <c:axId val="-2091670440"/>
      </c:barChart>
      <c:catAx>
        <c:axId val="-209139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1670440"/>
        <c:crosses val="autoZero"/>
        <c:auto val="1"/>
        <c:lblAlgn val="ctr"/>
        <c:lblOffset val="100"/>
        <c:noMultiLvlLbl val="0"/>
      </c:catAx>
      <c:valAx>
        <c:axId val="-2091670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1397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'1700'!$C$11:$J$11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'1700'!$C$12:$J$12</c:f>
              <c:numCache>
                <c:formatCode>0.0_);\(0.0\)</c:formatCode>
                <c:ptCount val="8"/>
                <c:pt idx="0" formatCode="#,##0.0_);\(#,##0.0\)">
                  <c:v>103.7</c:v>
                </c:pt>
                <c:pt idx="1">
                  <c:v>43.6</c:v>
                </c:pt>
                <c:pt idx="2">
                  <c:v>49.6</c:v>
                </c:pt>
                <c:pt idx="3">
                  <c:v>46.7</c:v>
                </c:pt>
                <c:pt idx="4">
                  <c:v>41.179189999999998</c:v>
                </c:pt>
                <c:pt idx="5">
                  <c:v>62.193869999999997</c:v>
                </c:pt>
                <c:pt idx="6">
                  <c:v>90</c:v>
                </c:pt>
                <c:pt idx="7" formatCode="#,##0.0_);\(#,##0.0\)">
                  <c:v>112.9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4-4FE0-9FB3-CAD6AF5A3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6132248"/>
        <c:axId val="2146135352"/>
      </c:barChart>
      <c:catAx>
        <c:axId val="2146132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6135352"/>
        <c:crosses val="autoZero"/>
        <c:auto val="1"/>
        <c:lblAlgn val="ctr"/>
        <c:lblOffset val="100"/>
        <c:noMultiLvlLbl val="0"/>
      </c:catAx>
      <c:valAx>
        <c:axId val="2146135352"/>
        <c:scaling>
          <c:orientation val="minMax"/>
        </c:scaling>
        <c:delete val="0"/>
        <c:axPos val="l"/>
        <c:majorGridlines/>
        <c:numFmt formatCode="#,##0.0_);\(#,##0.0\)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61322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52894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27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623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0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79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9386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67846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8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95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54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871525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7527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4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5322" y="1"/>
            <a:ext cx="109939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5" y="1295401"/>
            <a:ext cx="10367433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text styles</a:t>
            </a:r>
          </a:p>
          <a:p>
            <a:pPr lvl="1"/>
            <a:r>
              <a:rPr lang="en-US" dirty="0">
                <a:sym typeface="Arial" pitchFamily="34" charset="0"/>
              </a:rPr>
              <a:t>Second level</a:t>
            </a:r>
          </a:p>
          <a:p>
            <a:pPr lvl="2"/>
            <a:r>
              <a:rPr lang="en-US" dirty="0">
                <a:sym typeface="Arial" pitchFamily="34" charset="0"/>
              </a:rPr>
              <a:t>Third level</a:t>
            </a:r>
          </a:p>
          <a:p>
            <a:pPr lvl="3"/>
            <a:r>
              <a:rPr lang="en-US" dirty="0">
                <a:sym typeface="Arial" pitchFamily="34" charset="0"/>
              </a:rPr>
              <a:t>Fourth level</a:t>
            </a:r>
          </a:p>
          <a:p>
            <a:pPr lvl="4"/>
            <a:r>
              <a:rPr lang="en-US" dirty="0">
                <a:sym typeface="Arial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133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/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67" b="0">
          <a:solidFill>
            <a:srgbClr val="222268"/>
          </a:solidFill>
          <a:latin typeface="+mj-lt"/>
          <a:ea typeface="+mj-ea"/>
          <a:cs typeface="+mj-cs"/>
          <a:sym typeface="Arial Bold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457189" indent="-457189" algn="l" rtl="0" fontAlgn="base">
        <a:spcBef>
          <a:spcPts val="1333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711182" indent="-457189" algn="l" rtl="0" fontAlgn="base">
        <a:spcBef>
          <a:spcPts val="933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933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2pPr>
      <a:lvl3pPr marL="1015975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3pPr>
      <a:lvl4pPr marL="1318651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625559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5pPr>
      <a:lvl6pPr marL="2082748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6pPr>
      <a:lvl7pPr marL="2692333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7pPr>
      <a:lvl8pPr marL="3301917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8pPr>
      <a:lvl9pPr marL="3911502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3964"/>
            <a:ext cx="11099800" cy="314483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Finance 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733" dirty="0"/>
              <a:t>BoG Meeting</a:t>
            </a:r>
            <a:br>
              <a:rPr lang="en-US" sz="3733" dirty="0"/>
            </a:br>
            <a:br>
              <a:rPr lang="en-US" sz="6400" dirty="0"/>
            </a:br>
            <a:r>
              <a:rPr lang="en-US" sz="3200" b="0" dirty="0"/>
              <a:t>Gi-Joon Nam</a:t>
            </a:r>
            <a:br>
              <a:rPr lang="en-US" sz="3200" b="0" dirty="0"/>
            </a:br>
            <a:r>
              <a:rPr lang="en-US" sz="2667" b="0" dirty="0"/>
              <a:t>VP-Finance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9448800" cy="868363"/>
          </a:xfrm>
        </p:spPr>
        <p:txBody>
          <a:bodyPr/>
          <a:lstStyle/>
          <a:p>
            <a:r>
              <a:rPr lang="en-US" dirty="0"/>
              <a:t>Finances 2017 (September update)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277600" cy="5157787"/>
          </a:xfrm>
        </p:spPr>
        <p:txBody>
          <a:bodyPr>
            <a:normAutofit fontScale="92500"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lvl="2"/>
            <a:endParaRPr lang="en-US" sz="1867" dirty="0"/>
          </a:p>
          <a:p>
            <a:pPr lvl="2"/>
            <a:endParaRPr lang="en-US" sz="1867" dirty="0"/>
          </a:p>
          <a:p>
            <a:pPr lvl="2"/>
            <a:endParaRPr lang="en-US" sz="1867" dirty="0"/>
          </a:p>
          <a:p>
            <a:pPr lvl="2"/>
            <a:endParaRPr lang="en-US" sz="1867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CEDA Reserve: $1.94M (was 1.81M after FY14)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1600" y="762002"/>
          <a:ext cx="10668000" cy="537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7208">
                <a:tc>
                  <a:txBody>
                    <a:bodyPr/>
                    <a:lstStyle/>
                    <a:p>
                      <a:r>
                        <a:rPr lang="en-US" sz="1600" dirty="0"/>
                        <a:t>Category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Actual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r>
                        <a:rPr lang="en-US" sz="1600" baseline="0" dirty="0"/>
                        <a:t>2014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Budgeted</a:t>
                      </a:r>
                    </a:p>
                    <a:p>
                      <a:r>
                        <a:rPr lang="en-US" sz="1600" dirty="0"/>
                        <a:t>2015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YTD</a:t>
                      </a:r>
                    </a:p>
                    <a:p>
                      <a:r>
                        <a:rPr lang="en-US" sz="1600" dirty="0"/>
                        <a:t>2015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600" dirty="0"/>
                        <a:t>Interest income</a:t>
                      </a:r>
                      <a:r>
                        <a:rPr lang="en-US" sz="1600" baseline="0" dirty="0"/>
                        <a:t> (includes pensions)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[$2.4K]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43">
                <a:tc>
                  <a:txBody>
                    <a:bodyPr/>
                    <a:lstStyle/>
                    <a:p>
                      <a:r>
                        <a:rPr lang="en-US" sz="1600" dirty="0"/>
                        <a:t>Periodicals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$183.2K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$81.2K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+$61.1K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US" sz="1600" dirty="0"/>
                        <a:t>Meetings/</a:t>
                      </a:r>
                      <a:r>
                        <a:rPr lang="en-US" sz="1600" dirty="0" err="1"/>
                        <a:t>Confs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$212.2K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$247.8K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-$29.6K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Does not include DAC changes</a:t>
                      </a:r>
                    </a:p>
                    <a:p>
                      <a:r>
                        <a:rPr lang="en-US" sz="1600" dirty="0"/>
                        <a:t>Year-end forecast includes DAC, predicts -$11K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339">
                <a:tc>
                  <a:txBody>
                    <a:bodyPr/>
                    <a:lstStyle/>
                    <a:p>
                      <a:r>
                        <a:rPr lang="en-US" sz="1600" dirty="0"/>
                        <a:t>Administration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[$120.9K]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[$123.4K]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+$1.6K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339">
                <a:tc>
                  <a:txBody>
                    <a:bodyPr/>
                    <a:lstStyle/>
                    <a:p>
                      <a:r>
                        <a:rPr lang="en-US" sz="1600" dirty="0"/>
                        <a:t>Committee</a:t>
                      </a:r>
                      <a:r>
                        <a:rPr lang="en-US" sz="1600" baseline="0" dirty="0"/>
                        <a:t>/Other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[$118.1K]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[$182.1K]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+$27.6K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147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$149.2K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$5.3K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+$71.0K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Includes ~+$10K</a:t>
                      </a:r>
                      <a:r>
                        <a:rPr lang="en-US" sz="1600" baseline="0" dirty="0"/>
                        <a:t> from other categories</a:t>
                      </a:r>
                      <a:endParaRPr lang="en-US" sz="16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37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322" y="2"/>
            <a:ext cx="10993967" cy="5333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2015/16 Budget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36080" y="607069"/>
          <a:ext cx="11887197" cy="6174731"/>
        </p:xfrm>
        <a:graphic>
          <a:graphicData uri="http://schemas.openxmlformats.org/drawingml/2006/table">
            <a:tbl>
              <a:tblPr/>
              <a:tblGrid>
                <a:gridCol w="314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2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50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850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Chalkboard Bold"/>
                        </a:rPr>
                        <a:t>BUSINESS UNIT – 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00100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548.8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482.9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389.6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340.5</a:t>
                      </a:r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341.9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77.1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82.7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79.9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1,085.0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1,683.8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1,917.7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1,899.1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2,202.7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1,643.2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2,150.6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2,354.6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2,334.9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219.7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(116.1)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(282.2)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415.1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313.0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227.3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258.4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226.3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45.0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32.1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38.6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30.1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1,397.5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1,090.9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1,461.7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1,674.3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1,621.0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9.2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18.7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120.9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123.4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133.8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6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129.9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 charset="0"/>
                        </a:rPr>
                        <a:t>112.0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142.1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 charset="0"/>
                        </a:rPr>
                        <a:t>175.5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44.0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2,187.1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1,781.2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2,200.5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2,020.6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1,756.3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1,998.9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2,349.3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2,300.2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effectLst/>
                          <a:latin typeface="Arial"/>
                        </a:rPr>
                        <a:t>519.2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 charset="0"/>
                        </a:rPr>
                        <a:t>149.3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/>
                        </a:rPr>
                        <a:t>5.3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effectLst/>
                          <a:latin typeface="Arial" charset="0"/>
                        </a:rPr>
                        <a:t>34.7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/>
                        </a:rPr>
                        <a:t>Public Imperatives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/>
                        </a:rPr>
                        <a:t>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22.3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28.2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61.7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Travel &amp; Governance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86.3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charset="0"/>
                        </a:rPr>
                        <a:t>89.7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113.9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charset="0"/>
                        </a:rPr>
                        <a:t>113.8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 dirty="0">
                          <a:effectLst/>
                          <a:latin typeface="Arial" charset="0"/>
                        </a:rPr>
                        <a:t>44.0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151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668000" cy="3902075"/>
          </a:xfrm>
        </p:spPr>
        <p:txBody>
          <a:bodyPr/>
          <a:lstStyle/>
          <a:p>
            <a:r>
              <a:rPr lang="en-US" sz="2400" dirty="0"/>
              <a:t>DAC: $99K </a:t>
            </a:r>
            <a:r>
              <a:rPr lang="en-US" sz="2400" dirty="0">
                <a:sym typeface="Wingdings"/>
              </a:rPr>
              <a:t> $48K surplus (-$51K)</a:t>
            </a:r>
          </a:p>
          <a:p>
            <a:r>
              <a:rPr lang="en-US" sz="2400" dirty="0">
                <a:sym typeface="Wingdings"/>
              </a:rPr>
              <a:t>Initiatives: $40K  $10K (+$30K)</a:t>
            </a:r>
          </a:p>
          <a:p>
            <a:r>
              <a:rPr lang="en-US" sz="2400" dirty="0">
                <a:sym typeface="Wingdings"/>
              </a:rPr>
              <a:t>D&amp;T: 600  500 pages (estimated)</a:t>
            </a:r>
          </a:p>
          <a:p>
            <a:pPr lvl="1"/>
            <a:r>
              <a:rPr lang="en-US" sz="2133" dirty="0">
                <a:sym typeface="Wingdings"/>
              </a:rPr>
              <a:t>Some savings, estimated ~$5-10K</a:t>
            </a:r>
          </a:p>
          <a:p>
            <a:pPr lvl="1"/>
            <a:r>
              <a:rPr lang="en-US" sz="2133" dirty="0">
                <a:sym typeface="Wingdings"/>
              </a:rPr>
              <a:t>Unknown impact on revenue</a:t>
            </a:r>
          </a:p>
          <a:p>
            <a:r>
              <a:rPr lang="en-US" sz="2400" dirty="0">
                <a:sym typeface="Wingdings"/>
              </a:rPr>
              <a:t>Reining in bad debt allowance for TCAD</a:t>
            </a:r>
          </a:p>
          <a:p>
            <a:pPr lvl="1"/>
            <a:r>
              <a:rPr lang="en-US" sz="2133" dirty="0">
                <a:sym typeface="Wingdings"/>
              </a:rPr>
              <a:t>Almost exclusively due to mistakes at IEEE (Negative: burden of proof on CEDA!)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654305" y="3581400"/>
          <a:ext cx="55753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294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Investments</a:t>
            </a:r>
          </a:p>
          <a:p>
            <a:pPr lvl="1"/>
            <a:r>
              <a:rPr lang="en-US" sz="2400" dirty="0"/>
              <a:t>Beyond our control (e.g., a loss in 2014 when S&amp;P rose by ~14%)</a:t>
            </a:r>
          </a:p>
          <a:p>
            <a:pPr lvl="1"/>
            <a:r>
              <a:rPr lang="en-US" sz="2400" dirty="0"/>
              <a:t>Significant pension obligations</a:t>
            </a:r>
          </a:p>
          <a:p>
            <a:r>
              <a:rPr lang="en-US" sz="2400" dirty="0"/>
              <a:t>Periodicals</a:t>
            </a:r>
          </a:p>
          <a:p>
            <a:pPr lvl="1"/>
            <a:r>
              <a:rPr lang="en-US" sz="2400" dirty="0"/>
              <a:t>How long will the publication model last?</a:t>
            </a:r>
          </a:p>
          <a:p>
            <a:pPr lvl="1"/>
            <a:r>
              <a:rPr lang="en-US" sz="2400" dirty="0"/>
              <a:t>Proliferation of journals: stand by or join in?</a:t>
            </a:r>
          </a:p>
          <a:p>
            <a:pPr lvl="2"/>
            <a:r>
              <a:rPr lang="en-US" sz="2133" dirty="0"/>
              <a:t>CS: 5/19 Transactions started in last two years, 9/19 in last ten years</a:t>
            </a:r>
          </a:p>
          <a:p>
            <a:pPr lvl="2"/>
            <a:r>
              <a:rPr lang="en-US" sz="2133" dirty="0"/>
              <a:t>Example: editorial board of TMSCS (CS): 11/17 members are “our people”</a:t>
            </a:r>
          </a:p>
          <a:p>
            <a:pPr lvl="1"/>
            <a:r>
              <a:rPr lang="en-US" sz="2400" dirty="0"/>
              <a:t>D&amp;T finances not in great shape</a:t>
            </a:r>
          </a:p>
          <a:p>
            <a:pPr lvl="2"/>
            <a:r>
              <a:rPr lang="en-US" sz="2133" dirty="0"/>
              <a:t>2013: </a:t>
            </a:r>
            <a:r>
              <a:rPr lang="en-US" sz="2133" dirty="0">
                <a:solidFill>
                  <a:srgbClr val="FF0000"/>
                </a:solidFill>
              </a:rPr>
              <a:t>[$22.9K]</a:t>
            </a:r>
            <a:r>
              <a:rPr lang="en-US" sz="2133" dirty="0"/>
              <a:t>, 2014: </a:t>
            </a:r>
            <a:r>
              <a:rPr lang="en-US" sz="2133" dirty="0">
                <a:solidFill>
                  <a:srgbClr val="FF0000"/>
                </a:solidFill>
              </a:rPr>
              <a:t>[$19.3K]</a:t>
            </a:r>
          </a:p>
          <a:p>
            <a:pPr lvl="2"/>
            <a:r>
              <a:rPr lang="en-US" sz="2133" dirty="0"/>
              <a:t>Unpredictability due to irregular publication, unused page count</a:t>
            </a:r>
          </a:p>
          <a:p>
            <a:pPr lvl="1"/>
            <a:r>
              <a:rPr lang="en-US" sz="2400" dirty="0"/>
              <a:t>New TESS journal, 10% participation in </a:t>
            </a:r>
            <a:r>
              <a:rPr lang="en-US" sz="2400" dirty="0" err="1"/>
              <a:t>Cybersecurity</a:t>
            </a:r>
            <a:r>
              <a:rPr lang="en-US" sz="2400" dirty="0"/>
              <a:t> Letters</a:t>
            </a:r>
          </a:p>
        </p:txBody>
      </p:sp>
    </p:spTree>
    <p:extLst>
      <p:ext uri="{BB962C8B-B14F-4D97-AF65-F5344CB8AC3E}">
        <p14:creationId xmlns:p14="http://schemas.microsoft.com/office/powerpoint/2010/main" val="153013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33" dirty="0"/>
              <a:t>How stable are our finances?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066800"/>
            <a:ext cx="108712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Meetings/conferences</a:t>
            </a:r>
          </a:p>
          <a:p>
            <a:pPr lvl="1"/>
            <a:r>
              <a:rPr lang="en-US" sz="2400" dirty="0"/>
              <a:t>Surplus of $212K in 2014</a:t>
            </a:r>
          </a:p>
          <a:p>
            <a:pPr lvl="2"/>
            <a:r>
              <a:rPr lang="en-US" sz="2133" dirty="0"/>
              <a:t>$91K for 2014 from conference publications (trending upwards)</a:t>
            </a:r>
          </a:p>
          <a:p>
            <a:pPr lvl="2"/>
            <a:r>
              <a:rPr lang="en-US" sz="2133" dirty="0"/>
              <a:t>$112.9K for 2015: YTD </a:t>
            </a:r>
            <a:r>
              <a:rPr lang="en-US" sz="2133" dirty="0">
                <a:solidFill>
                  <a:srgbClr val="FF0000"/>
                </a:solidFill>
              </a:rPr>
              <a:t>57K actual/84K </a:t>
            </a:r>
            <a:r>
              <a:rPr lang="en-US" sz="2133" dirty="0"/>
              <a:t>budgeted</a:t>
            </a:r>
          </a:p>
          <a:p>
            <a:pPr lvl="2"/>
            <a:r>
              <a:rPr lang="en-US" sz="2133" dirty="0"/>
              <a:t>$133K budgeted for 2016</a:t>
            </a:r>
          </a:p>
          <a:p>
            <a:pPr lvl="3"/>
            <a:endParaRPr lang="en-US" sz="2133" dirty="0"/>
          </a:p>
          <a:p>
            <a:pPr lvl="2"/>
            <a:endParaRPr lang="en-US" sz="2133" dirty="0"/>
          </a:p>
          <a:p>
            <a:pPr lvl="2"/>
            <a:endParaRPr lang="en-US" sz="2133" dirty="0"/>
          </a:p>
          <a:p>
            <a:pPr lvl="2"/>
            <a:endParaRPr lang="en-US" sz="2133" dirty="0"/>
          </a:p>
          <a:p>
            <a:pPr lvl="2"/>
            <a:endParaRPr lang="en-US" sz="2133" dirty="0"/>
          </a:p>
          <a:p>
            <a:pPr lvl="2"/>
            <a:endParaRPr lang="en-US" sz="2133" dirty="0"/>
          </a:p>
          <a:p>
            <a:pPr marL="611701" lvl="2" indent="0">
              <a:buNone/>
            </a:pPr>
            <a:endParaRPr lang="en-US" sz="2133" dirty="0"/>
          </a:p>
          <a:p>
            <a:pPr lvl="2"/>
            <a:r>
              <a:rPr lang="en-US" sz="2133" dirty="0"/>
              <a:t>DAC surplus of ~$100K</a:t>
            </a:r>
          </a:p>
          <a:p>
            <a:pPr lvl="3"/>
            <a:r>
              <a:rPr lang="en-US" sz="2133" dirty="0"/>
              <a:t>-$50K in 2015 due to human accounting error discovered late in the process</a:t>
            </a:r>
          </a:p>
          <a:p>
            <a:pPr lvl="3"/>
            <a:r>
              <a:rPr lang="en-US" sz="2133" dirty="0"/>
              <a:t>Vulnerable to industry consolidation, state of the economy</a:t>
            </a:r>
          </a:p>
          <a:p>
            <a:pPr lvl="3"/>
            <a:r>
              <a:rPr lang="en-US" sz="2133" dirty="0"/>
              <a:t>As goes DAC, so go the major conferences</a:t>
            </a:r>
            <a:endParaRPr lang="en-US" sz="2400" dirty="0"/>
          </a:p>
          <a:p>
            <a:pPr lvl="1"/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235200" y="2717801"/>
          <a:ext cx="7636933" cy="213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572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33" dirty="0"/>
              <a:t>How stable are our finances?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Administration</a:t>
            </a:r>
          </a:p>
          <a:p>
            <a:pPr lvl="1"/>
            <a:r>
              <a:rPr lang="en-US" sz="2400" dirty="0"/>
              <a:t>Fixed costs: IEEE tax – out of our control (and out of control too?)</a:t>
            </a:r>
          </a:p>
          <a:p>
            <a:pPr lvl="1"/>
            <a:r>
              <a:rPr lang="en-US" sz="2400" dirty="0"/>
              <a:t>Pushback from OUs to IEEE on increases</a:t>
            </a:r>
          </a:p>
          <a:p>
            <a:r>
              <a:rPr lang="en-US" sz="2400" dirty="0"/>
              <a:t>Committee/Other</a:t>
            </a:r>
          </a:p>
          <a:p>
            <a:pPr lvl="1"/>
            <a:r>
              <a:rPr lang="en-US" sz="2400" dirty="0"/>
              <a:t>Fixed costs – admin support, travel, etc. – we are pretty lean </a:t>
            </a:r>
          </a:p>
          <a:p>
            <a:pPr lvl="1"/>
            <a:r>
              <a:rPr lang="en-US" sz="2400" dirty="0"/>
              <a:t>Includes initiative funds, awards, chapter expenses</a:t>
            </a:r>
          </a:p>
          <a:p>
            <a:pPr lvl="1"/>
            <a:r>
              <a:rPr lang="en-US" sz="2400" dirty="0"/>
              <a:t>We </a:t>
            </a:r>
            <a:r>
              <a:rPr lang="en-US" sz="2400" u="sng" dirty="0"/>
              <a:t>want</a:t>
            </a:r>
            <a:r>
              <a:rPr lang="en-US" sz="2400" dirty="0"/>
              <a:t> to spend here, and spend well</a:t>
            </a:r>
          </a:p>
          <a:p>
            <a:pPr lvl="1"/>
            <a:r>
              <a:rPr lang="en-US" sz="2400" dirty="0"/>
              <a:t>Doing better this year: chapter spending in particular</a:t>
            </a:r>
          </a:p>
          <a:p>
            <a:r>
              <a:rPr lang="en-US" sz="2667" dirty="0"/>
              <a:t>What should the right level of the reserve be?</a:t>
            </a:r>
          </a:p>
          <a:p>
            <a:pPr lvl="1"/>
            <a:r>
              <a:rPr lang="en-US" sz="2400" dirty="0"/>
              <a:t>Currently at ~10-11 months of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9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5" y="1524001"/>
            <a:ext cx="10367433" cy="390207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Each IEEE OU can spend money on key new initiatives</a:t>
            </a:r>
          </a:p>
          <a:p>
            <a:pPr lvl="1"/>
            <a:r>
              <a:rPr lang="en-US" sz="2400" dirty="0"/>
              <a:t>One-time spend, not for regular expenses or head-count</a:t>
            </a:r>
          </a:p>
          <a:p>
            <a:r>
              <a:rPr lang="en-US" sz="2400" dirty="0"/>
              <a:t>“50% rule”</a:t>
            </a:r>
          </a:p>
          <a:p>
            <a:pPr lvl="1"/>
            <a:r>
              <a:rPr lang="en-US" sz="2400" dirty="0"/>
              <a:t>Can spend 50% of previous operating year’s surplus [minus investment gains]</a:t>
            </a:r>
          </a:p>
          <a:p>
            <a:pPr lvl="2"/>
            <a:r>
              <a:rPr lang="en-US" sz="2133" dirty="0"/>
              <a:t>50% of surplus for 2013: $122K</a:t>
            </a:r>
          </a:p>
          <a:p>
            <a:pPr lvl="2"/>
            <a:r>
              <a:rPr lang="en-US" sz="2133" dirty="0"/>
              <a:t>50% of surplus for 2014: $75K</a:t>
            </a:r>
          </a:p>
          <a:p>
            <a:pPr lvl="2"/>
            <a:r>
              <a:rPr lang="en-US" sz="2133" dirty="0"/>
              <a:t>50% of surplus for 2015: less than above due to DAC (maybe $50K)</a:t>
            </a:r>
          </a:p>
          <a:p>
            <a:r>
              <a:rPr lang="en-US" sz="2400" dirty="0"/>
              <a:t>“3% rule”</a:t>
            </a:r>
          </a:p>
          <a:p>
            <a:pPr lvl="1"/>
            <a:r>
              <a:rPr lang="en-US" sz="2400" dirty="0"/>
              <a:t>Can spend up to 3% of reserves of past year</a:t>
            </a:r>
          </a:p>
          <a:p>
            <a:pPr lvl="2"/>
            <a:r>
              <a:rPr lang="en-US" sz="2133" dirty="0"/>
              <a:t>2015 reserves at ~$1.81M =&gt; up to $54K</a:t>
            </a:r>
          </a:p>
          <a:p>
            <a:pPr lvl="2"/>
            <a:r>
              <a:rPr lang="en-US" sz="2133" dirty="0"/>
              <a:t>$40K in 2015 budget ($10K to be spent)</a:t>
            </a:r>
          </a:p>
          <a:p>
            <a:pPr lvl="2"/>
            <a:r>
              <a:rPr lang="en-US" sz="2133" dirty="0"/>
              <a:t>$44K in 2016 budget</a:t>
            </a:r>
          </a:p>
          <a:p>
            <a:r>
              <a:rPr lang="en-US" sz="2400" dirty="0"/>
              <a:t>Considering RFP process for initiative spending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5678" y="5486401"/>
            <a:ext cx="7029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9170"/>
            <a:r>
              <a:rPr lang="en-US" sz="3200" b="1" kern="0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IDEAS FOR 2018 INITIATIVES WELCOME!</a:t>
            </a:r>
          </a:p>
        </p:txBody>
      </p:sp>
    </p:spTree>
    <p:extLst>
      <p:ext uri="{BB962C8B-B14F-4D97-AF65-F5344CB8AC3E}">
        <p14:creationId xmlns:p14="http://schemas.microsoft.com/office/powerpoint/2010/main" val="13578517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 Bold"/>
        <a:ea typeface="ヒラギノ角ゴ ProN W6"/>
        <a:cs typeface="ヒラギノ角ゴ ProN W6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Blue Pearl DeLuxe 1">
    <a:dk1>
      <a:srgbClr val="000000"/>
    </a:dk1>
    <a:lt1>
      <a:srgbClr val="FFFFFF"/>
    </a:lt1>
    <a:dk2>
      <a:srgbClr val="7889FB"/>
    </a:dk2>
    <a:lt2>
      <a:srgbClr val="808080"/>
    </a:lt2>
    <a:accent1>
      <a:srgbClr val="7889FB"/>
    </a:accent1>
    <a:accent2>
      <a:srgbClr val="2DB6B3"/>
    </a:accent2>
    <a:accent3>
      <a:srgbClr val="FFFFFF"/>
    </a:accent3>
    <a:accent4>
      <a:srgbClr val="000000"/>
    </a:accent4>
    <a:accent5>
      <a:srgbClr val="BEC4FD"/>
    </a:accent5>
    <a:accent6>
      <a:srgbClr val="28A5A2"/>
    </a:accent6>
    <a:hlink>
      <a:srgbClr val="C0C0C0"/>
    </a:hlink>
    <a:folHlink>
      <a:srgbClr val="D18213"/>
    </a:folHlink>
  </a:clrScheme>
  <a:fontScheme name="1_Blue Pearl DeLuxe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Blue Pearl DeLuxe 1">
    <a:dk1>
      <a:srgbClr val="000000"/>
    </a:dk1>
    <a:lt1>
      <a:srgbClr val="FFFFFF"/>
    </a:lt1>
    <a:dk2>
      <a:srgbClr val="7889FB"/>
    </a:dk2>
    <a:lt2>
      <a:srgbClr val="808080"/>
    </a:lt2>
    <a:accent1>
      <a:srgbClr val="7889FB"/>
    </a:accent1>
    <a:accent2>
      <a:srgbClr val="2DB6B3"/>
    </a:accent2>
    <a:accent3>
      <a:srgbClr val="FFFFFF"/>
    </a:accent3>
    <a:accent4>
      <a:srgbClr val="000000"/>
    </a:accent4>
    <a:accent5>
      <a:srgbClr val="BEC4FD"/>
    </a:accent5>
    <a:accent6>
      <a:srgbClr val="28A5A2"/>
    </a:accent6>
    <a:hlink>
      <a:srgbClr val="C0C0C0"/>
    </a:hlink>
    <a:folHlink>
      <a:srgbClr val="D18213"/>
    </a:folHlink>
  </a:clrScheme>
  <a:fontScheme name="1_Blue Pearl DeLuxe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967</Words>
  <Application>Microsoft Office PowerPoint</Application>
  <PresentationFormat>Widescreen</PresentationFormat>
  <Paragraphs>404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Arial Bold</vt:lpstr>
      <vt:lpstr>Calibri</vt:lpstr>
      <vt:lpstr>Calibri Light</vt:lpstr>
      <vt:lpstr>Chalkboard Bold</vt:lpstr>
      <vt:lpstr>Impact</vt:lpstr>
      <vt:lpstr>Lucida Sans Unicode</vt:lpstr>
      <vt:lpstr>Wingdings</vt:lpstr>
      <vt:lpstr>Wingdings 2</vt:lpstr>
      <vt:lpstr>Office Theme</vt:lpstr>
      <vt:lpstr>Concourse</vt:lpstr>
      <vt:lpstr>Default - Title and Content</vt:lpstr>
      <vt:lpstr>Finance Report BoG Meeting  Gi-Joon Nam VP-Finance</vt:lpstr>
      <vt:lpstr>Finances 2017 (September update)</vt:lpstr>
      <vt:lpstr>2015/16 Budget</vt:lpstr>
      <vt:lpstr>Notable changes</vt:lpstr>
      <vt:lpstr>How stable are our finances?</vt:lpstr>
      <vt:lpstr>How stable are our finances? (contd.)</vt:lpstr>
      <vt:lpstr>How stable are our finances? (contd.)</vt:lpstr>
      <vt:lpstr>Initiative funds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1</cp:revision>
  <dcterms:created xsi:type="dcterms:W3CDTF">2022-06-09T20:35:18Z</dcterms:created>
  <dcterms:modified xsi:type="dcterms:W3CDTF">2022-06-09T20:35:33Z</dcterms:modified>
</cp:coreProperties>
</file>