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1"/>
  </p:sldMasterIdLst>
  <p:notesMasterIdLst>
    <p:notesMasterId r:id="rId17"/>
  </p:notesMasterIdLst>
  <p:handoutMasterIdLst>
    <p:handoutMasterId r:id="rId18"/>
  </p:handoutMasterIdLst>
  <p:sldIdLst>
    <p:sldId id="824" r:id="rId2"/>
    <p:sldId id="893" r:id="rId3"/>
    <p:sldId id="865" r:id="rId4"/>
    <p:sldId id="878" r:id="rId5"/>
    <p:sldId id="880" r:id="rId6"/>
    <p:sldId id="881" r:id="rId7"/>
    <p:sldId id="883" r:id="rId8"/>
    <p:sldId id="877" r:id="rId9"/>
    <p:sldId id="888" r:id="rId10"/>
    <p:sldId id="895" r:id="rId11"/>
    <p:sldId id="896" r:id="rId12"/>
    <p:sldId id="897" r:id="rId13"/>
    <p:sldId id="894" r:id="rId14"/>
    <p:sldId id="885" r:id="rId15"/>
    <p:sldId id="884" r:id="rId16"/>
  </p:sldIdLst>
  <p:sldSz cx="9144000" cy="6858000" type="screen4x3"/>
  <p:notesSz cx="69850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00CC99"/>
    <a:srgbClr val="0000FF"/>
    <a:srgbClr val="FFFF00"/>
    <a:srgbClr val="FFFFFF"/>
    <a:srgbClr val="CCECFF"/>
    <a:srgbClr val="FF99FF"/>
    <a:srgbClr val="FF0000"/>
    <a:srgbClr val="CC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123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234086400" cy="2340864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3" tIns="46506" rIns="93013" bIns="46506" numCol="1" anchor="t" anchorCtr="0" compatLnSpc="1">
            <a:prstTxWarp prst="textNoShape">
              <a:avLst/>
            </a:prstTxWarp>
          </a:bodyPr>
          <a:lstStyle>
            <a:lvl1pPr defTabSz="930275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GTO2003EXT.ppt</a:t>
            </a:r>
          </a:p>
        </p:txBody>
      </p:sp>
      <p:sp>
        <p:nvSpPr>
          <p:cNvPr id="394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050" y="0"/>
            <a:ext cx="30273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3" tIns="46506" rIns="93013" bIns="4650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CE61BAE-4465-46D1-8F86-4481EC251AA0}" type="datetime1">
              <a:rPr lang="en-US"/>
              <a:pPr>
                <a:defRPr/>
              </a:pPr>
              <a:t>10/13/2010</a:t>
            </a:fld>
            <a:endParaRPr lang="en-US"/>
          </a:p>
        </p:txBody>
      </p:sp>
      <p:sp>
        <p:nvSpPr>
          <p:cNvPr id="394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4275"/>
            <a:ext cx="30273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3" tIns="46506" rIns="93013" bIns="46506" numCol="1" anchor="b" anchorCtr="0" compatLnSpc="1">
            <a:prstTxWarp prst="textNoShape">
              <a:avLst/>
            </a:prstTxWarp>
          </a:bodyPr>
          <a:lstStyle>
            <a:lvl1pPr defTabSz="930275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94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050" y="8804275"/>
            <a:ext cx="30273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3" tIns="46506" rIns="93013" bIns="4650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9D77AD5-B29C-44CD-951C-2658F53D28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3" tIns="46506" rIns="93013" bIns="46506" numCol="1" anchor="t" anchorCtr="0" compatLnSpc="1">
            <a:prstTxWarp prst="textNoShape">
              <a:avLst/>
            </a:prstTxWarp>
          </a:bodyPr>
          <a:lstStyle>
            <a:lvl1pPr defTabSz="930275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GTO2003EXT.ppt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050" y="0"/>
            <a:ext cx="30273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3" tIns="46506" rIns="93013" bIns="4650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B065B0E-DF6B-4A44-A1EA-01D4A27F5D5E}" type="datetime1">
              <a:rPr lang="en-US"/>
              <a:pPr>
                <a:defRPr/>
              </a:pPr>
              <a:t>10/13/2010</a:t>
            </a:fld>
            <a:endParaRPr lang="en-US"/>
          </a:p>
        </p:txBody>
      </p:sp>
      <p:sp>
        <p:nvSpPr>
          <p:cNvPr id="1843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76338" y="693738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03725"/>
            <a:ext cx="5588000" cy="417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3" tIns="46506" rIns="93013" bIns="465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5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4275"/>
            <a:ext cx="30273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3" tIns="46506" rIns="93013" bIns="46506" numCol="1" anchor="b" anchorCtr="0" compatLnSpc="1">
            <a:prstTxWarp prst="textNoShape">
              <a:avLst/>
            </a:prstTxWarp>
          </a:bodyPr>
          <a:lstStyle>
            <a:lvl1pPr defTabSz="930275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65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050" y="8804275"/>
            <a:ext cx="30273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3" tIns="46506" rIns="93013" bIns="4650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8C91675-5A49-417E-9322-A7382FA5B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MS PGothic" pitchFamily="34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GTO2003EXT.ppt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FAA60E67-F270-404A-8D58-CE9330E09810}" type="datetime1">
              <a:rPr lang="en-US" smtClean="0"/>
              <a:pPr/>
              <a:t>10/13/2010</a:t>
            </a:fld>
            <a:endParaRPr lang="en-US" smtClean="0"/>
          </a:p>
        </p:txBody>
      </p:sp>
      <p:sp>
        <p:nvSpPr>
          <p:cNvPr id="1946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9EA133-B8C6-4111-AB3B-3D507BF03EBC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946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s-ES" smtClean="0">
                <a:latin typeface="Arial" charset="0"/>
              </a:rPr>
              <a:t>DTC meeting at DAC: $825, calls from different committees: $50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blackWhite">
          <a:xfrm>
            <a:off x="0" y="0"/>
            <a:ext cx="9144000" cy="1690688"/>
          </a:xfrm>
          <a:prstGeom prst="rect">
            <a:avLst/>
          </a:prstGeom>
          <a:solidFill>
            <a:srgbClr val="0000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pic>
        <p:nvPicPr>
          <p:cNvPr id="5" name="Picture 9" descr="CEDAlogoColor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423025" cy="168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7253" name="Rectangle 5"/>
          <p:cNvSpPr>
            <a:spLocks noGrp="1" noChangeArrowheads="1"/>
          </p:cNvSpPr>
          <p:nvPr>
            <p:ph type="ctrTitle"/>
          </p:nvPr>
        </p:nvSpPr>
        <p:spPr bwMode="black">
          <a:xfrm>
            <a:off x="390525" y="2493963"/>
            <a:ext cx="7954963" cy="1470025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77254" name="Rectangle 6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742950" y="4043363"/>
            <a:ext cx="6400800" cy="998537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itchFamily="-108" charset="2"/>
              <a:buNone/>
              <a:defRPr b="0">
                <a:solidFill>
                  <a:srgbClr val="0000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228600" y="6221413"/>
            <a:ext cx="2897188" cy="3111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solidFill>
                  <a:srgbClr val="FD1D38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1"/>
          </p:nvPr>
        </p:nvSpPr>
        <p:spPr bwMode="auto">
          <a:xfrm>
            <a:off x="5391150" y="6221413"/>
            <a:ext cx="1619250" cy="3111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F1CAB09-04AD-434C-A557-B2942CC21D35}" type="datetime1">
              <a:rPr lang="en-US"/>
              <a:pPr>
                <a:defRPr/>
              </a:pPr>
              <a:t>10/13/2010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84925" y="871538"/>
            <a:ext cx="2076450" cy="4806950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988" y="871538"/>
            <a:ext cx="6078537" cy="4806950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Click </a:t>
            </a:r>
            <a:r>
              <a:rPr lang="it-IT" dirty="0" err="1" smtClean="0"/>
              <a:t>toedit</a:t>
            </a:r>
            <a:r>
              <a:rPr lang="it-IT" dirty="0" smtClean="0"/>
              <a:t> Master </a:t>
            </a:r>
            <a:r>
              <a:rPr lang="it-IT" dirty="0" err="1" smtClean="0"/>
              <a:t>title</a:t>
            </a:r>
            <a:r>
              <a:rPr lang="it-IT" dirty="0" smtClean="0"/>
              <a:t>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76413"/>
            <a:ext cx="3811588" cy="3902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776413"/>
            <a:ext cx="3811587" cy="3902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4772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058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Click </a:t>
            </a:r>
            <a:r>
              <a:rPr lang="it-IT" dirty="0" err="1" smtClean="0"/>
              <a:t>toedit</a:t>
            </a:r>
            <a:r>
              <a:rPr lang="it-IT" dirty="0" smtClean="0"/>
              <a:t> Master text </a:t>
            </a:r>
            <a:r>
              <a:rPr lang="it-IT" dirty="0" err="1" smtClean="0"/>
              <a:t>styles</a:t>
            </a:r>
            <a:endParaRPr lang="it-IT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dirty="0" smtClean="0"/>
              <a:t>Click </a:t>
            </a:r>
            <a:r>
              <a:rPr lang="it-IT" dirty="0" err="1" smtClean="0"/>
              <a:t>toedit</a:t>
            </a:r>
            <a:r>
              <a:rPr lang="it-IT" dirty="0" smtClean="0"/>
              <a:t> Master text </a:t>
            </a:r>
            <a:r>
              <a:rPr lang="it-IT" dirty="0" err="1" smtClean="0"/>
              <a:t>styles</a:t>
            </a:r>
            <a:endParaRPr lang="it-IT" dirty="0" smtClean="0"/>
          </a:p>
          <a:p>
            <a:pPr lvl="1"/>
            <a:r>
              <a:rPr lang="it-IT" dirty="0" err="1" smtClean="0"/>
              <a:t>Secondlevel</a:t>
            </a:r>
            <a:endParaRPr lang="it-IT" dirty="0" smtClean="0"/>
          </a:p>
          <a:p>
            <a:pPr lvl="2"/>
            <a:r>
              <a:rPr lang="it-IT" dirty="0" err="1" smtClean="0"/>
              <a:t>Thirdlevel</a:t>
            </a:r>
            <a:endParaRPr lang="it-IT" dirty="0" smtClean="0"/>
          </a:p>
          <a:p>
            <a:pPr lvl="3"/>
            <a:r>
              <a:rPr lang="it-IT" dirty="0" err="1" smtClean="0"/>
              <a:t>Fourthlevel</a:t>
            </a:r>
            <a:endParaRPr lang="it-IT" dirty="0" smtClean="0"/>
          </a:p>
          <a:p>
            <a:pPr lvl="4"/>
            <a:r>
              <a:rPr lang="it-IT" dirty="0" err="1" smtClean="0"/>
              <a:t>Fifthlevel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7058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Click </a:t>
            </a:r>
            <a:r>
              <a:rPr lang="it-IT" dirty="0" err="1" smtClean="0"/>
              <a:t>toedit</a:t>
            </a:r>
            <a:r>
              <a:rPr lang="it-IT" dirty="0" smtClean="0"/>
              <a:t> Master text </a:t>
            </a:r>
            <a:r>
              <a:rPr lang="it-IT" dirty="0" err="1" smtClean="0"/>
              <a:t>styles</a:t>
            </a:r>
            <a:endParaRPr lang="it-IT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53988" y="871538"/>
            <a:ext cx="82454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 Title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76413"/>
            <a:ext cx="7775575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76231" name="Rectangle 7"/>
          <p:cNvSpPr>
            <a:spLocks noChangeArrowheads="1"/>
          </p:cNvSpPr>
          <p:nvPr/>
        </p:nvSpPr>
        <p:spPr bwMode="black">
          <a:xfrm>
            <a:off x="5724525" y="6499225"/>
            <a:ext cx="33067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en-US" sz="1000" b="0">
                <a:solidFill>
                  <a:srgbClr val="FFFFFF"/>
                </a:solidFill>
              </a:rPr>
              <a:t>© 2006 IBM Corporation</a:t>
            </a:r>
          </a:p>
        </p:txBody>
      </p:sp>
      <p:sp>
        <p:nvSpPr>
          <p:cNvPr id="1076237" name="Line 13"/>
          <p:cNvSpPr>
            <a:spLocks noChangeShapeType="1"/>
          </p:cNvSpPr>
          <p:nvPr/>
        </p:nvSpPr>
        <p:spPr bwMode="black">
          <a:xfrm>
            <a:off x="990600" y="6480175"/>
            <a:ext cx="0" cy="19208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-108" charset="0"/>
              <a:cs typeface="+mn-cs"/>
            </a:endParaRPr>
          </a:p>
        </p:txBody>
      </p:sp>
      <p:sp>
        <p:nvSpPr>
          <p:cNvPr id="1076238" name="Rectangle 14"/>
          <p:cNvSpPr>
            <a:spLocks noChangeArrowheads="1"/>
          </p:cNvSpPr>
          <p:nvPr userDrawn="1"/>
        </p:nvSpPr>
        <p:spPr bwMode="blackWhite">
          <a:xfrm>
            <a:off x="0" y="0"/>
            <a:ext cx="9144000" cy="433388"/>
          </a:xfrm>
          <a:prstGeom prst="rect">
            <a:avLst/>
          </a:prstGeom>
          <a:solidFill>
            <a:srgbClr val="0000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pic>
        <p:nvPicPr>
          <p:cNvPr id="1031" name="Picture 8" descr="CEDAlogoColor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469188" y="0"/>
            <a:ext cx="1674812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22" r:id="rId1"/>
    <p:sldLayoutId id="2147484212" r:id="rId2"/>
    <p:sldLayoutId id="2147484213" r:id="rId3"/>
    <p:sldLayoutId id="2147484214" r:id="rId4"/>
    <p:sldLayoutId id="2147484215" r:id="rId5"/>
    <p:sldLayoutId id="2147484216" r:id="rId6"/>
    <p:sldLayoutId id="2147484217" r:id="rId7"/>
    <p:sldLayoutId id="2147484218" r:id="rId8"/>
    <p:sldLayoutId id="2147484219" r:id="rId9"/>
    <p:sldLayoutId id="2147484220" r:id="rId10"/>
    <p:sldLayoutId id="214748422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9pPr>
    </p:titleStyle>
    <p:bodyStyle>
      <a:lvl1pPr marL="228600" indent="-228600" algn="l" rtl="0" eaLnBrk="0" fontAlgn="base" hangingPunct="0">
        <a:spcBef>
          <a:spcPct val="35000"/>
        </a:spcBef>
        <a:spcAft>
          <a:spcPct val="15000"/>
        </a:spcAft>
        <a:buClr>
          <a:schemeClr val="accent2"/>
        </a:buClr>
        <a:buFont typeface="Wingdings" pitchFamily="2" charset="2"/>
        <a:buChar char="§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7013" algn="l" rtl="0" eaLnBrk="0" fontAlgn="base" hangingPunct="0">
        <a:spcBef>
          <a:spcPct val="25000"/>
        </a:spcBef>
        <a:spcAft>
          <a:spcPct val="15000"/>
        </a:spcAft>
        <a:buClr>
          <a:schemeClr val="accent2"/>
        </a:buClr>
        <a:buFont typeface="Arial" charset="0"/>
        <a:buChar char="–"/>
        <a:defRPr sz="2200">
          <a:solidFill>
            <a:schemeClr val="tx1"/>
          </a:solidFill>
          <a:latin typeface="+mn-lt"/>
          <a:ea typeface="+mn-ea"/>
          <a:cs typeface="+mn-cs"/>
        </a:defRPr>
      </a:lvl2pPr>
      <a:lvl3pPr marL="682625" indent="-2238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91281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&gt;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"/>
          <p:cNvSpPr>
            <a:spLocks noGrp="1" noChangeArrowheads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fld id="{49D76459-4AAA-41A5-8412-B3119417B74C}" type="datetime1">
              <a:rPr lang="en-US" smtClean="0"/>
              <a:pPr/>
              <a:t>10/13/2010</a:t>
            </a:fld>
            <a:endParaRPr lang="en-US" smtClean="0"/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0525" y="2493963"/>
            <a:ext cx="7954963" cy="2687637"/>
          </a:xfrm>
        </p:spPr>
        <p:txBody>
          <a:bodyPr/>
          <a:lstStyle/>
          <a:p>
            <a:pPr algn="ctr" eaLnBrk="1" hangingPunct="1"/>
            <a:r>
              <a:rPr lang="en-US" sz="4800" smtClean="0">
                <a:solidFill>
                  <a:srgbClr val="1E3AF8"/>
                </a:solidFill>
              </a:rPr>
              <a:t>Finance report                  </a:t>
            </a:r>
            <a:r>
              <a:rPr lang="en-US" sz="3600" smtClean="0"/>
              <a:t/>
            </a:r>
            <a:br>
              <a:rPr lang="en-US" sz="3600" smtClean="0"/>
            </a:br>
            <a:r>
              <a:rPr lang="en-US" sz="3600" smtClean="0"/>
              <a:t>(2010 and Forecast 2011)</a:t>
            </a:r>
            <a:r>
              <a:rPr lang="en-US" smtClean="0"/>
              <a:t/>
            </a:r>
            <a:br>
              <a:rPr lang="en-US" smtClean="0"/>
            </a:br>
            <a:r>
              <a:rPr lang="en-US" sz="3600" smtClean="0"/>
              <a:t/>
            </a:r>
            <a:br>
              <a:rPr lang="en-US" sz="3600" smtClean="0"/>
            </a:br>
            <a:r>
              <a:rPr lang="en-US" smtClean="0"/>
              <a:t>CEDA BoG Meeting at ICCAD, November 2010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David Atienza, VP Finance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323850" y="541338"/>
            <a:ext cx="8245475" cy="1050925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en-US" smtClean="0"/>
              <a:t>2009/2010 Committee expenses: Technical Activities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431800" y="1776413"/>
          <a:ext cx="7996238" cy="4306887"/>
        </p:xfrm>
        <a:graphic>
          <a:graphicData uri="http://schemas.openxmlformats.org/drawingml/2006/table">
            <a:tbl>
              <a:tblPr/>
              <a:tblGrid>
                <a:gridCol w="2463126"/>
                <a:gridCol w="1888568"/>
                <a:gridCol w="1800173"/>
                <a:gridCol w="1844371"/>
              </a:tblGrid>
              <a:tr h="5746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Type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Budget 2009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2010 Year End Forecast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Budget 2010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Events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$9,000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$7,000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$6,000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Education (Young Faculty, EDA career)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$11,000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$11,000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$10,000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Distinguished lecturers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$13,000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$13,000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$9,000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Contests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$7,000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$7,000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$4,000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Standards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$1,000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Miscellaneous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$1,000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$1,000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$500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China certification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$8,000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Local chapter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init.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$1,500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$1,308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323850" y="474663"/>
            <a:ext cx="8245475" cy="862012"/>
          </a:xfrm>
        </p:spPr>
        <p:txBody>
          <a:bodyPr/>
          <a:lstStyle/>
          <a:p>
            <a:pPr eaLnBrk="1" hangingPunct="1"/>
            <a:r>
              <a:rPr lang="en-US" smtClean="0"/>
              <a:t>2009/2010 Committee expenses: Committee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68300" y="1719263"/>
          <a:ext cx="8501063" cy="4521200"/>
        </p:xfrm>
        <a:graphic>
          <a:graphicData uri="http://schemas.openxmlformats.org/drawingml/2006/table">
            <a:tbl>
              <a:tblPr/>
              <a:tblGrid>
                <a:gridCol w="3187898"/>
                <a:gridCol w="1543078"/>
                <a:gridCol w="1642936"/>
                <a:gridCol w="212715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Type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Budget 2009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2010 Year End Forecast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Budget 2010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Administrator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$16,000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$16,000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$14,000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Adcom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$7,000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$7,000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$6,700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President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$7,000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$6,000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$4,500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Executive committee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$10,000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$10,000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$7,400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Other committee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$5,000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$3,000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$875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Awards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$14,000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$14,000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$13,500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Other awards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$5,000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Miscellaneous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$25,000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$5,000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$7,600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Promotion &amp; Publicity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$12,000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$12,000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$15,000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06388" y="474663"/>
            <a:ext cx="8245475" cy="727075"/>
          </a:xfrm>
        </p:spPr>
        <p:txBody>
          <a:bodyPr/>
          <a:lstStyle/>
          <a:p>
            <a:pPr eaLnBrk="1" hangingPunct="1"/>
            <a:r>
              <a:rPr lang="en-US" smtClean="0"/>
              <a:t>2009/2010 Committee Expenses: Pubs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8900" y="1397000"/>
          <a:ext cx="8966200" cy="5249863"/>
        </p:xfrm>
        <a:graphic>
          <a:graphicData uri="http://schemas.openxmlformats.org/drawingml/2006/table">
            <a:tbl>
              <a:tblPr/>
              <a:tblGrid>
                <a:gridCol w="3057607"/>
                <a:gridCol w="1870960"/>
                <a:gridCol w="1808404"/>
                <a:gridCol w="2229229"/>
              </a:tblGrid>
              <a:tr h="6397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Type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Budget 2009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2010 Year End Forecast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Budget 2010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Pub. Admin fixed costs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$5,000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$5,000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$4,500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Pub. Admin var. costs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$5,400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$5,300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$5,300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ESL editorial office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$6,000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$5,000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Newsletter distribution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$1,000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$1,000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$1,000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Newsletter distribution DAC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$1,400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$1,400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$1,000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Newsletter distribution ICCAD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$1,000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$1,000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$1,000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Pubs meeting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$1,000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$500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Newsletter graphics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TCAD editorial office and extra page charges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$30,000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$30,000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$55,800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(+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225 pg: 2,145 total)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87338" y="482600"/>
            <a:ext cx="8856662" cy="652463"/>
          </a:xfrm>
        </p:spPr>
        <p:txBody>
          <a:bodyPr/>
          <a:lstStyle/>
          <a:p>
            <a:r>
              <a:rPr lang="en-US" sz="2800" smtClean="0"/>
              <a:t>2010 Budget in September forecast – More positive  </a:t>
            </a:r>
            <a:br>
              <a:rPr lang="en-US" sz="2800" smtClean="0"/>
            </a:br>
            <a:r>
              <a:rPr lang="en-US" sz="1600" smtClean="0">
                <a:solidFill>
                  <a:srgbClr val="FF0000"/>
                </a:solidFill>
              </a:rPr>
              <a:t>increase the number of pages for TCAD (225 more pages -&gt; 2,145 total ($25.800,00)	</a:t>
            </a:r>
            <a:endParaRPr lang="en-US" sz="2800" smtClean="0">
              <a:solidFill>
                <a:srgbClr val="FF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72531" y="1243685"/>
          <a:ext cx="8314268" cy="5174071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378782"/>
                <a:gridCol w="771754"/>
                <a:gridCol w="795867"/>
                <a:gridCol w="677332"/>
                <a:gridCol w="728134"/>
                <a:gridCol w="812800"/>
                <a:gridCol w="728133"/>
                <a:gridCol w="758612"/>
                <a:gridCol w="831427"/>
                <a:gridCol w="831427"/>
              </a:tblGrid>
              <a:tr h="449754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2010 Budget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2009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2008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449754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Income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Expense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Net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Income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Expense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Net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Income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Expense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Net</a:t>
                      </a:r>
                      <a:endParaRPr lang="en-US" sz="1200" dirty="0"/>
                    </a:p>
                  </a:txBody>
                  <a:tcPr/>
                </a:tc>
              </a:tr>
              <a:tr h="29520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Interest income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(111.7)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111.7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219.7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(219.7)</a:t>
                      </a:r>
                      <a:endParaRPr lang="en-US" sz="1200" dirty="0"/>
                    </a:p>
                  </a:txBody>
                  <a:tcPr/>
                </a:tc>
              </a:tr>
              <a:tr h="31958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TCAD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495.0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303.8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191.2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482.9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169.9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548.8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415.1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133.7</a:t>
                      </a:r>
                      <a:endParaRPr lang="en-US" sz="1200" dirty="0"/>
                    </a:p>
                  </a:txBody>
                  <a:tcPr/>
                </a:tc>
              </a:tr>
              <a:tr h="32703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ESL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61.2</a:t>
                      </a:r>
                      <a:endParaRPr lang="en-US" sz="12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62.5</a:t>
                      </a:r>
                      <a:endParaRPr lang="en-US" sz="12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(1.3)</a:t>
                      </a:r>
                      <a:endParaRPr lang="en-US" sz="12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63.8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53.4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10.4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(0.1)</a:t>
                      </a:r>
                      <a:endParaRPr lang="en-US" sz="1200" dirty="0"/>
                    </a:p>
                  </a:txBody>
                  <a:tcPr/>
                </a:tc>
              </a:tr>
              <a:tr h="44975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Periodical related other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8.9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(8.9)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(5.5)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(0.8)</a:t>
                      </a:r>
                      <a:endParaRPr lang="en-US" sz="1200" dirty="0"/>
                    </a:p>
                  </a:txBody>
                  <a:tcPr/>
                </a:tc>
              </a:tr>
              <a:tr h="34482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Newsletters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(3.9)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(0.9)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1.1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(1.1)</a:t>
                      </a:r>
                      <a:endParaRPr lang="en-US" sz="1200" dirty="0"/>
                    </a:p>
                  </a:txBody>
                  <a:tcPr/>
                </a:tc>
              </a:tr>
              <a:tr h="55449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Non periodical sales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(3.2)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(2.8)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(3.1)</a:t>
                      </a:r>
                      <a:endParaRPr lang="en-US" sz="1200" dirty="0"/>
                    </a:p>
                  </a:txBody>
                  <a:tcPr/>
                </a:tc>
              </a:tr>
              <a:tr h="47844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Meetings/conferences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1,421.9</a:t>
                      </a:r>
                      <a:endParaRPr lang="en-US" sz="12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1,193.4</a:t>
                      </a:r>
                      <a:endParaRPr lang="en-US" sz="12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228.5</a:t>
                      </a:r>
                      <a:endParaRPr lang="en-US" sz="12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1,158.0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1,178.8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(20.8)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1,644.8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1,397.5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247.3</a:t>
                      </a:r>
                      <a:endParaRPr lang="en-US" sz="1200" dirty="0"/>
                    </a:p>
                  </a:txBody>
                  <a:tcPr/>
                </a:tc>
              </a:tr>
              <a:tr h="34292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Conf related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5.8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0.9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4.9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11.5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6.1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5.4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5.7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4.9</a:t>
                      </a:r>
                      <a:endParaRPr lang="en-US" sz="1200" dirty="0"/>
                    </a:p>
                  </a:txBody>
                  <a:tcPr/>
                </a:tc>
              </a:tr>
              <a:tr h="55449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IEEE administration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0.0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134.5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(134.5)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0.0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28.3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(28.3)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15.4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(15.4)</a:t>
                      </a:r>
                      <a:endParaRPr lang="en-US" sz="1200" dirty="0"/>
                    </a:p>
                  </a:txBody>
                  <a:tcPr/>
                </a:tc>
              </a:tr>
              <a:tr h="32604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Committee/other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0.0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119.0</a:t>
                      </a:r>
                      <a:endParaRPr lang="en-US" sz="12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(119.0)</a:t>
                      </a:r>
                      <a:endParaRPr lang="en-US" sz="12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0.0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107.3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(107.3)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129.9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(129.9)</a:t>
                      </a:r>
                      <a:endParaRPr lang="en-US" sz="1200" dirty="0"/>
                    </a:p>
                  </a:txBody>
                  <a:tcPr/>
                </a:tc>
              </a:tr>
              <a:tr h="16336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TOTAL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2,000.0</a:t>
                      </a:r>
                      <a:endParaRPr lang="en-US" sz="12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1,841.7</a:t>
                      </a:r>
                      <a:endParaRPr lang="en-US" sz="12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162.7</a:t>
                      </a:r>
                      <a:endParaRPr lang="en-US" sz="12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1,716.2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1,584.4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131.8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2,202.7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2,184.9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15.5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287338" y="482600"/>
            <a:ext cx="8245475" cy="652463"/>
          </a:xfrm>
        </p:spPr>
        <p:txBody>
          <a:bodyPr/>
          <a:lstStyle/>
          <a:p>
            <a:r>
              <a:rPr lang="en-US" sz="2800" smtClean="0"/>
              <a:t>2011 Budget forecast – Adjusted to be positive</a:t>
            </a:r>
            <a:r>
              <a:rPr lang="en-US" sz="2800" smtClean="0">
                <a:solidFill>
                  <a:srgbClr val="FF0000"/>
                </a:solidFill>
              </a:rPr>
              <a:t> </a:t>
            </a:r>
            <a:r>
              <a:rPr lang="en-US" sz="1600" smtClean="0">
                <a:solidFill>
                  <a:srgbClr val="FF0000"/>
                </a:solidFill>
              </a:rPr>
              <a:t>reduced miscellaneous (i.e. contingency from 34K to 19K)</a:t>
            </a:r>
            <a:endParaRPr lang="en-US" sz="280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72531" y="1243685"/>
          <a:ext cx="8314268" cy="5174071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378782"/>
                <a:gridCol w="771754"/>
                <a:gridCol w="795867"/>
                <a:gridCol w="677332"/>
                <a:gridCol w="728134"/>
                <a:gridCol w="812800"/>
                <a:gridCol w="728133"/>
                <a:gridCol w="758612"/>
                <a:gridCol w="831427"/>
                <a:gridCol w="831427"/>
              </a:tblGrid>
              <a:tr h="449754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2011 Budget Forecast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2010 budget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2009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44975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Income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Expense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Net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Income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Expense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Net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Income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Expense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Net</a:t>
                      </a:r>
                      <a:endParaRPr lang="en-US" sz="1200" dirty="0"/>
                    </a:p>
                  </a:txBody>
                  <a:tcPr/>
                </a:tc>
              </a:tr>
              <a:tr h="29520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Interest income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0.0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0.0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0.0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0.0</a:t>
                      </a:r>
                      <a:endParaRPr lang="en-US" sz="1200" dirty="0"/>
                    </a:p>
                  </a:txBody>
                  <a:tcPr/>
                </a:tc>
              </a:tr>
              <a:tr h="31958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TCAD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499.0</a:t>
                      </a:r>
                      <a:endParaRPr lang="en-US" sz="12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305.1</a:t>
                      </a:r>
                      <a:endParaRPr lang="en-US" sz="12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193.9</a:t>
                      </a:r>
                      <a:endParaRPr lang="en-US" sz="12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495.0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303.8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191.2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491.6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320.3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171.3</a:t>
                      </a:r>
                      <a:endParaRPr lang="en-US" sz="1200" dirty="0"/>
                    </a:p>
                  </a:txBody>
                  <a:tcPr/>
                </a:tc>
              </a:tr>
              <a:tr h="32703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ESL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63.1</a:t>
                      </a:r>
                      <a:endParaRPr lang="en-US" sz="12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61.6</a:t>
                      </a:r>
                      <a:endParaRPr lang="en-US" sz="12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1.5</a:t>
                      </a:r>
                      <a:endParaRPr lang="en-US" sz="12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61.2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62.5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(1.3)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80.9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(17.9)</a:t>
                      </a:r>
                      <a:endParaRPr lang="en-US" sz="1200" dirty="0"/>
                    </a:p>
                  </a:txBody>
                  <a:tcPr/>
                </a:tc>
              </a:tr>
              <a:tr h="44975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Periodical related other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17.1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(17.1)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0.0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8.9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(8.9)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21.2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(21.2)</a:t>
                      </a:r>
                      <a:endParaRPr lang="en-US" sz="1200" dirty="0"/>
                    </a:p>
                  </a:txBody>
                  <a:tcPr/>
                </a:tc>
              </a:tr>
              <a:tr h="34482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Newsletters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(3.9)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0.0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3.9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(3.9)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(3.9)</a:t>
                      </a:r>
                      <a:endParaRPr lang="en-US" sz="1200" dirty="0"/>
                    </a:p>
                  </a:txBody>
                  <a:tcPr/>
                </a:tc>
              </a:tr>
              <a:tr h="55449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Non periodical sales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7.6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(7.6)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0.0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3.2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(3.2)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0.0</a:t>
                      </a:r>
                      <a:endParaRPr lang="en-US" sz="1200" dirty="0"/>
                    </a:p>
                  </a:txBody>
                  <a:tcPr/>
                </a:tc>
              </a:tr>
              <a:tr h="47844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Meetings/conferences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1,302.1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1,1170.3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131.8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1,421.9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1,193.4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228.5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1,628.1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1,527.1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101</a:t>
                      </a:r>
                    </a:p>
                  </a:txBody>
                  <a:tcPr/>
                </a:tc>
              </a:tr>
              <a:tr h="34292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Conf related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11.7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6.3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5.4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5.8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0.9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4.9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1.3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2.4</a:t>
                      </a:r>
                      <a:endParaRPr lang="en-US" sz="1200" dirty="0"/>
                    </a:p>
                  </a:txBody>
                  <a:tcPr/>
                </a:tc>
              </a:tr>
              <a:tr h="55449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IEEE administration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134.3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(134.5)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0.0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134.5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(134.5)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29.2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(29.2)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60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Committee/other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104.3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(104.3)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0.0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119.0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(119.0)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150.0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(150.0)</a:t>
                      </a:r>
                      <a:endParaRPr lang="en-US" sz="1200" dirty="0"/>
                    </a:p>
                  </a:txBody>
                  <a:tcPr/>
                </a:tc>
              </a:tr>
              <a:tr h="16336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TOTAL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1,875.9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1,810.5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65.4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2,000.0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1,841.7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162.7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2,186.4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2,133.9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52.5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06400" y="685800"/>
            <a:ext cx="8559800" cy="609600"/>
          </a:xfrm>
        </p:spPr>
        <p:txBody>
          <a:bodyPr/>
          <a:lstStyle/>
          <a:p>
            <a:r>
              <a:rPr lang="en-US" smtClean="0"/>
              <a:t>Conclusions and Summary</a:t>
            </a:r>
            <a:endParaRPr lang="en-US" smtClean="0">
              <a:ea typeface="MS PGothic" pitchFamily="34" charset="-128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152400" y="1346200"/>
            <a:ext cx="8839200" cy="5181600"/>
          </a:xfrm>
        </p:spPr>
        <p:txBody>
          <a:bodyPr/>
          <a:lstStyle/>
          <a:p>
            <a:r>
              <a:rPr lang="en-US" smtClean="0"/>
              <a:t>Keep working connection with IEEE for better forecasts</a:t>
            </a:r>
          </a:p>
          <a:p>
            <a:pPr lvl="1"/>
            <a:r>
              <a:rPr lang="en-US" smtClean="0"/>
              <a:t>Extensive work on conferences forecast with IEEE headquarters</a:t>
            </a:r>
          </a:p>
          <a:p>
            <a:pPr lvl="1"/>
            <a:r>
              <a:rPr lang="en-US" smtClean="0"/>
              <a:t>Adapt to conference redistribution budget and try to obtain information on revenue in a timely manner and sustain EDA conferences in this situation  </a:t>
            </a:r>
          </a:p>
          <a:p>
            <a:r>
              <a:rPr lang="en-US" smtClean="0"/>
              <a:t>Invested in TCAD and continue developing ESL as well</a:t>
            </a:r>
          </a:p>
          <a:p>
            <a:r>
              <a:rPr lang="en-US" smtClean="0">
                <a:ea typeface="MS PGothic" pitchFamily="34" charset="-128"/>
              </a:rPr>
              <a:t>Summary:</a:t>
            </a:r>
          </a:p>
          <a:p>
            <a:pPr lvl="1">
              <a:buClr>
                <a:srgbClr val="595959"/>
              </a:buClr>
            </a:pPr>
            <a:r>
              <a:rPr lang="en-US" sz="2000" smtClean="0">
                <a:ea typeface="MS PGothic" pitchFamily="34" charset="-128"/>
              </a:rPr>
              <a:t>Surplus available, able to keep activities in 2010 (and also for 2011)</a:t>
            </a:r>
          </a:p>
          <a:p>
            <a:pPr lvl="1">
              <a:buClr>
                <a:srgbClr val="595959"/>
              </a:buClr>
            </a:pPr>
            <a:r>
              <a:rPr lang="en-US" sz="2000" smtClean="0">
                <a:ea typeface="MS PGothic" pitchFamily="34" charset="-128"/>
              </a:rPr>
              <a:t>Possible to increase participation in EDA conferences: DATE</a:t>
            </a:r>
            <a:endParaRPr lang="en-US" sz="1600" smtClean="0"/>
          </a:p>
          <a:p>
            <a:pPr lvl="1">
              <a:buClr>
                <a:srgbClr val="595959"/>
              </a:buClr>
            </a:pPr>
            <a:r>
              <a:rPr lang="en-US" sz="2000" smtClean="0">
                <a:ea typeface="MS PGothic" pitchFamily="34" charset="-128"/>
              </a:rPr>
              <a:t>Keep up actions for improving paper impact (TCAD extra pages)</a:t>
            </a:r>
          </a:p>
          <a:p>
            <a:pPr lvl="1">
              <a:buClr>
                <a:srgbClr val="595959"/>
              </a:buClr>
            </a:pPr>
            <a:r>
              <a:rPr lang="en-US" sz="2000" smtClean="0">
                <a:ea typeface="MS PGothic" pitchFamily="34" charset="-128"/>
              </a:rPr>
              <a:t>Inform conference organizers to sensitize them about new redistribution budgets</a:t>
            </a:r>
          </a:p>
          <a:p>
            <a:pPr lvl="1">
              <a:buClr>
                <a:srgbClr val="595959"/>
              </a:buClr>
            </a:pPr>
            <a:endParaRPr lang="en-US" sz="1800" smtClean="0">
              <a:ea typeface="MS PGothic" pitchFamily="34" charset="-128"/>
            </a:endParaRPr>
          </a:p>
          <a:p>
            <a:pPr lvl="1">
              <a:buClr>
                <a:srgbClr val="595959"/>
              </a:buClr>
            </a:pPr>
            <a:endParaRPr lang="en-US" sz="1800" smtClean="0"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0" y="668338"/>
            <a:ext cx="8245475" cy="498475"/>
          </a:xfrm>
        </p:spPr>
        <p:txBody>
          <a:bodyPr/>
          <a:lstStyle/>
          <a:p>
            <a:r>
              <a:rPr lang="en-US" smtClean="0"/>
              <a:t>2010 budget comments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30200" y="1303338"/>
            <a:ext cx="8661400" cy="5267325"/>
          </a:xfrm>
        </p:spPr>
        <p:txBody>
          <a:bodyPr/>
          <a:lstStyle/>
          <a:p>
            <a:r>
              <a:rPr lang="en-US" smtClean="0"/>
              <a:t>Administration costs in 2010 accounts for $134.5K from IEEE central office (increased after the last forecast in 2009 that had $104.4 K)</a:t>
            </a:r>
          </a:p>
          <a:p>
            <a:r>
              <a:rPr lang="en-US" smtClean="0"/>
              <a:t>New redistribution of budget income from conferences required Council expenses to be reduced, watch out for coming years</a:t>
            </a:r>
          </a:p>
          <a:p>
            <a:pPr lvl="1"/>
            <a:r>
              <a:rPr lang="en-US" smtClean="0"/>
              <a:t>Efforts done in all committees to reduce costs in 2010</a:t>
            </a:r>
          </a:p>
          <a:p>
            <a:r>
              <a:rPr lang="en-US" smtClean="0"/>
              <a:t>Very conservative forecast of conference revenue  (even though DAC got more benefits, not included by IEEE forecast until July)</a:t>
            </a:r>
          </a:p>
          <a:p>
            <a:pPr lvl="1"/>
            <a:r>
              <a:rPr lang="en-US" smtClean="0"/>
              <a:t>Worked out with IEEE since January and completely reflected in the September 2010 forecast (increasing surplus considerably)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87338" y="482600"/>
            <a:ext cx="8628062" cy="652463"/>
          </a:xfrm>
        </p:spPr>
        <p:txBody>
          <a:bodyPr/>
          <a:lstStyle/>
          <a:p>
            <a:r>
              <a:rPr lang="en-US" sz="2800" smtClean="0"/>
              <a:t>2010 – Budget in FEBRUARY 2010</a:t>
            </a:r>
            <a:br>
              <a:rPr lang="en-US" sz="2800" smtClean="0"/>
            </a:br>
            <a:r>
              <a:rPr lang="en-US" sz="1600" smtClean="0">
                <a:solidFill>
                  <a:srgbClr val="FF0000"/>
                </a:solidFill>
              </a:rPr>
              <a:t>reduce miscellaneous (i.e. contingency from 32K to 25K)</a:t>
            </a:r>
            <a:endParaRPr lang="en-US" sz="2800" smtClean="0">
              <a:solidFill>
                <a:srgbClr val="FF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72531" y="1243685"/>
          <a:ext cx="8314268" cy="5174071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378782"/>
                <a:gridCol w="771754"/>
                <a:gridCol w="795867"/>
                <a:gridCol w="677332"/>
                <a:gridCol w="728134"/>
                <a:gridCol w="812800"/>
                <a:gridCol w="728133"/>
                <a:gridCol w="758612"/>
                <a:gridCol w="831427"/>
                <a:gridCol w="831427"/>
              </a:tblGrid>
              <a:tr h="449754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2010 Budget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2009 budget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2008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44975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Income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Expense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Net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Income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Expense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Net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Income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Expense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Net</a:t>
                      </a:r>
                      <a:endParaRPr lang="en-US" sz="1200" dirty="0"/>
                    </a:p>
                  </a:txBody>
                  <a:tcPr/>
                </a:tc>
              </a:tr>
              <a:tr h="29520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Interest income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219.7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(219.7)</a:t>
                      </a:r>
                      <a:endParaRPr lang="en-US" sz="1200" dirty="0"/>
                    </a:p>
                  </a:txBody>
                  <a:tcPr/>
                </a:tc>
              </a:tr>
              <a:tr h="31958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TCAD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491.0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283.8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207.2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491.6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320.3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171.3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548.8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415.1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133.7</a:t>
                      </a:r>
                      <a:endParaRPr lang="en-US" sz="1200" dirty="0"/>
                    </a:p>
                  </a:txBody>
                  <a:tcPr/>
                </a:tc>
              </a:tr>
              <a:tr h="32703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ESL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61.2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69.5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(8.3)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80.9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(17.9)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(0.1)</a:t>
                      </a:r>
                      <a:endParaRPr lang="en-US" sz="1200" dirty="0"/>
                    </a:p>
                  </a:txBody>
                  <a:tcPr/>
                </a:tc>
              </a:tr>
              <a:tr h="44975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Periodical related other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14.8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(14.8)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21.2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(21.2)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(0.8)</a:t>
                      </a:r>
                      <a:endParaRPr lang="en-US" sz="1200" dirty="0"/>
                    </a:p>
                  </a:txBody>
                  <a:tcPr/>
                </a:tc>
              </a:tr>
              <a:tr h="34482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Newsletters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(3.9)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(3.9)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1.1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(1.1)</a:t>
                      </a:r>
                      <a:endParaRPr lang="en-US" sz="1200" dirty="0"/>
                    </a:p>
                  </a:txBody>
                  <a:tcPr/>
                </a:tc>
              </a:tr>
              <a:tr h="55449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Non periodical sales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(3.2)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(3.1)</a:t>
                      </a:r>
                      <a:endParaRPr lang="en-US" sz="1200" dirty="0"/>
                    </a:p>
                  </a:txBody>
                  <a:tcPr/>
                </a:tc>
              </a:tr>
              <a:tr h="47844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Meetings/conferences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1,523.3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1,442.0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81.3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1,628.1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1,527.1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1,644.8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1,397.5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247.3</a:t>
                      </a:r>
                      <a:endParaRPr lang="en-US" sz="1200" dirty="0"/>
                    </a:p>
                  </a:txBody>
                  <a:tcPr/>
                </a:tc>
              </a:tr>
              <a:tr h="34292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Conf related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5.8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4.9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1.3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5.7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4.9</a:t>
                      </a:r>
                      <a:endParaRPr lang="en-US" sz="1200" dirty="0"/>
                    </a:p>
                  </a:txBody>
                  <a:tcPr/>
                </a:tc>
              </a:tr>
              <a:tr h="55449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IEEE administration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134.5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(134.5)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29.2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(29.2)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15.4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(15.4)</a:t>
                      </a:r>
                      <a:endParaRPr lang="en-US" sz="1200" dirty="0"/>
                    </a:p>
                  </a:txBody>
                  <a:tcPr/>
                </a:tc>
              </a:tr>
              <a:tr h="3260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Committee/other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126.0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(126.0)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150.0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(150.0)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129.9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(129.9)</a:t>
                      </a:r>
                      <a:endParaRPr lang="en-US" sz="1200" dirty="0"/>
                    </a:p>
                  </a:txBody>
                  <a:tcPr/>
                </a:tc>
              </a:tr>
              <a:tr h="16336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TOTAL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2,081.3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2,085.6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3.3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2,186.4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2,133.9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52.5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2,202.7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2,184.9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15.5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65100" y="685800"/>
            <a:ext cx="9144000" cy="609600"/>
          </a:xfrm>
        </p:spPr>
        <p:txBody>
          <a:bodyPr/>
          <a:lstStyle/>
          <a:p>
            <a:r>
              <a:rPr lang="en-US" smtClean="0"/>
              <a:t>March 2010- Conferences budget redistribut.</a:t>
            </a:r>
            <a:endParaRPr lang="en-US" smtClean="0">
              <a:ea typeface="MS PGothic" pitchFamily="34" charset="-128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52400" y="1346200"/>
            <a:ext cx="8839200" cy="4800600"/>
          </a:xfrm>
        </p:spPr>
        <p:txBody>
          <a:bodyPr/>
          <a:lstStyle/>
          <a:p>
            <a:r>
              <a:rPr lang="en-US" sz="2000" smtClean="0">
                <a:ea typeface="MS PGothic" pitchFamily="34" charset="-128"/>
              </a:rPr>
              <a:t>A change is happening, over the next 3 years (2010 onwards), in how IEEE shares profit from conference publications with societies.</a:t>
            </a:r>
          </a:p>
          <a:p>
            <a:r>
              <a:rPr lang="en-US" sz="2000" smtClean="0">
                <a:ea typeface="MS PGothic" pitchFamily="34" charset="-128"/>
              </a:rPr>
              <a:t>Previously, $ were function of “volume” (# of papers).</a:t>
            </a:r>
          </a:p>
          <a:p>
            <a:r>
              <a:rPr lang="en-US" sz="2000" smtClean="0">
                <a:ea typeface="MS PGothic" pitchFamily="34" charset="-128"/>
              </a:rPr>
              <a:t>In the future, $ will be function of “traffic” (# of downloads).</a:t>
            </a:r>
          </a:p>
          <a:p>
            <a:endParaRPr lang="en-US" sz="2800" smtClean="0"/>
          </a:p>
          <a:p>
            <a:r>
              <a:rPr lang="en-US" sz="2800" smtClean="0"/>
              <a:t>Consequences in the budget</a:t>
            </a:r>
          </a:p>
          <a:p>
            <a:pPr lvl="1">
              <a:buFont typeface="Wingdings" pitchFamily="2" charset="2"/>
              <a:buChar char="ü"/>
            </a:pPr>
            <a:r>
              <a:rPr lang="en-US" smtClean="0"/>
              <a:t>This will negatively impact CEDA income from conference publications (see following slides)</a:t>
            </a:r>
          </a:p>
          <a:p>
            <a:pPr lvl="1">
              <a:buFont typeface="Wingdings" pitchFamily="2" charset="2"/>
              <a:buChar char="ü"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53988" y="681038"/>
            <a:ext cx="8245475" cy="498475"/>
          </a:xfrm>
        </p:spPr>
        <p:txBody>
          <a:bodyPr/>
          <a:lstStyle/>
          <a:p>
            <a:pPr eaLnBrk="1" hangingPunct="1"/>
            <a:r>
              <a:rPr lang="en-US" smtClean="0">
                <a:ea typeface="MS PGothic" pitchFamily="34" charset="-128"/>
              </a:rPr>
              <a:t>Change in effect from 2010 onwards</a:t>
            </a:r>
            <a:endParaRPr lang="en-US" sz="3600" smtClean="0">
              <a:ea typeface="MS PGothic" pitchFamily="34" charset="-128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85800" y="1346200"/>
            <a:ext cx="7924800" cy="4114800"/>
          </a:xfrm>
        </p:spPr>
        <p:txBody>
          <a:bodyPr/>
          <a:lstStyle/>
          <a:p>
            <a:pPr marL="457200" indent="-457200" eaLnBrk="1" hangingPunct="1">
              <a:buFontTx/>
              <a:buNone/>
            </a:pPr>
            <a:r>
              <a:rPr lang="en-US" sz="1800" smtClean="0">
                <a:ea typeface="MS PGothic" pitchFamily="34" charset="-128"/>
              </a:rPr>
              <a:t>Pre-2010 Model</a:t>
            </a:r>
          </a:p>
          <a:p>
            <a:pPr marL="457200" indent="-457200" eaLnBrk="1" hangingPunct="1">
              <a:buClrTx/>
              <a:buFont typeface="Verdana" pitchFamily="34" charset="0"/>
              <a:buAutoNum type="arabicPeriod"/>
            </a:pPr>
            <a:r>
              <a:rPr lang="en-US" sz="1800" smtClean="0">
                <a:ea typeface="MS PGothic" pitchFamily="34" charset="-128"/>
              </a:rPr>
              <a:t>Individual title revenues posted directly to individual titles</a:t>
            </a:r>
          </a:p>
          <a:p>
            <a:pPr marL="457200" indent="-457200" eaLnBrk="1" hangingPunct="1">
              <a:buClrTx/>
              <a:buFont typeface="Verdana" pitchFamily="34" charset="0"/>
              <a:buAutoNum type="arabicPeriod"/>
            </a:pPr>
            <a:r>
              <a:rPr lang="en-US" sz="1800" smtClean="0">
                <a:ea typeface="MS PGothic" pitchFamily="34" charset="-128"/>
              </a:rPr>
              <a:t>Individual title expenses posted directly to individual titles</a:t>
            </a:r>
          </a:p>
          <a:p>
            <a:pPr marL="457200" indent="-457200" eaLnBrk="1" hangingPunct="1">
              <a:buClrTx/>
              <a:buFont typeface="Verdana" pitchFamily="34" charset="0"/>
              <a:buAutoNum type="arabicPeriod"/>
            </a:pPr>
            <a:r>
              <a:rPr lang="en-US" sz="1800" smtClean="0">
                <a:ea typeface="MS PGothic" pitchFamily="34" charset="-128"/>
              </a:rPr>
              <a:t>Package/allocated revenues* and non-direct expenses** each split into package-based “pots” and then allocated to individual titles based on the packages in which the titles are included and distributed on </a:t>
            </a:r>
            <a:r>
              <a:rPr lang="en-US" sz="1800" i="1" smtClean="0">
                <a:solidFill>
                  <a:srgbClr val="00B050"/>
                </a:solidFill>
                <a:ea typeface="MS PGothic" pitchFamily="34" charset="-128"/>
              </a:rPr>
              <a:t>content</a:t>
            </a:r>
            <a:r>
              <a:rPr lang="en-US" sz="1800" smtClean="0">
                <a:solidFill>
                  <a:srgbClr val="00B050"/>
                </a:solidFill>
                <a:ea typeface="MS PGothic" pitchFamily="34" charset="-128"/>
              </a:rPr>
              <a:t> contribution</a:t>
            </a:r>
          </a:p>
          <a:p>
            <a:pPr marL="457200" indent="-457200" eaLnBrk="1" hangingPunct="1">
              <a:buClrTx/>
              <a:buFont typeface="Verdana" pitchFamily="34" charset="0"/>
              <a:buAutoNum type="arabicPeriod"/>
            </a:pPr>
            <a:r>
              <a:rPr lang="en-US" sz="1800" smtClean="0">
                <a:ea typeface="MS PGothic" pitchFamily="34" charset="-128"/>
              </a:rPr>
              <a:t>OUs then receive revenue based on their respective share of individual title revenues</a:t>
            </a:r>
          </a:p>
          <a:p>
            <a:pPr marL="457200" indent="-457200" eaLnBrk="1" hangingPunct="1">
              <a:buFontTx/>
              <a:buNone/>
            </a:pPr>
            <a:r>
              <a:rPr lang="en-US" sz="1800" smtClean="0">
                <a:ea typeface="MS PGothic" pitchFamily="34" charset="-128"/>
              </a:rPr>
              <a:t>2010 Model Change</a:t>
            </a:r>
          </a:p>
          <a:p>
            <a:pPr marL="457200" indent="-457200" eaLnBrk="1" hangingPunct="1">
              <a:buFontTx/>
              <a:buNone/>
            </a:pPr>
            <a:r>
              <a:rPr lang="en-US" sz="1800" smtClean="0">
                <a:ea typeface="MS PGothic" pitchFamily="34" charset="-128"/>
              </a:rPr>
              <a:t>Beginning in 2010, #3 above becomes: Package/allocated revenues and non-direct expenses combined into single “package net” figure, </a:t>
            </a:r>
            <a:r>
              <a:rPr lang="en-US" sz="1800" i="1" smtClean="0">
                <a:solidFill>
                  <a:srgbClr val="00B050"/>
                </a:solidFill>
                <a:ea typeface="MS PGothic" pitchFamily="34" charset="-128"/>
              </a:rPr>
              <a:t>35%</a:t>
            </a:r>
            <a:r>
              <a:rPr lang="en-US" sz="1800" smtClean="0">
                <a:ea typeface="MS PGothic" pitchFamily="34" charset="-128"/>
              </a:rPr>
              <a:t> of which is </a:t>
            </a:r>
            <a:r>
              <a:rPr lang="en-US" sz="1800" smtClean="0">
                <a:solidFill>
                  <a:srgbClr val="00B050"/>
                </a:solidFill>
                <a:ea typeface="MS PGothic" pitchFamily="34" charset="-128"/>
              </a:rPr>
              <a:t>distributed to titles based on </a:t>
            </a:r>
            <a:r>
              <a:rPr lang="en-US" sz="1800" i="1" smtClean="0">
                <a:solidFill>
                  <a:srgbClr val="00B050"/>
                </a:solidFill>
                <a:ea typeface="MS PGothic" pitchFamily="34" charset="-128"/>
              </a:rPr>
              <a:t>content</a:t>
            </a:r>
            <a:r>
              <a:rPr lang="en-US" sz="1800" smtClean="0">
                <a:solidFill>
                  <a:srgbClr val="00B050"/>
                </a:solidFill>
                <a:ea typeface="MS PGothic" pitchFamily="34" charset="-128"/>
              </a:rPr>
              <a:t> </a:t>
            </a:r>
            <a:r>
              <a:rPr lang="en-US" sz="1800" smtClean="0">
                <a:ea typeface="MS PGothic" pitchFamily="34" charset="-128"/>
              </a:rPr>
              <a:t>contribution and the </a:t>
            </a:r>
            <a:r>
              <a:rPr lang="en-US" sz="1800" smtClean="0">
                <a:solidFill>
                  <a:srgbClr val="FF0000"/>
                </a:solidFill>
                <a:ea typeface="MS PGothic" pitchFamily="34" charset="-128"/>
              </a:rPr>
              <a:t>remaining </a:t>
            </a:r>
            <a:r>
              <a:rPr lang="en-US" sz="1800" i="1" smtClean="0">
                <a:solidFill>
                  <a:srgbClr val="FF0000"/>
                </a:solidFill>
                <a:ea typeface="MS PGothic" pitchFamily="34" charset="-128"/>
              </a:rPr>
              <a:t>65%</a:t>
            </a:r>
            <a:r>
              <a:rPr lang="en-US" sz="1800" smtClean="0">
                <a:solidFill>
                  <a:srgbClr val="FF0000"/>
                </a:solidFill>
                <a:ea typeface="MS PGothic" pitchFamily="34" charset="-128"/>
              </a:rPr>
              <a:t> distributed to titles based on </a:t>
            </a:r>
            <a:r>
              <a:rPr lang="en-US" sz="1800" i="1" smtClean="0">
                <a:solidFill>
                  <a:srgbClr val="FF0000"/>
                </a:solidFill>
                <a:ea typeface="MS PGothic" pitchFamily="34" charset="-128"/>
              </a:rPr>
              <a:t>usage</a:t>
            </a:r>
            <a:r>
              <a:rPr lang="en-US" sz="1800" smtClean="0">
                <a:ea typeface="MS PGothic" pitchFamily="34" charset="-128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06463" y="6472238"/>
            <a:ext cx="3894137" cy="40005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1000" dirty="0">
                <a:latin typeface="Arial" pitchFamily="34" charset="0"/>
                <a:ea typeface="ＭＳ Ｐゴシック" pitchFamily="-112" charset="-128"/>
              </a:rPr>
              <a:t>*  Includes IEL, Enterprise, MDL, etc.</a:t>
            </a:r>
          </a:p>
          <a:p>
            <a:pPr>
              <a:defRPr/>
            </a:pPr>
            <a:r>
              <a:rPr lang="en-US" sz="1000" dirty="0">
                <a:latin typeface="Arial" pitchFamily="34" charset="0"/>
                <a:ea typeface="ＭＳ Ｐゴシック" pitchFamily="-112" charset="-128"/>
              </a:rPr>
              <a:t>**  Those not attributed to a specific conference title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MS PGothic" pitchFamily="34" charset="-128"/>
              </a:rPr>
              <a:t>2010 Change rollout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5800" y="1776413"/>
            <a:ext cx="8166100" cy="3902075"/>
          </a:xfrm>
        </p:spPr>
        <p:txBody>
          <a:bodyPr/>
          <a:lstStyle/>
          <a:p>
            <a:pPr eaLnBrk="1" hangingPunct="1"/>
            <a:r>
              <a:rPr lang="en-US" sz="1900" smtClean="0">
                <a:ea typeface="MS PGothic" pitchFamily="34" charset="-128"/>
              </a:rPr>
              <a:t>Implementation effective for the 2010 budget cycle and rolled out over three years:</a:t>
            </a:r>
          </a:p>
          <a:p>
            <a:pPr lvl="1" eaLnBrk="1" hangingPunct="1">
              <a:buClr>
                <a:srgbClr val="595959"/>
              </a:buClr>
            </a:pPr>
            <a:r>
              <a:rPr lang="en-US" sz="1900" smtClean="0">
                <a:solidFill>
                  <a:srgbClr val="FF0000"/>
                </a:solidFill>
                <a:ea typeface="MS PGothic" pitchFamily="34" charset="-128"/>
              </a:rPr>
              <a:t>2010 – 33% of package net based on new alg., 67% based on old</a:t>
            </a:r>
          </a:p>
          <a:p>
            <a:pPr lvl="1" eaLnBrk="1" hangingPunct="1">
              <a:buClr>
                <a:srgbClr val="595959"/>
              </a:buClr>
            </a:pPr>
            <a:r>
              <a:rPr lang="en-US" sz="1900" smtClean="0">
                <a:ea typeface="MS PGothic" pitchFamily="34" charset="-128"/>
              </a:rPr>
              <a:t>2011 – 67% of net based on new, 33% old</a:t>
            </a:r>
          </a:p>
          <a:p>
            <a:pPr lvl="1" eaLnBrk="1" hangingPunct="1">
              <a:buClr>
                <a:srgbClr val="595959"/>
              </a:buClr>
            </a:pPr>
            <a:r>
              <a:rPr lang="en-US" sz="1900" smtClean="0">
                <a:ea typeface="MS PGothic" pitchFamily="34" charset="-128"/>
              </a:rPr>
              <a:t>2012 – 100% of package net based on new algorithm</a:t>
            </a:r>
          </a:p>
          <a:p>
            <a:pPr eaLnBrk="1" hangingPunct="1"/>
            <a:r>
              <a:rPr lang="en-US" sz="1900" smtClean="0">
                <a:ea typeface="MS PGothic" pitchFamily="34" charset="-128"/>
              </a:rPr>
              <a:t>Portion of distribution based on old algorithm will be fixed at the percentage of the distribution each OU received from 2006-2008 (for 2010 budget year) and 2007 – 2009 (for 2011 budget year)</a:t>
            </a:r>
          </a:p>
          <a:p>
            <a:pPr eaLnBrk="1" hangingPunct="1"/>
            <a:r>
              <a:rPr lang="en-US" sz="1900" smtClean="0">
                <a:ea typeface="MS PGothic" pitchFamily="34" charset="-128"/>
              </a:rPr>
              <a:t>2010 Forecasts will leverage three set percentages (direct revenue, direct expense and package net) to better align with actual year-end distribution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215900" y="304800"/>
            <a:ext cx="9144000" cy="1143000"/>
          </a:xfrm>
        </p:spPr>
        <p:txBody>
          <a:bodyPr/>
          <a:lstStyle/>
          <a:p>
            <a:pPr eaLnBrk="1" hangingPunct="1"/>
            <a:r>
              <a:rPr lang="en-US" smtClean="0">
                <a:ea typeface="MS PGothic" pitchFamily="34" charset="-128"/>
              </a:rPr>
              <a:t>Summary of situation after conference publication program redistribution for CEDA</a:t>
            </a:r>
          </a:p>
        </p:txBody>
      </p:sp>
      <p:sp>
        <p:nvSpPr>
          <p:cNvPr id="9219" name="Rectangle 7"/>
          <p:cNvSpPr>
            <a:spLocks noChangeArrowheads="1"/>
          </p:cNvSpPr>
          <p:nvPr/>
        </p:nvSpPr>
        <p:spPr bwMode="auto">
          <a:xfrm>
            <a:off x="152400" y="1447800"/>
            <a:ext cx="8991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/>
              <a:t>2010 Change: </a:t>
            </a:r>
            <a:r>
              <a:rPr lang="en-US">
                <a:solidFill>
                  <a:srgbClr val="FF0000"/>
                </a:solidFill>
              </a:rPr>
              <a:t>loss of ($33,400)</a:t>
            </a:r>
            <a:r>
              <a:rPr lang="en-US"/>
              <a:t> revised total net: ($4,400) </a:t>
            </a:r>
          </a:p>
          <a:p>
            <a:pPr marL="457200" indent="-457200"/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381000" y="1905000"/>
          <a:ext cx="8077200" cy="4430713"/>
        </p:xfrm>
        <a:graphic>
          <a:graphicData uri="http://schemas.openxmlformats.org/drawingml/2006/table">
            <a:tbl>
              <a:tblPr/>
              <a:tblGrid>
                <a:gridCol w="2140112"/>
                <a:gridCol w="355980"/>
                <a:gridCol w="1579560"/>
                <a:gridCol w="1310449"/>
                <a:gridCol w="1345550"/>
                <a:gridCol w="1345550"/>
              </a:tblGrid>
              <a:tr h="28621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Arial"/>
                        </a:rPr>
                        <a:t>OU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latin typeface="Calibri"/>
                        </a:rPr>
                        <a:t>OU Content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latin typeface="Calibri"/>
                        </a:rPr>
                        <a:t>OU Usage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latin typeface="Calibri"/>
                        </a:rPr>
                        <a:t>CONTENT 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latin typeface="Calibri"/>
                        </a:rPr>
                        <a:t>USAGE 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22714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542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Arial"/>
                        </a:rPr>
                        <a:t>AES-10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Arial"/>
                        </a:rPr>
                        <a:t>                    5.783,8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"/>
                        </a:rPr>
                        <a:t>        1.155.156,0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1,10%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1,60%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</a:tr>
              <a:tr h="4542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"/>
                        </a:rPr>
                        <a:t>AP-03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Arial"/>
                        </a:rPr>
                        <a:t>                    9.372,5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Arial"/>
                        </a:rPr>
                        <a:t>        1.483.451,8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1,78%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2,06%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</a:tr>
              <a:tr h="4542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Arial"/>
                        </a:rPr>
                        <a:t>BIO-46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"/>
                        </a:rPr>
                        <a:t>                         67,9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Arial"/>
                        </a:rPr>
                        <a:t>               5.009,8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0,01%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0,01%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</a:tr>
              <a:tr h="4542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"/>
                        </a:rPr>
                        <a:t>BT-02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"/>
                        </a:rPr>
                        <a:t>                       236,4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"/>
                        </a:rPr>
                        <a:t>             21.380,1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0,04%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0,03%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</a:tr>
              <a:tr h="4542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"/>
                        </a:rPr>
                        <a:t>C-16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"/>
                        </a:rPr>
                        <a:t>               119.503,56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"/>
                        </a:rPr>
                        <a:t>     14.899.606,37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22,73%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20,65%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</a:tr>
              <a:tr h="4542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"/>
                        </a:rPr>
                        <a:t>CAS-04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"/>
                        </a:rPr>
                        <a:t>                 16.328,26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"/>
                        </a:rPr>
                        <a:t>       3.574.988,95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3,11%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4,95%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</a:tr>
              <a:tr h="4542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"/>
                        </a:rPr>
                        <a:t>CE-08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Arial"/>
                        </a:rPr>
                        <a:t>                     915,30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"/>
                        </a:rPr>
                        <a:t>         144.590,90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0,17%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0,20%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</a:tr>
              <a:tr h="4542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CEDA-44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                   1.144,19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           80.785,24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0,22%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0,11%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87338" y="482600"/>
            <a:ext cx="8245475" cy="652463"/>
          </a:xfrm>
        </p:spPr>
        <p:txBody>
          <a:bodyPr/>
          <a:lstStyle/>
          <a:p>
            <a:r>
              <a:rPr lang="en-US" sz="2800" smtClean="0"/>
              <a:t>2010 Budget adapted in APRIL 2010 by IEEE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72531" y="1243685"/>
          <a:ext cx="8314268" cy="5174071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378782"/>
                <a:gridCol w="771754"/>
                <a:gridCol w="795867"/>
                <a:gridCol w="677332"/>
                <a:gridCol w="728134"/>
                <a:gridCol w="812800"/>
                <a:gridCol w="728133"/>
                <a:gridCol w="758612"/>
                <a:gridCol w="831427"/>
                <a:gridCol w="831427"/>
              </a:tblGrid>
              <a:tr h="449754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2010 Budget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2009 budget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2008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449754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Income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Expense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Net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Income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Expense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Net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Income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Expense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Net</a:t>
                      </a:r>
                      <a:endParaRPr lang="en-US" sz="1200" dirty="0"/>
                    </a:p>
                  </a:txBody>
                  <a:tcPr/>
                </a:tc>
              </a:tr>
              <a:tr h="29520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Interest income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(111.7)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111.7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219.7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(219.7)</a:t>
                      </a:r>
                      <a:endParaRPr lang="en-US" sz="1200" dirty="0"/>
                    </a:p>
                  </a:txBody>
                  <a:tcPr/>
                </a:tc>
              </a:tr>
              <a:tr h="31958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TCAD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491.0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283.8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207.2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482.9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169.9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548.8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415.1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133.7</a:t>
                      </a:r>
                      <a:endParaRPr lang="en-US" sz="1200" dirty="0"/>
                    </a:p>
                  </a:txBody>
                  <a:tcPr/>
                </a:tc>
              </a:tr>
              <a:tr h="32703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ESL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61.2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69.5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(8.3)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63.8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53.4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10.4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(0.1)</a:t>
                      </a:r>
                      <a:endParaRPr lang="en-US" sz="1200" dirty="0"/>
                    </a:p>
                  </a:txBody>
                  <a:tcPr/>
                </a:tc>
              </a:tr>
              <a:tr h="44975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Periodical related other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14.8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(14.8)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(5.5)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(0.8)</a:t>
                      </a:r>
                      <a:endParaRPr lang="en-US" sz="1200" dirty="0"/>
                    </a:p>
                  </a:txBody>
                  <a:tcPr/>
                </a:tc>
              </a:tr>
              <a:tr h="34482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Newsletters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(3.9)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(0.9)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1.1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(1.1)</a:t>
                      </a:r>
                      <a:endParaRPr lang="en-US" sz="1200" dirty="0"/>
                    </a:p>
                  </a:txBody>
                  <a:tcPr/>
                </a:tc>
              </a:tr>
              <a:tr h="55449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Non periodical sales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(3.2)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(2.8)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(3.1)</a:t>
                      </a:r>
                      <a:endParaRPr lang="en-US" sz="1200" dirty="0"/>
                    </a:p>
                  </a:txBody>
                  <a:tcPr/>
                </a:tc>
              </a:tr>
              <a:tr h="47844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Meetings/conferences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1,523.3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1,442.0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81.2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1,158.0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1,178.8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(20.8)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1,644.8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1,397.5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247.3</a:t>
                      </a:r>
                      <a:endParaRPr lang="en-US" sz="1200" dirty="0"/>
                    </a:p>
                  </a:txBody>
                  <a:tcPr/>
                </a:tc>
              </a:tr>
              <a:tr h="34292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Conf related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5.8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4.9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11.5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6.1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5.4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5.7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4.9</a:t>
                      </a:r>
                      <a:endParaRPr lang="en-US" sz="1200" dirty="0"/>
                    </a:p>
                  </a:txBody>
                  <a:tcPr/>
                </a:tc>
              </a:tr>
              <a:tr h="55449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IEEE administration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134.5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(134.5)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0.0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28.3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(28.3)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15.4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(15.4)</a:t>
                      </a:r>
                      <a:endParaRPr lang="en-US" sz="1200" dirty="0"/>
                    </a:p>
                  </a:txBody>
                  <a:tcPr/>
                </a:tc>
              </a:tr>
              <a:tr h="32604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Committee/other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133.0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(133.0)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0.0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107.3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(107.3)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129.9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(129.9)</a:t>
                      </a:r>
                      <a:endParaRPr lang="en-US" sz="1200" dirty="0"/>
                    </a:p>
                  </a:txBody>
                  <a:tcPr/>
                </a:tc>
              </a:tr>
              <a:tr h="16336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TOTAL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2,081.3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2,085.7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(4,4)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1,716.2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1,584.4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131.8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2,202.7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2,184.9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15.5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87338" y="482600"/>
            <a:ext cx="8856662" cy="652463"/>
          </a:xfrm>
        </p:spPr>
        <p:txBody>
          <a:bodyPr/>
          <a:lstStyle/>
          <a:p>
            <a:r>
              <a:rPr lang="en-US" sz="2800" smtClean="0"/>
              <a:t>2010 Budget re-discussed in June – Done positive  </a:t>
            </a:r>
            <a:br>
              <a:rPr lang="en-US" sz="2800" smtClean="0"/>
            </a:br>
            <a:r>
              <a:rPr lang="en-US" sz="1600" smtClean="0">
                <a:solidFill>
                  <a:srgbClr val="FF0000"/>
                </a:solidFill>
              </a:rPr>
              <a:t>reduced miscellaneous (i.e. many parts, but mainly contingency from 32K to 5K)</a:t>
            </a:r>
            <a:endParaRPr lang="en-US" sz="2800" smtClean="0">
              <a:solidFill>
                <a:srgbClr val="FF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72531" y="1243685"/>
          <a:ext cx="8314268" cy="5174071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378782"/>
                <a:gridCol w="771754"/>
                <a:gridCol w="795867"/>
                <a:gridCol w="677332"/>
                <a:gridCol w="728134"/>
                <a:gridCol w="812800"/>
                <a:gridCol w="728133"/>
                <a:gridCol w="758612"/>
                <a:gridCol w="831427"/>
                <a:gridCol w="831427"/>
              </a:tblGrid>
              <a:tr h="449754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2010 Budget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2009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2008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449754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Income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Expense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Net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Income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Expense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Net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Income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Expense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Net</a:t>
                      </a:r>
                      <a:endParaRPr lang="en-US" sz="1200" dirty="0"/>
                    </a:p>
                  </a:txBody>
                  <a:tcPr/>
                </a:tc>
              </a:tr>
              <a:tr h="29520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Interest income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(111.7)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111.7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219.7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(219.7)</a:t>
                      </a:r>
                      <a:endParaRPr lang="en-US" sz="1200" dirty="0"/>
                    </a:p>
                  </a:txBody>
                  <a:tcPr/>
                </a:tc>
              </a:tr>
              <a:tr h="31958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TCAD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491.0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283.8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207.2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482.9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169.9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548.8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415.1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133.7</a:t>
                      </a:r>
                      <a:endParaRPr lang="en-US" sz="1200" dirty="0"/>
                    </a:p>
                  </a:txBody>
                  <a:tcPr/>
                </a:tc>
              </a:tr>
              <a:tr h="32703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ESL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61.2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69.5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(8.3)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63.8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53.4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10.4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(0.1)</a:t>
                      </a:r>
                      <a:endParaRPr lang="en-US" sz="1200" dirty="0"/>
                    </a:p>
                  </a:txBody>
                  <a:tcPr/>
                </a:tc>
              </a:tr>
              <a:tr h="44975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Periodical related other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14.8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(14.8)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(5.5)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(0.8)</a:t>
                      </a:r>
                      <a:endParaRPr lang="en-US" sz="1200" dirty="0"/>
                    </a:p>
                  </a:txBody>
                  <a:tcPr/>
                </a:tc>
              </a:tr>
              <a:tr h="34482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Newsletters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(3.9)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(0.9)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1.1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(1.1)</a:t>
                      </a:r>
                      <a:endParaRPr lang="en-US" sz="1200" dirty="0"/>
                    </a:p>
                  </a:txBody>
                  <a:tcPr/>
                </a:tc>
              </a:tr>
              <a:tr h="55449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Non periodical sales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(3.2)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(2.8)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(3.1)</a:t>
                      </a:r>
                      <a:endParaRPr lang="en-US" sz="1200" dirty="0"/>
                    </a:p>
                  </a:txBody>
                  <a:tcPr/>
                </a:tc>
              </a:tr>
              <a:tr h="47844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Meetings/conferences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1,523.3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1,442.0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81.2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1,158.0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1,178.8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(20.8)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1,644.8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1,397.5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247.3</a:t>
                      </a:r>
                      <a:endParaRPr lang="en-US" sz="1200" dirty="0"/>
                    </a:p>
                  </a:txBody>
                  <a:tcPr/>
                </a:tc>
              </a:tr>
              <a:tr h="34292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Conf related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5.8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0.9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4.9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11.5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6.1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5.4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5.7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4.9</a:t>
                      </a:r>
                      <a:endParaRPr lang="en-US" sz="1200" dirty="0"/>
                    </a:p>
                  </a:txBody>
                  <a:tcPr/>
                </a:tc>
              </a:tr>
              <a:tr h="55449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IEEE administration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0.0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134.5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(134.5)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0.0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28.3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(28.3)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15.4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(15.4)</a:t>
                      </a:r>
                      <a:endParaRPr lang="en-US" sz="1200" dirty="0"/>
                    </a:p>
                  </a:txBody>
                  <a:tcPr/>
                </a:tc>
              </a:tr>
              <a:tr h="32604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Committee/other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0.0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125.0</a:t>
                      </a:r>
                      <a:endParaRPr lang="en-US" sz="12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(125.0)</a:t>
                      </a:r>
                      <a:endParaRPr lang="en-US" sz="12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0.0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107.3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(107.3)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129.9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(129.9)</a:t>
                      </a:r>
                      <a:endParaRPr lang="en-US" sz="1200" dirty="0"/>
                    </a:p>
                  </a:txBody>
                  <a:tcPr/>
                </a:tc>
              </a:tr>
              <a:tr h="16336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TOTAL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2,081.3</a:t>
                      </a:r>
                      <a:endParaRPr lang="en-US" sz="12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2,077.7</a:t>
                      </a:r>
                      <a:endParaRPr lang="en-US" sz="12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3.4</a:t>
                      </a:r>
                      <a:endParaRPr lang="en-US" sz="12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1,716.2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1,584.4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131.8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2,202.7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2,184.9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15.5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ue Pearl DeLuxe">
  <a:themeElements>
    <a:clrScheme name="1_Blue Pearl DeLuxe 1">
      <a:dk1>
        <a:srgbClr val="000000"/>
      </a:dk1>
      <a:lt1>
        <a:srgbClr val="FFFFFF"/>
      </a:lt1>
      <a:dk2>
        <a:srgbClr val="7889FB"/>
      </a:dk2>
      <a:lt2>
        <a:srgbClr val="808080"/>
      </a:lt2>
      <a:accent1>
        <a:srgbClr val="7889FB"/>
      </a:accent1>
      <a:accent2>
        <a:srgbClr val="2DB6B3"/>
      </a:accent2>
      <a:accent3>
        <a:srgbClr val="FFFFFF"/>
      </a:accent3>
      <a:accent4>
        <a:srgbClr val="000000"/>
      </a:accent4>
      <a:accent5>
        <a:srgbClr val="BEC4FD"/>
      </a:accent5>
      <a:accent6>
        <a:srgbClr val="28A5A2"/>
      </a:accent6>
      <a:hlink>
        <a:srgbClr val="C0C0C0"/>
      </a:hlink>
      <a:folHlink>
        <a:srgbClr val="D18213"/>
      </a:folHlink>
    </a:clrScheme>
    <a:fontScheme name="1_Blue Pearl DeLux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  <a:ea typeface="Arial" pitchFamily="-108" charset="0"/>
            <a:cs typeface="Arial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  <a:ea typeface="Arial" pitchFamily="-108" charset="0"/>
            <a:cs typeface="Arial" pitchFamily="-108" charset="0"/>
          </a:defRPr>
        </a:defPPr>
      </a:lstStyle>
    </a:lnDef>
  </a:objectDefaults>
  <a:extraClrSchemeLst>
    <a:extraClrScheme>
      <a:clrScheme name="1_Blue Pearl DeLuxe 1">
        <a:dk1>
          <a:srgbClr val="000000"/>
        </a:dk1>
        <a:lt1>
          <a:srgbClr val="FFFFFF"/>
        </a:lt1>
        <a:dk2>
          <a:srgbClr val="7889FB"/>
        </a:dk2>
        <a:lt2>
          <a:srgbClr val="808080"/>
        </a:lt2>
        <a:accent1>
          <a:srgbClr val="7889FB"/>
        </a:accent1>
        <a:accent2>
          <a:srgbClr val="2DB6B3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28A5A2"/>
        </a:accent6>
        <a:hlink>
          <a:srgbClr val="C0C0C0"/>
        </a:hlink>
        <a:folHlink>
          <a:srgbClr val="D1821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earl DeLuxe 2">
        <a:dk1>
          <a:srgbClr val="808080"/>
        </a:dk1>
        <a:lt1>
          <a:srgbClr val="FFFFFF"/>
        </a:lt1>
        <a:dk2>
          <a:srgbClr val="000000"/>
        </a:dk2>
        <a:lt2>
          <a:srgbClr val="CCCCFF"/>
        </a:lt2>
        <a:accent1>
          <a:srgbClr val="7889FB"/>
        </a:accent1>
        <a:accent2>
          <a:srgbClr val="DFFF66"/>
        </a:accent2>
        <a:accent3>
          <a:srgbClr val="AAAAAA"/>
        </a:accent3>
        <a:accent4>
          <a:srgbClr val="DADADA"/>
        </a:accent4>
        <a:accent5>
          <a:srgbClr val="BEC4FD"/>
        </a:accent5>
        <a:accent6>
          <a:srgbClr val="CAE75C"/>
        </a:accent6>
        <a:hlink>
          <a:srgbClr val="C0C0C0"/>
        </a:hlink>
        <a:folHlink>
          <a:srgbClr val="D1821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22482</TotalTime>
  <Words>1822</Words>
  <Application>Microsoft Office PowerPoint</Application>
  <PresentationFormat>On-screen Show (4:3)</PresentationFormat>
  <Paragraphs>827</Paragraphs>
  <Slides>15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Wingdings</vt:lpstr>
      <vt:lpstr>MS PGothic</vt:lpstr>
      <vt:lpstr>Verdana</vt:lpstr>
      <vt:lpstr>Calibri</vt:lpstr>
      <vt:lpstr>1_Blue Pearl DeLuxe</vt:lpstr>
      <vt:lpstr>Finance report                   (2010 and Forecast 2011)  CEDA BoG Meeting at ICCAD, November 2010  David Atienza, VP Finance</vt:lpstr>
      <vt:lpstr>2010 budget comments</vt:lpstr>
      <vt:lpstr>2010 – Budget in FEBRUARY 2010 reduce miscellaneous (i.e. contingency from 32K to 25K)</vt:lpstr>
      <vt:lpstr>March 2010- Conferences budget redistribut.</vt:lpstr>
      <vt:lpstr>Change in effect from 2010 onwards</vt:lpstr>
      <vt:lpstr>2010 Change rollout</vt:lpstr>
      <vt:lpstr>Summary of situation after conference publication program redistribution for CEDA</vt:lpstr>
      <vt:lpstr>2010 Budget adapted in APRIL 2010 by IEEE</vt:lpstr>
      <vt:lpstr>2010 Budget re-discussed in June – Done positive   reduced miscellaneous (i.e. many parts, but mainly contingency from 32K to 5K)</vt:lpstr>
      <vt:lpstr>2009/2010 Committee expenses: Technical Activities</vt:lpstr>
      <vt:lpstr>2009/2010 Committee expenses: Committee </vt:lpstr>
      <vt:lpstr>2009/2010 Committee Expenses: Pubs</vt:lpstr>
      <vt:lpstr>2010 Budget in September forecast – More positive   increase the number of pages for TCAD (225 more pages -&gt; 2,145 total ($25.800,00) </vt:lpstr>
      <vt:lpstr>2011 Budget forecast – Adjusted to be positive reduced miscellaneous (i.e. contingency from 34K to 19K)</vt:lpstr>
      <vt:lpstr>Conclusions and Summary</vt:lpstr>
    </vt:vector>
  </TitlesOfParts>
  <Company>IBM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CEDA Status at DAC 2007</dc:title>
  <dc:creator>David</dc:creator>
  <cp:lastModifiedBy>Zoe</cp:lastModifiedBy>
  <cp:revision>745</cp:revision>
  <cp:lastPrinted>2009-10-01T10:41:58Z</cp:lastPrinted>
  <dcterms:created xsi:type="dcterms:W3CDTF">2009-10-30T14:34:02Z</dcterms:created>
  <dcterms:modified xsi:type="dcterms:W3CDTF">2010-10-14T04:24:50Z</dcterms:modified>
</cp:coreProperties>
</file>