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8" r:id="rId2"/>
    <p:sldId id="266" r:id="rId3"/>
    <p:sldId id="264" r:id="rId4"/>
    <p:sldId id="269" r:id="rId5"/>
    <p:sldId id="271" r:id="rId6"/>
    <p:sldId id="278" r:id="rId7"/>
    <p:sldId id="279" r:id="rId8"/>
    <p:sldId id="274" r:id="rId9"/>
    <p:sldId id="275" r:id="rId10"/>
    <p:sldId id="276" r:id="rId11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20000" autoAdjust="0"/>
    <p:restoredTop sz="94660"/>
  </p:normalViewPr>
  <p:slideViewPr>
    <p:cSldViewPr snapToGrid="0">
      <p:cViewPr>
        <p:scale>
          <a:sx n="103" d="100"/>
          <a:sy n="103" d="100"/>
        </p:scale>
        <p:origin x="-392" y="-12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val>
            <c:numRef>
              <c:f>Sheet1!$B$3:$B$7</c:f>
              <c:numCache>
                <c:formatCode>General</c:formatCode>
                <c:ptCount val="5"/>
                <c:pt idx="0">
                  <c:v>963.7</c:v>
                </c:pt>
                <c:pt idx="1">
                  <c:v>1119.8</c:v>
                </c:pt>
                <c:pt idx="2">
                  <c:v>1656.2</c:v>
                </c:pt>
                <c:pt idx="3">
                  <c:v>1805.4</c:v>
                </c:pt>
                <c:pt idx="4">
                  <c:v>1806.6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93096344"/>
        <c:axId val="-2093093400"/>
      </c:barChart>
      <c:catAx>
        <c:axId val="-2093096344"/>
        <c:scaling>
          <c:orientation val="minMax"/>
        </c:scaling>
        <c:delete val="1"/>
        <c:axPos val="b"/>
        <c:majorTickMark val="out"/>
        <c:minorTickMark val="none"/>
        <c:tickLblPos val="nextTo"/>
        <c:crossAx val="-2093093400"/>
        <c:crosses val="autoZero"/>
        <c:auto val="1"/>
        <c:lblAlgn val="ctr"/>
        <c:lblOffset val="100"/>
        <c:noMultiLvlLbl val="0"/>
      </c:catAx>
      <c:valAx>
        <c:axId val="-2093093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93096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223" y="1588296"/>
            <a:ext cx="7764913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310" y="3541082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8388" y="6487414"/>
            <a:ext cx="91170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06/05/2016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7"/>
            <a:ext cx="2990637" cy="365125"/>
          </a:xfrm>
        </p:spPr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69605" y="6487413"/>
            <a:ext cx="68316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31843" y="6019496"/>
            <a:ext cx="2882650" cy="104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1" y="609600"/>
            <a:ext cx="809202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730" y="790378"/>
            <a:ext cx="6094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715" y="609600"/>
            <a:ext cx="8352403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5" y="4013200"/>
            <a:ext cx="859443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5" y="4013200"/>
            <a:ext cx="859443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1"/>
            <a:ext cx="130440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2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9" y="2160590"/>
            <a:ext cx="8594429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9"/>
            <a:ext cx="8594429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4" y="2160590"/>
            <a:ext cx="4182945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7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7" y="2160983"/>
            <a:ext cx="41845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60" y="2737247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6/5/2016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6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9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007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8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0806" y="6049916"/>
            <a:ext cx="911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6/6/2016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859" y="6041364"/>
            <a:ext cx="26004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Austin Convention Center, Austin, TX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4961" y="6084557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331843" y="6019496"/>
            <a:ext cx="2882650" cy="1047435"/>
          </a:xfrm>
          <a:prstGeom prst="rect">
            <a:avLst/>
          </a:prstGeom>
        </p:spPr>
      </p:pic>
      <p:pic>
        <p:nvPicPr>
          <p:cNvPr id="29" name="Picture 2" descr="IEEE MB Blue gif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8425"/>
            <a:ext cx="18415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1091" y="609602"/>
            <a:ext cx="8092027" cy="2329543"/>
          </a:xfrm>
        </p:spPr>
        <p:txBody>
          <a:bodyPr/>
          <a:lstStyle/>
          <a:p>
            <a:r>
              <a:rPr lang="en-US" dirty="0"/>
              <a:t>CEDA Finance Report</a:t>
            </a:r>
            <a:br>
              <a:rPr lang="en-US" dirty="0"/>
            </a:br>
            <a:r>
              <a:rPr lang="en-US" dirty="0"/>
              <a:t>at DAC 2016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VP</a:t>
            </a:r>
            <a:r>
              <a:rPr lang="en-US" b="1" dirty="0"/>
              <a:t>-</a:t>
            </a:r>
            <a:r>
              <a:rPr lang="en-US" b="1" dirty="0" smtClean="0"/>
              <a:t>Finance, Gi-Joon Nam (IBM Research)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budget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9" y="1453896"/>
            <a:ext cx="8594429" cy="4722351"/>
          </a:xfrm>
        </p:spPr>
        <p:txBody>
          <a:bodyPr/>
          <a:lstStyle/>
          <a:p>
            <a:r>
              <a:rPr lang="en-US" dirty="0" smtClean="0"/>
              <a:t>First pass due from S/Cs by July 15</a:t>
            </a:r>
          </a:p>
          <a:p>
            <a:r>
              <a:rPr lang="en-US" dirty="0" smtClean="0"/>
              <a:t>Second pass completed by Aug 20</a:t>
            </a:r>
          </a:p>
          <a:p>
            <a:r>
              <a:rPr lang="en-US" dirty="0" smtClean="0"/>
              <a:t>Potential changes</a:t>
            </a:r>
          </a:p>
          <a:p>
            <a:pPr lvl="1"/>
            <a:r>
              <a:rPr lang="en-US" dirty="0" smtClean="0"/>
              <a:t>Planning higher travel expenses</a:t>
            </a:r>
          </a:p>
          <a:p>
            <a:pPr lvl="1"/>
            <a:r>
              <a:rPr lang="en-US" dirty="0" smtClean="0"/>
              <a:t>More publicity beyond press releases</a:t>
            </a:r>
          </a:p>
          <a:p>
            <a:pPr lvl="1"/>
            <a:r>
              <a:rPr lang="en-US" dirty="0" smtClean="0"/>
              <a:t>Expenditure for new initiatives</a:t>
            </a:r>
          </a:p>
          <a:p>
            <a:pPr lvl="1"/>
            <a:r>
              <a:rPr lang="en-US" dirty="0" smtClean="0"/>
              <a:t>Reserve for sponsored conferences (besides DAC, ICCAD, DATE and ASP-DAC)</a:t>
            </a:r>
          </a:p>
          <a:p>
            <a:pPr lvl="1"/>
            <a:r>
              <a:rPr lang="en-US" dirty="0" smtClean="0"/>
              <a:t>More support for TCAD / Design </a:t>
            </a:r>
            <a:r>
              <a:rPr lang="en-US" dirty="0" smtClean="0"/>
              <a:t>&amp; </a:t>
            </a:r>
            <a:r>
              <a:rPr lang="en-US" dirty="0" smtClean="0"/>
              <a:t>Test magazine / TESS</a:t>
            </a:r>
          </a:p>
          <a:p>
            <a:pPr lvl="1"/>
            <a:r>
              <a:rPr lang="en-US" dirty="0" smtClean="0"/>
              <a:t>Stimulate chapter activities via Outreach program </a:t>
            </a:r>
          </a:p>
          <a:p>
            <a:pPr lvl="1"/>
            <a:r>
              <a:rPr lang="en-US" dirty="0" smtClean="0"/>
              <a:t>Any other ideas?</a:t>
            </a:r>
          </a:p>
        </p:txBody>
      </p:sp>
    </p:spTree>
    <p:extLst>
      <p:ext uri="{BB962C8B-B14F-4D97-AF65-F5344CB8AC3E}">
        <p14:creationId xmlns:p14="http://schemas.microsoft.com/office/powerpoint/2010/main" val="421472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147" y="781669"/>
            <a:ext cx="1071928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i="1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1796" y="20449"/>
            <a:ext cx="793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Finances 2016 March update: Forecast Summary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835022"/>
              </p:ext>
            </p:extLst>
          </p:nvPr>
        </p:nvGraphicFramePr>
        <p:xfrm>
          <a:off x="361241" y="562288"/>
          <a:ext cx="10879685" cy="5796384"/>
        </p:xfrm>
        <a:graphic>
          <a:graphicData uri="http://schemas.openxmlformats.org/drawingml/2006/table">
            <a:tbl>
              <a:tblPr/>
              <a:tblGrid>
                <a:gridCol w="2294233"/>
                <a:gridCol w="734871"/>
                <a:gridCol w="716948"/>
                <a:gridCol w="716948"/>
                <a:gridCol w="716948"/>
                <a:gridCol w="716948"/>
                <a:gridCol w="716948"/>
                <a:gridCol w="716948"/>
                <a:gridCol w="716948"/>
                <a:gridCol w="716948"/>
                <a:gridCol w="681101"/>
                <a:gridCol w="752795"/>
                <a:gridCol w="681101"/>
              </a:tblGrid>
              <a:tr h="862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625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CATEGORY (cost center)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sng" strike="noStrike">
                          <a:effectLst/>
                          <a:latin typeface="Arial"/>
                        </a:rPr>
                        <a:t>FM-14 2015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sng" strike="noStrike">
                          <a:effectLst/>
                          <a:latin typeface="Arial"/>
                        </a:rPr>
                        <a:t>2016 BUDGET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effectLst/>
                          <a:latin typeface="Arial"/>
                        </a:rPr>
                        <a:t>MARCH-16 YTD RESULTS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effectLst/>
                          <a:latin typeface="Arial"/>
                        </a:rPr>
                        <a:t>YEAR END FORECAST (MARCH)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MEMBER SUBSCRIPTIONS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23.6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23.6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29.3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29.3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19.5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19.5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22.2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22.2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NON MEMBER SUBSCRIPTIONS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32.8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32.8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16.7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16.7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29.9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PERIODICALS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 dirty="0">
                          <a:effectLst/>
                          <a:latin typeface="Arial"/>
                        </a:rPr>
                        <a:t>421.1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 dirty="0">
                          <a:effectLst/>
                          <a:latin typeface="Arial"/>
                        </a:rPr>
                        <a:t>277.7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 dirty="0">
                          <a:effectLst/>
                          <a:latin typeface="Arial"/>
                        </a:rPr>
                        <a:t>143.4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372.3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301.7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70.6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133.6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60.5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73.1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366.8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307.3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59.5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(includes ASPP, OA, Newsletters, etc.)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NON PERIODICALS SALES (01600)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4.4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 dirty="0">
                          <a:effectLst/>
                          <a:latin typeface="Arial"/>
                        </a:rPr>
                        <a:t>(4.4)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(4.3)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1.3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(1.3)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(4.3)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MEETING/CONFERENCES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 dirty="0">
                          <a:effectLst/>
                          <a:latin typeface="Arial"/>
                        </a:rPr>
                        <a:t>1,718.1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1,427.6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290.5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1,918.2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1,639.7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278.5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0.6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(0.6)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1,919.6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1,639.7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279.9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(includes Conference Publications)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ADMINISTRATION (01800)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121.7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(121.7)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136.9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(136.9)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33.8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(33.8)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136.9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(136.9)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COMMITTEE/OTHER (01900)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 dirty="0">
                          <a:effectLst/>
                          <a:latin typeface="Arial"/>
                        </a:rPr>
                        <a:t>138.9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(138.9)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175.5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(175.5)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34.2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(34.2)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175.5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(175.5)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PROJECTS (01930)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27.1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(27.1)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effectLst/>
                          <a:latin typeface="Arial"/>
                        </a:rPr>
                        <a:t>(44.0)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10.2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(10.2)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effectLst/>
                          <a:latin typeface="Arial"/>
                        </a:rPr>
                        <a:t>(44.0)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TOTAL from Operations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1,997.4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198.2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2,349.7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2,302.1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47.6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169.8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140.6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29.2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2,338.5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2,307.7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30.8 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Investment Returns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96.9 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(96.9)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2,195.6 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2,094.3 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effectLst/>
                          <a:latin typeface="Arial"/>
                        </a:rPr>
                        <a:t>101.3 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50% Spending Rule</a:t>
                      </a:r>
                    </a:p>
                  </a:txBody>
                  <a:tcPr marL="6780" marR="6780" marT="67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Fav</a:t>
                      </a:r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/(</a:t>
                      </a:r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Unfav</a:t>
                      </a:r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(16.8)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(50% of prior year Operating Net, </a:t>
                      </a:r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excl</a:t>
                      </a:r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Projects)</a:t>
                      </a:r>
                    </a:p>
                  </a:txBody>
                  <a:tcPr marL="6780" marR="6780" marT="67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112.7</a:t>
                      </a:r>
                      <a:r>
                        <a:rPr lang="nb-NO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6780" marR="6780" marT="678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780" marR="6780" marT="6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02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19659"/>
              </p:ext>
            </p:extLst>
          </p:nvPr>
        </p:nvGraphicFramePr>
        <p:xfrm>
          <a:off x="888664" y="373735"/>
          <a:ext cx="9952555" cy="5943600"/>
        </p:xfrm>
        <a:graphic>
          <a:graphicData uri="http://schemas.openxmlformats.org/drawingml/2006/table">
            <a:tbl>
              <a:tblPr/>
              <a:tblGrid>
                <a:gridCol w="2870686"/>
                <a:gridCol w="910525"/>
                <a:gridCol w="822002"/>
                <a:gridCol w="822002"/>
                <a:gridCol w="822002"/>
                <a:gridCol w="733480"/>
                <a:gridCol w="771418"/>
                <a:gridCol w="733480"/>
                <a:gridCol w="733480"/>
                <a:gridCol w="733480"/>
              </a:tblGrid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SUMMARY BY COST CENTER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{EDIT-PASTE-SPECIAL ;"VALUES"}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effectLst/>
                          <a:latin typeface="Arial"/>
                        </a:rPr>
                        <a:t>00100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482.9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437.9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473.8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389.6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340.5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349.4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63.8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74.4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58.6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71.8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80.9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0" i="0" u="none" strike="noStrike">
                          <a:effectLst/>
                          <a:latin typeface="Arial"/>
                        </a:rPr>
                        <a:t>77.1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82.7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82.1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1,085.0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effectLst/>
                          <a:latin typeface="Arial"/>
                        </a:rPr>
                        <a:t>1,587.9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1,811.7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1,656.6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effectLst/>
                          <a:latin typeface="Arial"/>
                        </a:rPr>
                        <a:t>1,720.8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1,683.8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1,917.7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1,904.2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12.6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10.3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13.6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1,643.2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2,167.2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2,326.6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2,176.7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2,275.5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2,150.6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2,354.6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2,349.7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313.0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272.7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252.0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268.4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270.9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227.3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258.4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225.7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53.4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0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0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>
                          <a:effectLst/>
                          <a:latin typeface="Arial"/>
                        </a:rPr>
                        <a:t>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effectLst/>
                          <a:latin typeface="Arial"/>
                        </a:rPr>
                        <a:t>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29.5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14.1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1,090.9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1,296.1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1,555.5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1,442.0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1,468.9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1,461.7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1,674.3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1,621.0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(4.1)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9.2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18.7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28.3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130.0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0" i="0" u="none" strike="noStrike">
                          <a:effectLst/>
                          <a:latin typeface="Arial"/>
                        </a:rPr>
                        <a:t>122.4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136.1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127.6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120.9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123.4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137.0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107.3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80.8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104.6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145.6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94.4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112.0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142.1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EXPENSE/RMBSVC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1,608.4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1,830.8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2,103.7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2,100.1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2,038.5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1,998.9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2,353.3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2,302.0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7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FROM OPERATIONS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336.4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222.9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76.5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237.0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151.7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77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/>
                        </a:rPr>
                        <a:t>00100 RMBSVC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(116.1)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(49.6)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96.8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(79.5)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effectLst/>
                          <a:latin typeface="Arial"/>
                        </a:rPr>
                        <a:t>(288.6)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7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150.9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386.0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0" i="0" u="none" strike="noStrike">
                          <a:effectLst/>
                          <a:latin typeface="Arial"/>
                        </a:rPr>
                        <a:t>126.2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156.1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525.6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149.3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1.3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effectLst/>
                          <a:latin typeface="Arial"/>
                        </a:rPr>
                        <a:t>47.7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Public Imperatives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28.2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Travel &amp; Governance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86.3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89.7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113.9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113.8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Projects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>
                          <a:effectLst/>
                          <a:latin typeface="Arial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9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Reserve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1,656.2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>
                          <a:effectLst/>
                          <a:latin typeface="Arial"/>
                        </a:rPr>
                        <a:t>1,805.4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1798" y="-90512"/>
            <a:ext cx="2163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2016 Budget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94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5007" y="301375"/>
            <a:ext cx="8594429" cy="1320800"/>
          </a:xfrm>
        </p:spPr>
        <p:txBody>
          <a:bodyPr/>
          <a:lstStyle/>
          <a:p>
            <a:r>
              <a:rPr lang="en-US" dirty="0" smtClean="0"/>
              <a:t>2015/2016 Finance 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3859" y="1283755"/>
            <a:ext cx="8594429" cy="4585002"/>
          </a:xfrm>
        </p:spPr>
        <p:txBody>
          <a:bodyPr/>
          <a:lstStyle/>
          <a:p>
            <a:r>
              <a:rPr lang="en-US" dirty="0" smtClean="0"/>
              <a:t>Surplus of $198.2K from operations at the end of 2015</a:t>
            </a:r>
          </a:p>
          <a:p>
            <a:pPr lvl="1"/>
            <a:r>
              <a:rPr lang="en-US" dirty="0" smtClean="0"/>
              <a:t>All CEDA sponsored conferences  including DAC, DATE, ICCAD ended with surplus</a:t>
            </a:r>
          </a:p>
          <a:p>
            <a:pPr lvl="1"/>
            <a:r>
              <a:rPr lang="en-US" dirty="0" smtClean="0"/>
              <a:t>Conservative expense controls</a:t>
            </a:r>
          </a:p>
          <a:p>
            <a:pPr lvl="1"/>
            <a:r>
              <a:rPr lang="en-US" dirty="0" smtClean="0"/>
              <a:t>The total net is $101.3 with the Investment Returns from IEEE of $(96.9)</a:t>
            </a:r>
          </a:p>
          <a:p>
            <a:pPr lvl="1"/>
            <a:r>
              <a:rPr lang="en-US" dirty="0" smtClean="0"/>
              <a:t>By “50% Spending Rule”, $112.7K is available </a:t>
            </a:r>
          </a:p>
          <a:p>
            <a:r>
              <a:rPr lang="en-US" dirty="0" smtClean="0"/>
              <a:t>The Reserves exiting 2015 is $1.806M</a:t>
            </a:r>
          </a:p>
          <a:p>
            <a:endParaRPr lang="en-US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801155"/>
              </p:ext>
            </p:extLst>
          </p:nvPr>
        </p:nvGraphicFramePr>
        <p:xfrm>
          <a:off x="2188866" y="366805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38079" y="6280016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16276" y="6280016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94473" y="6280016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2670" y="6280016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0866" y="6280016"/>
            <a:ext cx="668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1782664" y="3719466"/>
            <a:ext cx="82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2015/2016 Finance </a:t>
            </a:r>
            <a:r>
              <a:rPr lang="en-US" dirty="0" smtClean="0"/>
              <a:t>Comments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9" y="1453896"/>
            <a:ext cx="8594429" cy="5120818"/>
          </a:xfrm>
        </p:spPr>
        <p:txBody>
          <a:bodyPr/>
          <a:lstStyle/>
          <a:p>
            <a:r>
              <a:rPr lang="en-US" dirty="0" smtClean="0"/>
              <a:t>Initiatives: total budget $44K, $10.2K expensed by March</a:t>
            </a:r>
          </a:p>
          <a:p>
            <a:pPr lvl="1"/>
            <a:r>
              <a:rPr lang="en-US" dirty="0" smtClean="0"/>
              <a:t>New distinguished lecturer program ($20K)</a:t>
            </a:r>
          </a:p>
          <a:p>
            <a:pPr lvl="1"/>
            <a:r>
              <a:rPr lang="en-US" dirty="0" smtClean="0"/>
              <a:t>New website feature ($10K)</a:t>
            </a:r>
          </a:p>
          <a:p>
            <a:pPr lvl="1"/>
            <a:r>
              <a:rPr lang="en-US" dirty="0" smtClean="0"/>
              <a:t>Geographical outreach program for Africa, Asia, Latin America ($15K)</a:t>
            </a:r>
          </a:p>
          <a:p>
            <a:pPr lvl="1"/>
            <a:r>
              <a:rPr lang="en-US" dirty="0" smtClean="0"/>
              <a:t>New journal startup costs ($4K)</a:t>
            </a:r>
          </a:p>
          <a:p>
            <a:r>
              <a:rPr lang="en-US" dirty="0"/>
              <a:t>Periodicals</a:t>
            </a:r>
          </a:p>
          <a:p>
            <a:pPr lvl="1"/>
            <a:r>
              <a:rPr lang="en-US" dirty="0" smtClean="0"/>
              <a:t>Design &amp; Test </a:t>
            </a:r>
            <a:r>
              <a:rPr lang="en-US" dirty="0"/>
              <a:t>finances not in great </a:t>
            </a:r>
            <a:r>
              <a:rPr lang="en-US" dirty="0" smtClean="0"/>
              <a:t>shape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2"/>
            <a:r>
              <a:rPr lang="en-US" dirty="0"/>
              <a:t>2013: </a:t>
            </a:r>
            <a:r>
              <a:rPr lang="en-US" dirty="0" smtClean="0"/>
              <a:t>[$17.6K]</a:t>
            </a:r>
            <a:r>
              <a:rPr lang="en-US" dirty="0"/>
              <a:t>, 2014: </a:t>
            </a:r>
            <a:r>
              <a:rPr lang="en-US" dirty="0" smtClean="0"/>
              <a:t>[$21.4K]</a:t>
            </a:r>
            <a:r>
              <a:rPr lang="en-US" dirty="0"/>
              <a:t>, 2015 </a:t>
            </a:r>
            <a:r>
              <a:rPr lang="en-US" dirty="0" smtClean="0"/>
              <a:t>[$46.5K]</a:t>
            </a:r>
            <a:endParaRPr lang="en-US" dirty="0"/>
          </a:p>
          <a:p>
            <a:pPr lvl="2"/>
            <a:r>
              <a:rPr lang="en-US" dirty="0"/>
              <a:t>Unpredictability due to irregular publication, unused page count</a:t>
            </a:r>
          </a:p>
          <a:p>
            <a:pPr lvl="1"/>
            <a:r>
              <a:rPr lang="en-US" dirty="0"/>
              <a:t>New TESS journal, 10% participation in </a:t>
            </a:r>
            <a:r>
              <a:rPr lang="en-US" dirty="0" err="1"/>
              <a:t>Cybersecurity</a:t>
            </a:r>
            <a:r>
              <a:rPr lang="en-US" dirty="0"/>
              <a:t> Letters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677" y="4108472"/>
            <a:ext cx="8586295" cy="174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6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2015/2016 Finance Comments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9" y="1453896"/>
            <a:ext cx="8594429" cy="5120818"/>
          </a:xfrm>
        </p:spPr>
        <p:txBody>
          <a:bodyPr/>
          <a:lstStyle/>
          <a:p>
            <a:r>
              <a:rPr lang="en-US" dirty="0"/>
              <a:t>Meetings/conferences</a:t>
            </a:r>
          </a:p>
          <a:p>
            <a:pPr lvl="1"/>
            <a:r>
              <a:rPr lang="en-US" dirty="0"/>
              <a:t>Surplus of $290.5K in </a:t>
            </a:r>
            <a:r>
              <a:rPr lang="en-US" dirty="0" smtClean="0"/>
              <a:t>2015 including conference publications</a:t>
            </a:r>
            <a:endParaRPr lang="en-US" dirty="0"/>
          </a:p>
          <a:p>
            <a:pPr lvl="2"/>
            <a:r>
              <a:rPr lang="en-US" dirty="0" smtClean="0"/>
              <a:t>Surplus of $278.5K expected in 2016 (1918.2K income, 1639.7K expense)</a:t>
            </a:r>
          </a:p>
          <a:p>
            <a:pPr lvl="1"/>
            <a:r>
              <a:rPr lang="en-US" dirty="0" smtClean="0"/>
              <a:t>DAC 2015 surplus </a:t>
            </a:r>
            <a:r>
              <a:rPr lang="en-US" dirty="0"/>
              <a:t>of </a:t>
            </a:r>
            <a:r>
              <a:rPr lang="en-US" dirty="0" smtClean="0"/>
              <a:t>~$100K</a:t>
            </a:r>
          </a:p>
          <a:p>
            <a:pPr lvl="2"/>
            <a:r>
              <a:rPr lang="en-US" dirty="0" smtClean="0"/>
              <a:t>-$50K in 2015 due to human accounting error discovered late in the process</a:t>
            </a:r>
          </a:p>
          <a:p>
            <a:pPr lvl="2"/>
            <a:r>
              <a:rPr lang="en-US" dirty="0" smtClean="0"/>
              <a:t>Vulnerable to industry consolidation, state of the economy</a:t>
            </a:r>
            <a:endParaRPr lang="en-US" dirty="0"/>
          </a:p>
          <a:p>
            <a:pPr lvl="1"/>
            <a:r>
              <a:rPr lang="en-US" dirty="0" smtClean="0"/>
              <a:t>2015 Surplus: ICCAD ($1.9K), ASP-DAC ($5K), DATE ($2K)</a:t>
            </a:r>
            <a:endParaRPr lang="en-US" dirty="0"/>
          </a:p>
          <a:p>
            <a:pPr lvl="1"/>
            <a:r>
              <a:rPr lang="en-US" dirty="0" smtClean="0"/>
              <a:t>CEDA </a:t>
            </a:r>
            <a:r>
              <a:rPr lang="en-US" dirty="0"/>
              <a:t>will continue to sponsor major conferences and events</a:t>
            </a:r>
          </a:p>
          <a:p>
            <a:pPr lvl="2"/>
            <a:r>
              <a:rPr lang="en-US" dirty="0"/>
              <a:t>16 financially sponsored conferences</a:t>
            </a:r>
          </a:p>
          <a:p>
            <a:pPr lvl="2"/>
            <a:r>
              <a:rPr lang="en-US" dirty="0"/>
              <a:t>DAC 33.3%, ICCAD 46.6%, DATE 27%, ASP-DAC (25%/12%, depending on locations)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2015/2016 Finance Comments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9" y="1453896"/>
            <a:ext cx="8594429" cy="5120818"/>
          </a:xfrm>
        </p:spPr>
        <p:txBody>
          <a:bodyPr/>
          <a:lstStyle/>
          <a:p>
            <a:r>
              <a:rPr lang="en-US" dirty="0" smtClean="0"/>
              <a:t>Technical Activities</a:t>
            </a:r>
            <a:endParaRPr lang="en-US" dirty="0"/>
          </a:p>
          <a:p>
            <a:pPr lvl="1"/>
            <a:r>
              <a:rPr lang="en-US" dirty="0" smtClean="0"/>
              <a:t>CEDA local chapter budget in 2016: $11.5K</a:t>
            </a:r>
            <a:endParaRPr lang="en-US" dirty="0"/>
          </a:p>
          <a:p>
            <a:pPr lvl="2"/>
            <a:r>
              <a:rPr lang="en-US" dirty="0" smtClean="0"/>
              <a:t>3 active chapters (Central Texas, Japan, Taiwan)</a:t>
            </a:r>
          </a:p>
          <a:p>
            <a:pPr lvl="2"/>
            <a:r>
              <a:rPr lang="en-US" dirty="0" smtClean="0"/>
              <a:t>3 stable chapters (Korea, China-Beijing, PA)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ew or less active chapters (Abu Dhabi, Brazil, China-Shanghai, </a:t>
            </a:r>
            <a:r>
              <a:rPr lang="en-US" dirty="0" smtClean="0"/>
              <a:t>Hong Kong</a:t>
            </a:r>
            <a:r>
              <a:rPr lang="en-US" dirty="0" smtClean="0"/>
              <a:t>, India)</a:t>
            </a:r>
          </a:p>
          <a:p>
            <a:pPr lvl="1"/>
            <a:r>
              <a:rPr lang="en-US" dirty="0" smtClean="0"/>
              <a:t>Education activity supports in 2016</a:t>
            </a:r>
          </a:p>
          <a:p>
            <a:pPr lvl="2"/>
            <a:r>
              <a:rPr lang="en-US" dirty="0" smtClean="0"/>
              <a:t>ICCAD CAD contest</a:t>
            </a:r>
          </a:p>
          <a:p>
            <a:pPr lvl="2"/>
            <a:r>
              <a:rPr lang="en-US" dirty="0" smtClean="0"/>
              <a:t>PhD forum events at DAC / DATE / ASP-DAC / LATS</a:t>
            </a:r>
          </a:p>
          <a:p>
            <a:pPr lvl="2"/>
            <a:r>
              <a:rPr lang="en-US" dirty="0" smtClean="0"/>
              <a:t>IEEE CEDA </a:t>
            </a:r>
            <a:r>
              <a:rPr lang="en-US" dirty="0" err="1" smtClean="0"/>
              <a:t>IoT</a:t>
            </a:r>
            <a:r>
              <a:rPr lang="en-US" dirty="0" smtClean="0"/>
              <a:t> Competition at DATE</a:t>
            </a:r>
          </a:p>
          <a:p>
            <a:pPr lvl="2"/>
            <a:r>
              <a:rPr lang="en-US" dirty="0" smtClean="0"/>
              <a:t>Young faculty workshop at DAC</a:t>
            </a:r>
          </a:p>
          <a:p>
            <a:pPr lvl="2"/>
            <a:r>
              <a:rPr lang="en-US" dirty="0" smtClean="0"/>
              <a:t>Distinguished lecture series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0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2015/2016 Finance Comments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9" y="1453896"/>
            <a:ext cx="8594429" cy="48095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Administration</a:t>
            </a:r>
          </a:p>
          <a:p>
            <a:pPr lvl="1"/>
            <a:r>
              <a:rPr lang="en-US" dirty="0" smtClean="0"/>
              <a:t>Fixed costs: IEEE tax – out of our control</a:t>
            </a:r>
          </a:p>
          <a:p>
            <a:pPr lvl="1"/>
            <a:r>
              <a:rPr lang="en-US" dirty="0" smtClean="0"/>
              <a:t>Pushback from OUs to IEEE on increases</a:t>
            </a:r>
          </a:p>
          <a:p>
            <a:r>
              <a:rPr lang="en-US" dirty="0" smtClean="0"/>
              <a:t>Committee/Other</a:t>
            </a:r>
          </a:p>
          <a:p>
            <a:pPr lvl="1"/>
            <a:r>
              <a:rPr lang="en-US" dirty="0" smtClean="0"/>
              <a:t>Fixed costs – admin support, travel, etc. – we are pretty lean </a:t>
            </a:r>
          </a:p>
          <a:p>
            <a:pPr lvl="1"/>
            <a:r>
              <a:rPr lang="en-US" dirty="0" smtClean="0"/>
              <a:t>Includes initiative funds, awards, chapter expenses</a:t>
            </a:r>
          </a:p>
          <a:p>
            <a:pPr lvl="1"/>
            <a:r>
              <a:rPr lang="en-US" dirty="0" smtClean="0"/>
              <a:t>We want to spend here, and spend well</a:t>
            </a:r>
          </a:p>
          <a:p>
            <a:pPr lvl="1"/>
            <a:r>
              <a:rPr lang="en-US" dirty="0" smtClean="0"/>
              <a:t>We have been doing better since 2015 : chapter spending in particular</a:t>
            </a:r>
          </a:p>
          <a:p>
            <a:r>
              <a:rPr lang="en-US" dirty="0" smtClean="0"/>
              <a:t>What should be the right level of the reserve be?</a:t>
            </a:r>
          </a:p>
          <a:p>
            <a:r>
              <a:rPr lang="en-US" dirty="0" smtClean="0"/>
              <a:t>Currently at ~</a:t>
            </a:r>
            <a:r>
              <a:rPr lang="en-US" dirty="0" smtClean="0"/>
              <a:t>10 to 11 </a:t>
            </a:r>
            <a:r>
              <a:rPr lang="en-US" dirty="0" smtClean="0"/>
              <a:t>months of revenue</a:t>
            </a:r>
          </a:p>
          <a:p>
            <a:r>
              <a:rPr lang="en-US" dirty="0"/>
              <a:t>Investments</a:t>
            </a:r>
          </a:p>
          <a:p>
            <a:pPr lvl="1"/>
            <a:r>
              <a:rPr lang="en-US" dirty="0"/>
              <a:t>Beyond our control (2015: [$96.9K])</a:t>
            </a:r>
          </a:p>
          <a:p>
            <a:pPr lvl="1"/>
            <a:r>
              <a:rPr lang="en-US" dirty="0"/>
              <a:t>Significant pension obligations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829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007" y="386288"/>
            <a:ext cx="8594429" cy="1320800"/>
          </a:xfrm>
        </p:spPr>
        <p:txBody>
          <a:bodyPr/>
          <a:lstStyle/>
          <a:p>
            <a:r>
              <a:rPr lang="en-US" dirty="0" smtClean="0"/>
              <a:t>Initiative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59" y="1230584"/>
            <a:ext cx="8594429" cy="51303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Each IEEE OU can spend money on key new initiatives</a:t>
            </a:r>
          </a:p>
          <a:p>
            <a:pPr lvl="1"/>
            <a:r>
              <a:rPr lang="en-US" dirty="0" smtClean="0"/>
              <a:t>One-time spend, not for regular expenses or head-count</a:t>
            </a:r>
          </a:p>
          <a:p>
            <a:r>
              <a:rPr lang="en-US" dirty="0" smtClean="0"/>
              <a:t>“50% rule”</a:t>
            </a:r>
          </a:p>
          <a:p>
            <a:pPr lvl="1"/>
            <a:r>
              <a:rPr lang="en-US" dirty="0" smtClean="0"/>
              <a:t>Can spend 50% of previous operating year’s surplus [minus investment gains]</a:t>
            </a:r>
          </a:p>
          <a:p>
            <a:pPr lvl="2"/>
            <a:r>
              <a:rPr lang="en-US" dirty="0" smtClean="0"/>
              <a:t>$112.7K is allocated in 2016</a:t>
            </a:r>
          </a:p>
          <a:p>
            <a:r>
              <a:rPr lang="en-US" dirty="0" smtClean="0"/>
              <a:t>“3% rule”</a:t>
            </a:r>
          </a:p>
          <a:p>
            <a:pPr lvl="1"/>
            <a:r>
              <a:rPr lang="en-US" dirty="0" smtClean="0"/>
              <a:t>Can spend up to 3% of reserves of past year</a:t>
            </a:r>
          </a:p>
          <a:p>
            <a:pPr lvl="2"/>
            <a:r>
              <a:rPr lang="en-US" dirty="0" smtClean="0"/>
              <a:t>2015 reserves at $1.81M </a:t>
            </a:r>
            <a:r>
              <a:rPr lang="en-US" dirty="0" smtClean="0">
                <a:sym typeface="Wingdings"/>
              </a:rPr>
              <a:t> up to ~$54K is available</a:t>
            </a:r>
          </a:p>
          <a:p>
            <a:pPr lvl="2"/>
            <a:r>
              <a:rPr lang="en-US" dirty="0" smtClean="0">
                <a:sym typeface="Wingdings"/>
              </a:rPr>
              <a:t>$40K in 2015 budget; $27.1K is spent</a:t>
            </a:r>
          </a:p>
          <a:p>
            <a:pPr lvl="2"/>
            <a:r>
              <a:rPr lang="en-US" dirty="0" smtClean="0">
                <a:sym typeface="Wingdings"/>
              </a:rPr>
              <a:t>$44K in 2016 budget in 4 items</a:t>
            </a:r>
          </a:p>
          <a:p>
            <a:r>
              <a:rPr lang="en-US" dirty="0" smtClean="0">
                <a:sym typeface="Wingdings"/>
              </a:rPr>
              <a:t>Looking for creative ideas to fund in 2016 e.g.</a:t>
            </a:r>
          </a:p>
          <a:p>
            <a:pPr lvl="1"/>
            <a:r>
              <a:rPr lang="en-US" dirty="0" smtClean="0">
                <a:sym typeface="Wingdings"/>
              </a:rPr>
              <a:t>Develop a professional “Introduction to EDA” video that can be shown in all our conferences on signage or used by our DL’s programs to introduce CEDA and EDA</a:t>
            </a:r>
          </a:p>
          <a:p>
            <a:pPr lvl="1"/>
            <a:r>
              <a:rPr lang="en-US" dirty="0" smtClean="0">
                <a:sym typeface="Wingdings"/>
              </a:rPr>
              <a:t>Develop a </a:t>
            </a:r>
            <a:r>
              <a:rPr lang="en-US" dirty="0" err="1" smtClean="0">
                <a:sym typeface="Wingdings"/>
              </a:rPr>
              <a:t>PoC</a:t>
            </a:r>
            <a:r>
              <a:rPr lang="en-US" dirty="0" smtClean="0">
                <a:sym typeface="Wingdings"/>
              </a:rPr>
              <a:t> on MIPS/ARC/</a:t>
            </a:r>
            <a:r>
              <a:rPr lang="en-US" dirty="0" err="1" smtClean="0">
                <a:sym typeface="Wingdings"/>
              </a:rPr>
              <a:t>Tensilica</a:t>
            </a:r>
            <a:r>
              <a:rPr lang="en-US" dirty="0" smtClean="0">
                <a:sym typeface="Wingdings"/>
              </a:rPr>
              <a:t>/ARM on new process nodes using DATC’s </a:t>
            </a:r>
            <a:r>
              <a:rPr lang="en-US" dirty="0" err="1" smtClean="0">
                <a:sym typeface="Wingdings"/>
              </a:rPr>
              <a:t>OpenDesign</a:t>
            </a:r>
            <a:r>
              <a:rPr lang="en-US" dirty="0" smtClean="0">
                <a:sym typeface="Wingdings"/>
              </a:rPr>
              <a:t> flow</a:t>
            </a:r>
          </a:p>
          <a:p>
            <a:pPr lvl="2"/>
            <a:r>
              <a:rPr lang="en-US" dirty="0" smtClean="0">
                <a:sym typeface="Wingdings"/>
              </a:rPr>
              <a:t>Output will be used in various student contests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37169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2868</TotalTime>
  <Words>1389</Words>
  <Application>Microsoft Macintosh PowerPoint</Application>
  <PresentationFormat>Custom</PresentationFormat>
  <Paragraphs>804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CEDA Finance Report at DAC 2016</vt:lpstr>
      <vt:lpstr>PowerPoint Presentation</vt:lpstr>
      <vt:lpstr>PowerPoint Presentation</vt:lpstr>
      <vt:lpstr>2015/2016 Finance Comments</vt:lpstr>
      <vt:lpstr>2015/2016 Finance Comments (cont.)</vt:lpstr>
      <vt:lpstr>2015/2016 Finance Comments (cont.)</vt:lpstr>
      <vt:lpstr>2015/2016 Finance Comments (cont.)</vt:lpstr>
      <vt:lpstr>2015/2016 Finance Comments (cont.)</vt:lpstr>
      <vt:lpstr>Initiative funds</vt:lpstr>
      <vt:lpstr>2017 budget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Jennifir McGillis</cp:lastModifiedBy>
  <cp:revision>58</cp:revision>
  <cp:lastPrinted>2016-05-26T22:37:31Z</cp:lastPrinted>
  <dcterms:created xsi:type="dcterms:W3CDTF">2016-04-15T13:56:06Z</dcterms:created>
  <dcterms:modified xsi:type="dcterms:W3CDTF">2016-06-01T03:15:22Z</dcterms:modified>
</cp:coreProperties>
</file>