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79" r:id="rId3"/>
    <p:sldId id="334" r:id="rId4"/>
    <p:sldId id="336" r:id="rId5"/>
    <p:sldId id="337" r:id="rId6"/>
    <p:sldId id="338" r:id="rId7"/>
    <p:sldId id="339" r:id="rId8"/>
    <p:sldId id="341" r:id="rId9"/>
    <p:sldId id="34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C7A4E-FBE2-40AE-88B7-006FB8D4131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0C3E2-245F-4445-8F31-D16E9887A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24BFB-3CEC-CEA6-895E-DFB73BF22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AA87A-F81E-7719-B15C-DF4E18CA2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2E32B-0E7A-D405-C25A-6879D874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D0BD8-1BED-4C8E-7772-177E922EE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E2CB6-4A69-DFCF-A4F1-E0B0E9FAD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9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83FB6-292D-FA3B-2FCD-F4FC945B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EDC1C-D25F-5B4F-4372-8AA509DC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2E6A2-BA57-FDFF-B33E-3E26CF6B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DFC3F-5F60-296A-46DA-23DE1B11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EFDE-9D10-B7E2-A0C3-4F887875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1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4787E6-36DD-3F69-EE6B-A88022483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AEF3DF-0ED4-5326-A7B7-637D1FB9A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03991-DDD5-4BAE-9A68-1613851C7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4EEA0-5639-0818-8B05-1D36B30B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3D99D-990D-3BB0-5676-EC78B717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3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5784112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-457199" y="6758555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4" name="Picture 13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64800" y="0"/>
            <a:ext cx="1727200" cy="943050"/>
          </a:xfrm>
          <a:prstGeom prst="rect">
            <a:avLst/>
          </a:prstGeom>
        </p:spPr>
      </p:pic>
      <p:pic>
        <p:nvPicPr>
          <p:cNvPr id="16" name="image1.jpg" descr="CEDA_Logo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6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97379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28599" y="6773072"/>
            <a:ext cx="3134241" cy="2198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96959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4801" y="6748067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r>
              <a:rPr lang="en-US" sz="1000" dirty="0"/>
              <a:t>06 Nov EC Meeting at ICCAD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1454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5,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6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1BDE-D64C-D93E-D3B4-E8CA1A462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0B1D7-5CB1-B5D4-D378-5418B20F9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816CD-9767-0761-068A-7204BB71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7C633-6458-8B0E-E5BB-91E167E1C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82441-774F-DB99-051B-98EAA8A8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0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023A2-A984-58E9-08D8-430EB4C4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05D35-E9A9-3CC7-3A60-9159692A7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22A50-38CE-2706-C9BD-DDD446722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31F03-01E0-A29B-CCA9-D2E7B2192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3E541-9E19-4558-6F31-58280170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9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065A-6511-5F20-4D79-63CEB8676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71C42-E986-AE6B-CFC6-FE1085BE3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7275E-335B-DC72-83B6-95B0FCB89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45897B-49EE-12D5-E2AF-AE418321A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31DA0-4FFE-6E67-6818-C3F15B12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B70E7-8F35-B692-5A76-DF457F2D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5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8603B-5E62-D389-BDFC-B73FCDD9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62E05-9155-24BA-7ABD-73E22B2A8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02B34-F31A-BF20-C8EA-9551B5402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F02DAF-8EDE-8535-74F9-88BAB2146E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749320-8F5D-7673-AF3E-236DC8B22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F82CA-4CAD-3055-0562-0486B3AA6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7C5507-D162-32E5-C078-A142123EF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0BEDC1-C8E7-0CD9-3349-160D8860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DCC73-271C-ADC1-B4FF-70309C9F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3297E7-8EE8-9F22-DDF2-313C89A53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C5C5B-355A-D963-EFD8-6F8BF34F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A47C9-FCED-20D1-F60D-E469E3DB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2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9AAA2-4F92-CFD6-A996-EC0ACEAC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ED5E9-E4D9-0679-CB5C-588D03128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D9D7A-473C-D73D-EC29-92540CE85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5B76-F98F-18AA-1173-39429C7C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3BF56-A957-D5E7-8196-87CD83CE2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E8FA9-C460-AA12-5036-4BF205B6B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D2CD0-42AC-322F-A7C2-98336E58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34DF0-7477-847E-4FEA-51DACB6EB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F81C8-30CA-5AB0-0069-41E8AF8D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5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E15F-446B-BCD2-D53C-1439B4E90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C4B065-1E0A-AB71-55FE-8B5C444BD5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985AC-CCAF-F7C3-0C12-7BB46698D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40E3C-CC18-214F-5A83-A0B1F246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8531C-B5BF-D788-9958-0D42EBF63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4EFCA-7576-AF45-18DD-FDBA14DA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3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4EDF62-C71C-D800-2A99-9B1F3D55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928D6-2067-D146-66C6-6173E19DB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D3063-B470-794D-44E2-B97CB20AF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50410-B4A5-1A89-AC27-F0174F2D1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66635-66D8-02F6-2A58-C266D3A10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5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9" y="6248400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1" y="6172200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960438"/>
            <a:ext cx="9448800" cy="8683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-990600" y="6713615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br>
              <a:rPr lang="en-US" dirty="0"/>
            </a:br>
            <a:r>
              <a:rPr lang="en-US" dirty="0"/>
              <a:t>06 Nov  EC Meeting at ICCAD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314" y="23238"/>
            <a:ext cx="1281063" cy="932614"/>
          </a:xfrm>
          <a:prstGeom prst="rect">
            <a:avLst/>
          </a:prstGeom>
        </p:spPr>
      </p:pic>
      <p:pic>
        <p:nvPicPr>
          <p:cNvPr id="17" name="image1.jpg" descr="CEDA_Logo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032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9442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1" cy="31448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Finance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Report</a:t>
            </a:r>
            <a:br>
              <a:rPr lang="en-US" sz="2800" dirty="0"/>
            </a:br>
            <a:br>
              <a:rPr lang="en-US" sz="4800" dirty="0"/>
            </a:br>
            <a:r>
              <a:rPr lang="en-US" sz="2400" b="0" dirty="0" err="1"/>
              <a:t>Gi-Joon</a:t>
            </a:r>
            <a:r>
              <a:rPr lang="en-US" sz="2400" b="0" dirty="0"/>
              <a:t> Nam</a:t>
            </a:r>
            <a:br>
              <a:rPr lang="en-US" sz="2400" b="0" dirty="0"/>
            </a:br>
            <a:r>
              <a:rPr lang="en-US" sz="2000" b="0" dirty="0"/>
              <a:t>VP-Finance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9448800" cy="868363"/>
          </a:xfrm>
        </p:spPr>
        <p:txBody>
          <a:bodyPr/>
          <a:lstStyle/>
          <a:p>
            <a:r>
              <a:rPr lang="en-US" dirty="0"/>
              <a:t>Finances 2016 (October update)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295400"/>
          <a:ext cx="11277600" cy="5180324"/>
        </p:xfrm>
        <a:graphic>
          <a:graphicData uri="http://schemas.openxmlformats.org/drawingml/2006/table">
            <a:tbl>
              <a:tblPr/>
              <a:tblGrid>
                <a:gridCol w="298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2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2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72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3827"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7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CATEGORY (cost center)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sng" strike="noStrike">
                          <a:effectLst/>
                          <a:latin typeface="Arial"/>
                        </a:rPr>
                        <a:t>FM-14 2015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sng" strike="noStrike">
                          <a:effectLst/>
                          <a:latin typeface="Arial"/>
                        </a:rPr>
                        <a:t>2016 BUDGET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effectLst/>
                          <a:latin typeface="Arial"/>
                        </a:rPr>
                        <a:t>SEPT-16 YTD RESULTS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SOCIETY MEMBERSHIP (account 30182)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MEMBER SUBSCRIPTIONS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23.6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23.6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29.3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29.3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20.6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20.6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NON MEMBER SUBSCRIPTIONS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32.8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32.8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29.9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29.9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20.8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20.8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PERIODICALS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421.1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277.7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143.4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372.3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301.7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70.6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299.6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178.2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121.4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(includes ASPP, OA, Newsletters, etc.)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NON PERIODICALS SALES (01600)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4.4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 dirty="0">
                          <a:effectLst/>
                          <a:latin typeface="Arial"/>
                        </a:rPr>
                        <a:t>(4.4)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effectLst/>
                          <a:latin typeface="Arial"/>
                        </a:rPr>
                        <a:t>(4.3)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2.3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effectLst/>
                          <a:latin typeface="Arial"/>
                        </a:rPr>
                        <a:t>(2.3)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MEETING/CONFERENCES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1,718.1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1,427.6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290.5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1,918.2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1,639.7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278.5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1,489.7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1,298.2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191.5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(includes Conference Publications)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ADMINISTRATION (01800)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effectLst/>
                          <a:latin typeface="Arial"/>
                        </a:rPr>
                        <a:t>121.7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effectLst/>
                          <a:latin typeface="Arial"/>
                        </a:rPr>
                        <a:t>(121.7)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136.9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effectLst/>
                          <a:latin typeface="Arial"/>
                        </a:rPr>
                        <a:t>(136.9)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effectLst/>
                          <a:latin typeface="Arial"/>
                        </a:rPr>
                        <a:t>101.5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effectLst/>
                          <a:latin typeface="Arial"/>
                        </a:rPr>
                        <a:t>(101.5)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PROJECTS (01930)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27.1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(27.1)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(44.0)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TOTAL from Operations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2,195.6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1,997.4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effectLst/>
                          <a:latin typeface="Arial"/>
                        </a:rPr>
                        <a:t>198.2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2,349.7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2,302.1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47.6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1,830.7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effectLst/>
                          <a:latin typeface="Arial"/>
                        </a:rPr>
                        <a:t>1,683.7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147.0 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Investment Returns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96.9 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(96.9)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effectLst/>
                          <a:latin typeface="Arial"/>
                        </a:rPr>
                        <a:t>2,195.6 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effectLst/>
                          <a:latin typeface="Arial"/>
                        </a:rPr>
                        <a:t>2,094.3 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effectLst/>
                          <a:latin typeface="Arial"/>
                        </a:rPr>
                        <a:t>101.3 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50% Spending Rule</a:t>
                      </a:r>
                    </a:p>
                  </a:txBody>
                  <a:tcPr marL="11675" marR="11675" marT="87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3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(50% of prior year Operating Net, 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excl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Projects)</a:t>
                      </a:r>
                    </a:p>
                  </a:txBody>
                  <a:tcPr marL="11675" marR="11675" marT="87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112.7 </a:t>
                      </a:r>
                    </a:p>
                  </a:txBody>
                  <a:tcPr marL="11675" marR="11675" marT="875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675" marR="11675" marT="87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87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~$1.8 M CEDA Reserve at the end of 2015</a:t>
            </a:r>
          </a:p>
          <a:p>
            <a:r>
              <a:rPr lang="en-US" dirty="0"/>
              <a:t>Maintained cumulative surplus in the past years</a:t>
            </a:r>
          </a:p>
          <a:p>
            <a:r>
              <a:rPr lang="en-US" dirty="0"/>
              <a:t>Mostly positive variances in “Year-To-Date” analysis</a:t>
            </a:r>
          </a:p>
          <a:p>
            <a:pPr lvl="1"/>
            <a:r>
              <a:rPr lang="en-US" dirty="0"/>
              <a:t>-45.2K deficit in Meetings/Conferences</a:t>
            </a:r>
          </a:p>
          <a:p>
            <a:pPr lvl="2"/>
            <a:r>
              <a:rPr lang="en-US" dirty="0" err="1"/>
              <a:t>ESWeek</a:t>
            </a:r>
            <a:r>
              <a:rPr lang="en-US" dirty="0"/>
              <a:t> Share updates (from 10% to 25%)</a:t>
            </a:r>
          </a:p>
          <a:p>
            <a:pPr lvl="1"/>
            <a:r>
              <a:rPr lang="en-US" dirty="0"/>
              <a:t>All conferences seem to be in healthy states</a:t>
            </a:r>
          </a:p>
          <a:p>
            <a:r>
              <a:rPr lang="en-US" dirty="0"/>
              <a:t>“Initiative Projects (19300)” needs status updates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Finances 2016 (October update)</a:t>
            </a:r>
          </a:p>
        </p:txBody>
      </p:sp>
    </p:spTree>
    <p:extLst>
      <p:ext uri="{BB962C8B-B14F-4D97-AF65-F5344CB8AC3E}">
        <p14:creationId xmlns:p14="http://schemas.microsoft.com/office/powerpoint/2010/main" val="270469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9448800" cy="868362"/>
          </a:xfrm>
        </p:spPr>
        <p:txBody>
          <a:bodyPr/>
          <a:lstStyle/>
          <a:p>
            <a:r>
              <a:rPr lang="en-US" dirty="0"/>
              <a:t>2016 Conference Updates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477962"/>
          <a:ext cx="8839200" cy="4953005"/>
        </p:xfrm>
        <a:graphic>
          <a:graphicData uri="http://schemas.openxmlformats.org/drawingml/2006/table">
            <a:tbl>
              <a:tblPr/>
              <a:tblGrid>
                <a:gridCol w="2513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7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3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9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Conference Title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CEDA Share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Total</a:t>
                      </a:r>
                    </a:p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Revenue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CEDA’s Share Revenue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7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90"/>
                          </a:solidFill>
                          <a:effectLst/>
                          <a:latin typeface="Arial"/>
                        </a:rPr>
                        <a:t>2015 (reference only)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Conference Budget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Updated Share - Conf. DB</a:t>
                      </a:r>
                    </a:p>
                  </a:txBody>
                  <a:tcPr marL="4364" marR="4364" marT="436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3,198,000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2,901,000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297,000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1,085,487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 1,037,031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48,456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839,000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812,000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27,000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164,101.25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 162,015.17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2,086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 err="1">
                          <a:effectLst/>
                          <a:latin typeface="Arial"/>
                        </a:rPr>
                        <a:t>NoCS</a:t>
                      </a:r>
                      <a:endParaRPr lang="de-DE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55,000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28,400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22,000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6,400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MPSoC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81,000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79,500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26,730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26,235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495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MEMOCODE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18,100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15,400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2,700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2,715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2,310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405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VLSI-</a:t>
                      </a:r>
                      <a:r>
                        <a:rPr lang="de-DE" sz="1000" b="1" i="0" u="none" strike="noStrike" dirty="0" err="1">
                          <a:effectLst/>
                          <a:latin typeface="Arial"/>
                        </a:rPr>
                        <a:t>SoC</a:t>
                      </a:r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90,400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85,500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4,900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22,600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 21,375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1,225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ESWeek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21,800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20,300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1,500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CANDE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34,500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34,500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ICCAD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95,735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93,867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1,868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ASP-DAC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780,000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195,000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190,000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ETS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176,000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44,000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4,000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IOLTS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45,000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103"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1" i="0" u="none" strike="noStrike" dirty="0">
                          <a:solidFill>
                            <a:srgbClr val="000090"/>
                          </a:solidFill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Conference Budget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Updated Share - Conf. DB</a:t>
                      </a:r>
                    </a:p>
                  </a:txBody>
                  <a:tcPr marL="4364" marR="4364" marT="436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3,220,000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2,905,000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315,000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1,033,990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978,147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 55,843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843,000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810,000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33,000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222,974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214,245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8,729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NoCS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72,500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55,300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17,200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29,000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22,120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 6,880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MPSoC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80,000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76,500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3,500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26,400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25,245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1,155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MEMOCODE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19,200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16,100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3,100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2,880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2,415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465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VLSI-</a:t>
                      </a:r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SoC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89,300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84,200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5,100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22,325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21,050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1,275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ESWeek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19,000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1,900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CANDE: NOT EXISTING ANYMORE?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34,300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34,300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ICCAD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197,000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6,000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94,801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91,999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2,802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ASP-DAC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30,000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28,035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26,021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2,013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178,000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17,000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44,500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40,250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4,250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IOLTS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41,300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4,700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41,300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4,700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VLSID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98,000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10,000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2,500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65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CEDA local chapter supports: $20K</a:t>
            </a:r>
          </a:p>
          <a:p>
            <a:pPr lvl="1"/>
            <a:r>
              <a:rPr lang="en-US" dirty="0" err="1"/>
              <a:t>Peng</a:t>
            </a:r>
            <a:r>
              <a:rPr lang="en-US" dirty="0"/>
              <a:t> Li</a:t>
            </a:r>
          </a:p>
          <a:p>
            <a:pPr lvl="1"/>
            <a:r>
              <a:rPr lang="en-US" dirty="0"/>
              <a:t>Pennsylvania, Central Texas</a:t>
            </a:r>
          </a:p>
          <a:p>
            <a:pPr lvl="1"/>
            <a:r>
              <a:rPr lang="en-US" dirty="0"/>
              <a:t>Taipei, Japan, Beijing, Shanghai, Korea, Brazil, </a:t>
            </a:r>
            <a:r>
              <a:rPr lang="en-US" dirty="0" err="1"/>
              <a:t>HongKong</a:t>
            </a:r>
            <a:r>
              <a:rPr lang="en-US" dirty="0"/>
              <a:t>, India</a:t>
            </a:r>
          </a:p>
          <a:p>
            <a:r>
              <a:rPr lang="en-US" dirty="0"/>
              <a:t>DATC </a:t>
            </a:r>
            <a:r>
              <a:rPr lang="en-US" dirty="0" err="1"/>
              <a:t>OpenDesign</a:t>
            </a:r>
            <a:r>
              <a:rPr lang="en-US" dirty="0"/>
              <a:t> flow 1.0: $10K</a:t>
            </a:r>
          </a:p>
          <a:p>
            <a:pPr lvl="1"/>
            <a:r>
              <a:rPr lang="en-US" dirty="0"/>
              <a:t>Iris </a:t>
            </a:r>
            <a:r>
              <a:rPr lang="en-US" dirty="0" err="1"/>
              <a:t>Hui-Ru</a:t>
            </a:r>
            <a:r>
              <a:rPr lang="en-US" dirty="0"/>
              <a:t> Jiang (National University)</a:t>
            </a:r>
          </a:p>
          <a:p>
            <a:pPr lvl="1"/>
            <a:r>
              <a:rPr lang="en-US" dirty="0"/>
              <a:t>Reference design flow release at ICCAD</a:t>
            </a:r>
          </a:p>
          <a:p>
            <a:pPr lvl="1"/>
            <a:r>
              <a:rPr lang="en-US" dirty="0"/>
              <a:t>Invited paper presentation </a:t>
            </a:r>
          </a:p>
          <a:p>
            <a:r>
              <a:rPr lang="en-US" dirty="0"/>
              <a:t>Next generation EDA workshop: $20K</a:t>
            </a:r>
          </a:p>
          <a:p>
            <a:pPr lvl="1"/>
            <a:r>
              <a:rPr lang="en-US" dirty="0" err="1"/>
              <a:t>Shishpal</a:t>
            </a:r>
            <a:r>
              <a:rPr lang="en-US" dirty="0"/>
              <a:t> </a:t>
            </a:r>
            <a:r>
              <a:rPr lang="en-US" dirty="0" err="1"/>
              <a:t>Rawat</a:t>
            </a:r>
            <a:endParaRPr lang="en-US" dirty="0"/>
          </a:p>
          <a:p>
            <a:pPr lvl="1"/>
            <a:r>
              <a:rPr lang="en-US" dirty="0"/>
              <a:t>Design Automation Future Workshop in Oct 2016</a:t>
            </a:r>
          </a:p>
          <a:p>
            <a:r>
              <a:rPr lang="en-US" dirty="0"/>
              <a:t>SVDTC (Silicon Validation and Debug Technical Committee) activity: $5K</a:t>
            </a:r>
          </a:p>
          <a:p>
            <a:pPr lvl="1"/>
            <a:r>
              <a:rPr lang="en-US" dirty="0" err="1"/>
              <a:t>Priyadarsan</a:t>
            </a:r>
            <a:r>
              <a:rPr lang="en-US" dirty="0"/>
              <a:t> </a:t>
            </a:r>
            <a:r>
              <a:rPr lang="en-US" dirty="0" err="1"/>
              <a:t>Patra</a:t>
            </a:r>
            <a:r>
              <a:rPr lang="en-US" dirty="0"/>
              <a:t> (Intel)</a:t>
            </a:r>
          </a:p>
          <a:p>
            <a:r>
              <a:rPr lang="en-US" dirty="0"/>
              <a:t>CEDA/EDA promotional video production: $10K</a:t>
            </a:r>
          </a:p>
          <a:p>
            <a:pPr lvl="1"/>
            <a:r>
              <a:rPr lang="en-US" dirty="0"/>
              <a:t>Jose Ayala &amp; </a:t>
            </a:r>
            <a:r>
              <a:rPr lang="en-US" dirty="0" err="1"/>
              <a:t>Shishpal</a:t>
            </a:r>
            <a:r>
              <a:rPr lang="en-US" dirty="0"/>
              <a:t> </a:t>
            </a:r>
            <a:r>
              <a:rPr lang="en-US" dirty="0" err="1"/>
              <a:t>Rawat</a:t>
            </a:r>
            <a:endParaRPr lang="en-US" dirty="0"/>
          </a:p>
          <a:p>
            <a:r>
              <a:rPr lang="en-US" dirty="0"/>
              <a:t>CEDA website renovation: $25K</a:t>
            </a:r>
          </a:p>
          <a:p>
            <a:pPr lvl="1"/>
            <a:r>
              <a:rPr lang="en-US" dirty="0"/>
              <a:t>Jose Ayala &amp; </a:t>
            </a:r>
            <a:r>
              <a:rPr lang="en-US" dirty="0" err="1"/>
              <a:t>Shishpal</a:t>
            </a:r>
            <a:r>
              <a:rPr lang="en-US" dirty="0"/>
              <a:t> </a:t>
            </a:r>
            <a:r>
              <a:rPr lang="en-US" dirty="0" err="1"/>
              <a:t>Rawat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Initiative Projects</a:t>
            </a:r>
          </a:p>
        </p:txBody>
      </p:sp>
    </p:spTree>
    <p:extLst>
      <p:ext uri="{BB962C8B-B14F-4D97-AF65-F5344CB8AC3E}">
        <p14:creationId xmlns:p14="http://schemas.microsoft.com/office/powerpoint/2010/main" val="392844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0" y="0"/>
            <a:ext cx="9448800" cy="868362"/>
          </a:xfrm>
        </p:spPr>
        <p:txBody>
          <a:bodyPr/>
          <a:lstStyle/>
          <a:p>
            <a:r>
              <a:rPr lang="en-US" dirty="0"/>
              <a:t>2017 Budget (approved)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54704" y="838200"/>
          <a:ext cx="9137096" cy="5486400"/>
        </p:xfrm>
        <a:graphic>
          <a:graphicData uri="http://schemas.openxmlformats.org/drawingml/2006/table">
            <a:tbl>
              <a:tblPr/>
              <a:tblGrid>
                <a:gridCol w="2431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6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2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3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12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4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Chalkboard Bold"/>
                        </a:rPr>
                        <a:t>BUSINESS UNIT - 0440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{SET "WORJSHEET-TAB-COLOR";14}~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SUMMARY BY COST CENTER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{EDIT-PASTE-SPECIAL ;"VALUES"}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437.9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473.8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389.6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399.4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349.4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371.5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74.4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58.6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71.8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80.9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77.1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78.1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82.1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78.3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1,587.9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1,811.7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1,656.6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1,720.8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1,683.8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1,718.1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1,904.2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1,823.2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12.6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10.3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10.4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2,167.2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2,326.6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2,176.7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2,275.5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2,150.6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2,195.6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2,349.7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2,287.3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252.0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268.4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270.9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222.2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225.7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199.8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40.1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1,296.1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1,555.5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1,442.0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1,468.9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1,461.7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1,424.0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1,621.0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effectLst/>
                          <a:latin typeface="Arial"/>
                        </a:rPr>
                        <a:t>1,476.8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(4.1)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18.7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effectLst/>
                          <a:latin typeface="Arial"/>
                        </a:rPr>
                        <a:t>130.0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>
                          <a:effectLst/>
                          <a:latin typeface="Arial"/>
                        </a:rPr>
                        <a:t>122.4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136.1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127.6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120.9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121.7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137.0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144.2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EXPENSE/RMBSVC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1,830.8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2,103.7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2,100.1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2,038.5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1,998.9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1,997.4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2,302.0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2,235.5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TOTAL FROM OPERATIONS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336.4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237.0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59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effectLst/>
                          <a:latin typeface="Arial"/>
                        </a:rPr>
                        <a:t>00100 RMBSVC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(49.6)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96.8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(79.5)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(288.6)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96.9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386.0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>
                          <a:effectLst/>
                          <a:latin typeface="Arial"/>
                        </a:rPr>
                        <a:t>126.2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156.1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525.6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149.3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101.3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51.8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Reserve Balance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1,656.2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1,805.4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1,906.6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3% Spending Rule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57.2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104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 committee expense budget is increased by $20K </a:t>
            </a:r>
          </a:p>
          <a:p>
            <a:r>
              <a:rPr lang="en-US" dirty="0"/>
              <a:t>Chapter committee budget is increased by $49K (total $64K) </a:t>
            </a:r>
          </a:p>
          <a:p>
            <a:r>
              <a:rPr lang="en-US" dirty="0"/>
              <a:t>Conference, Awards and other budgets look similar to 2016</a:t>
            </a:r>
          </a:p>
          <a:p>
            <a:r>
              <a:rPr lang="en-US" dirty="0"/>
              <a:t>D&amp;T magazine page increase to 700 pages</a:t>
            </a:r>
          </a:p>
          <a:p>
            <a:pPr lvl="1"/>
            <a:r>
              <a:rPr lang="en-US" dirty="0"/>
              <a:t>~$55.7K (~19K per society)</a:t>
            </a:r>
          </a:p>
          <a:p>
            <a:r>
              <a:rPr lang="en-US" dirty="0"/>
              <a:t>Initiative budget is adjusted to $42.9K per IEEE’s request</a:t>
            </a:r>
          </a:p>
          <a:p>
            <a:pPr lvl="1"/>
            <a:r>
              <a:rPr lang="en-US" dirty="0"/>
              <a:t>3% initiatives rule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 approved budget comments</a:t>
            </a:r>
          </a:p>
        </p:txBody>
      </p:sp>
    </p:spTree>
    <p:extLst>
      <p:ext uri="{BB962C8B-B14F-4D97-AF65-F5344CB8AC3E}">
        <p14:creationId xmlns:p14="http://schemas.microsoft.com/office/powerpoint/2010/main" val="86291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Geographical Outreach Program: $15K</a:t>
            </a:r>
          </a:p>
          <a:p>
            <a:pPr lvl="1"/>
            <a:r>
              <a:rPr lang="en-US" dirty="0" err="1"/>
              <a:t>Peng</a:t>
            </a:r>
            <a:r>
              <a:rPr lang="en-US" dirty="0"/>
              <a:t> Li &amp; David </a:t>
            </a:r>
            <a:r>
              <a:rPr lang="en-US" dirty="0" err="1"/>
              <a:t>Atienza</a:t>
            </a:r>
            <a:endParaRPr lang="en-US" dirty="0"/>
          </a:p>
          <a:p>
            <a:r>
              <a:rPr lang="en-US" dirty="0"/>
              <a:t>Distinguished Lecture Program: $15K</a:t>
            </a:r>
          </a:p>
          <a:p>
            <a:pPr lvl="1"/>
            <a:r>
              <a:rPr lang="en-US" dirty="0"/>
              <a:t>Yao-Wen Chang</a:t>
            </a:r>
          </a:p>
          <a:p>
            <a:r>
              <a:rPr lang="en-US" dirty="0"/>
              <a:t>DATC </a:t>
            </a:r>
            <a:r>
              <a:rPr lang="en-US" dirty="0" err="1"/>
              <a:t>OpenDesign</a:t>
            </a:r>
            <a:r>
              <a:rPr lang="en-US" dirty="0"/>
              <a:t> 2.0: $6K</a:t>
            </a:r>
          </a:p>
          <a:p>
            <a:pPr lvl="1"/>
            <a:r>
              <a:rPr lang="en-US" dirty="0"/>
              <a:t>Iris </a:t>
            </a:r>
            <a:r>
              <a:rPr lang="en-US" dirty="0" err="1"/>
              <a:t>Hui-Ru</a:t>
            </a:r>
            <a:r>
              <a:rPr lang="en-US" dirty="0"/>
              <a:t> Jiang</a:t>
            </a:r>
          </a:p>
          <a:p>
            <a:r>
              <a:rPr lang="en-US" dirty="0"/>
              <a:t>“Diversity in EDA” initiative: $6.9K</a:t>
            </a:r>
          </a:p>
          <a:p>
            <a:pPr lvl="1"/>
            <a:r>
              <a:rPr lang="en-US" dirty="0" err="1"/>
              <a:t>Ayse</a:t>
            </a:r>
            <a:r>
              <a:rPr lang="en-US" dirty="0"/>
              <a:t> </a:t>
            </a:r>
            <a:r>
              <a:rPr lang="en-US" dirty="0" err="1"/>
              <a:t>Coskun</a:t>
            </a:r>
            <a:endParaRPr lang="en-US" dirty="0"/>
          </a:p>
          <a:p>
            <a:pPr lvl="1"/>
            <a:r>
              <a:rPr lang="en-US" dirty="0"/>
              <a:t>The goal is to increase diversity in EDA, particularly by increasing the number of women and minorities at leadership positions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 Initiative Projects: $42.9K</a:t>
            </a:r>
          </a:p>
        </p:txBody>
      </p:sp>
    </p:spTree>
    <p:extLst>
      <p:ext uri="{BB962C8B-B14F-4D97-AF65-F5344CB8AC3E}">
        <p14:creationId xmlns:p14="http://schemas.microsoft.com/office/powerpoint/2010/main" val="268658961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1270</Words>
  <Application>Microsoft Office PowerPoint</Application>
  <PresentationFormat>Widescreen</PresentationFormat>
  <Paragraphs>702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Chalkboard Bold</vt:lpstr>
      <vt:lpstr>Courier New</vt:lpstr>
      <vt:lpstr>Lucida Sans Unicode</vt:lpstr>
      <vt:lpstr>Wingdings</vt:lpstr>
      <vt:lpstr>Wingdings 2</vt:lpstr>
      <vt:lpstr>Office Theme</vt:lpstr>
      <vt:lpstr>Concourse</vt:lpstr>
      <vt:lpstr>Finance Report  Gi-Joon Nam VP-Finance</vt:lpstr>
      <vt:lpstr>Finances 2016 (October update)</vt:lpstr>
      <vt:lpstr>Finances 2016 (October update)</vt:lpstr>
      <vt:lpstr>2016 Conference Updates</vt:lpstr>
      <vt:lpstr>2016 Initiative Projects</vt:lpstr>
      <vt:lpstr>2017 Budget (approved)</vt:lpstr>
      <vt:lpstr>2017 approved budget comments</vt:lpstr>
      <vt:lpstr>2017 Initiative Projects: $42.9K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 Gi-Joon Nam VP-Finance</dc:title>
  <dc:creator>Madie Nelson</dc:creator>
  <cp:lastModifiedBy>Madie Nelson</cp:lastModifiedBy>
  <cp:revision>1</cp:revision>
  <dcterms:created xsi:type="dcterms:W3CDTF">2022-06-09T20:06:45Z</dcterms:created>
  <dcterms:modified xsi:type="dcterms:W3CDTF">2022-06-09T20:06:55Z</dcterms:modified>
</cp:coreProperties>
</file>