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9" r:id="rId4"/>
    <p:sldId id="264" r:id="rId5"/>
    <p:sldId id="266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83953" autoAdjust="0"/>
  </p:normalViewPr>
  <p:slideViewPr>
    <p:cSldViewPr snapToGrid="0">
      <p:cViewPr varScale="1">
        <p:scale>
          <a:sx n="75" d="100"/>
          <a:sy n="75" d="100"/>
        </p:scale>
        <p:origin x="-16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073C-2BC5-4B68-B054-8A4798065622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8EEC-6805-49F8-A644-07BA5F23B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9605" y="1588296"/>
            <a:ext cx="7766936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2693" y="3541080"/>
            <a:ext cx="7766936" cy="109689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Chair</a:t>
            </a:r>
          </a:p>
          <a:p>
            <a:r>
              <a:rPr lang="en-US" dirty="0"/>
              <a:t>Members of Committee (if applicable)</a:t>
            </a: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49809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3/19/2018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516850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Executive Committee Meeting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4917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0" y="22037"/>
            <a:ext cx="2333625" cy="1330615"/>
          </a:xfrm>
          <a:prstGeom prst="rect">
            <a:avLst/>
          </a:prstGeom>
        </p:spPr>
      </p:pic>
      <p:pic>
        <p:nvPicPr>
          <p:cNvPr id="4" name="Picture 3" descr="ceda footer iee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15" y="5575220"/>
            <a:ext cx="2462784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991585" y="649809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3/19/2018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950" y="6516850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Executive Committee Meeting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6066" y="64917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49809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3/19/2018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516850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Executive Committee Meeting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4917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Executive Committee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President David </a:t>
            </a:r>
            <a:r>
              <a:rPr lang="en-US" dirty="0" err="1"/>
              <a:t>Atienza</a:t>
            </a:r>
            <a:endParaRPr lang="en-US" dirty="0"/>
          </a:p>
          <a:p>
            <a:pPr lvl="0"/>
            <a:r>
              <a:rPr lang="en-US" dirty="0"/>
              <a:t>March 19, 2018</a:t>
            </a:r>
          </a:p>
          <a:p>
            <a:pPr lvl="0"/>
            <a:r>
              <a:rPr lang="en-US" dirty="0"/>
              <a:t>Dresden, Germany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04991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041362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Executive Committee Meeting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0" y="22037"/>
            <a:ext cx="2333625" cy="1330615"/>
          </a:xfrm>
          <a:prstGeom prst="rect">
            <a:avLst/>
          </a:prstGeom>
        </p:spPr>
      </p:pic>
      <p:pic>
        <p:nvPicPr>
          <p:cNvPr id="6" name="Picture 5" descr="ceda footer iee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5599714"/>
            <a:ext cx="2462784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50000"/>
            </a:schemeClr>
          </a:solidFill>
          <a:latin typeface="Californian FB" panose="0207040306080B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resident@ieee-ceda.com" TargetMode="External"/><Relationship Id="rId3" Type="http://schemas.openxmlformats.org/officeDocument/2006/relationships/hyperlink" Target="mailto:david.atienza@epfl.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56" y="1588296"/>
            <a:ext cx="10461016" cy="1646302"/>
          </a:xfrm>
        </p:spPr>
        <p:txBody>
          <a:bodyPr/>
          <a:lstStyle/>
          <a:p>
            <a:r>
              <a:rPr lang="es-ES" dirty="0"/>
              <a:t>IEEE CEDA </a:t>
            </a:r>
            <a:br>
              <a:rPr lang="es-ES" dirty="0"/>
            </a:br>
            <a:r>
              <a:rPr lang="es-ES" dirty="0" err="1"/>
              <a:t>Executive</a:t>
            </a:r>
            <a:r>
              <a:rPr lang="es-ES" dirty="0"/>
              <a:t> </a:t>
            </a:r>
            <a:r>
              <a:rPr lang="es-ES" dirty="0" err="1"/>
              <a:t>Committee</a:t>
            </a:r>
            <a:r>
              <a:rPr lang="es-ES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291" y="3308952"/>
            <a:ext cx="8030903" cy="1688466"/>
          </a:xfrm>
        </p:spPr>
        <p:txBody>
          <a:bodyPr>
            <a:noAutofit/>
          </a:bodyPr>
          <a:lstStyle/>
          <a:p>
            <a:r>
              <a:rPr lang="en-US" sz="2000" dirty="0"/>
              <a:t>March 19, 2018</a:t>
            </a:r>
          </a:p>
          <a:p>
            <a:r>
              <a:rPr lang="en-US" sz="2000" dirty="0"/>
              <a:t>Dresden, Germany</a:t>
            </a:r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David Atienza – President</a:t>
            </a:r>
          </a:p>
          <a:p>
            <a:pPr algn="ctr"/>
            <a:r>
              <a:rPr lang="en-US" dirty="0">
                <a:hlinkClick r:id="rId2"/>
              </a:rPr>
              <a:t>president@ieee-ceda.com 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david.atienza@epfl.ch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2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Cristiana </a:t>
            </a:r>
            <a:r>
              <a:rPr lang="en-US" dirty="0" err="1" smtClean="0"/>
              <a:t>Bolchini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vp.finance@ieee-ceda.com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 and expenses - 2017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7B89130-C3E0-EF4B-83D8-3857C67DF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" y="1214533"/>
            <a:ext cx="4905391" cy="325657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DD0520-2BD3-3944-8F15-811CF22DDC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8" y="3539375"/>
            <a:ext cx="4966723" cy="33203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B726AA-8682-2C45-9BAF-5FD7EB1DFA1A}"/>
              </a:ext>
            </a:extLst>
          </p:cNvPr>
          <p:cNvSpPr txBox="1"/>
          <p:nvPr/>
        </p:nvSpPr>
        <p:spPr>
          <a:xfrm>
            <a:off x="6449784" y="2107095"/>
            <a:ext cx="24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Net: 130k US$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99EE13-E616-D941-8BA3-1959F8E88BC5}"/>
              </a:ext>
            </a:extLst>
          </p:cNvPr>
          <p:cNvSpPr txBox="1"/>
          <p:nvPr/>
        </p:nvSpPr>
        <p:spPr>
          <a:xfrm>
            <a:off x="918014" y="4621552"/>
            <a:ext cx="24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534.2k US$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8BCF7E-FBCD-BE40-93BA-E3828D8CFA83}"/>
              </a:ext>
            </a:extLst>
          </p:cNvPr>
          <p:cNvSpPr txBox="1"/>
          <p:nvPr/>
        </p:nvSpPr>
        <p:spPr>
          <a:xfrm>
            <a:off x="2685372" y="5995639"/>
            <a:ext cx="24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404.6k US$</a:t>
            </a:r>
          </a:p>
        </p:txBody>
      </p:sp>
    </p:spTree>
    <p:extLst>
      <p:ext uri="{BB962C8B-B14F-4D97-AF65-F5344CB8AC3E}">
        <p14:creationId xmlns:p14="http://schemas.microsoft.com/office/powerpoint/2010/main" val="426610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FFDF3-7D06-0B4C-AF22-B8687409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67" y="285044"/>
            <a:ext cx="8596668" cy="1320800"/>
          </a:xfrm>
        </p:spPr>
        <p:txBody>
          <a:bodyPr/>
          <a:lstStyle/>
          <a:p>
            <a:r>
              <a:rPr lang="en-US" dirty="0"/>
              <a:t>Budget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BCF195E-2CB9-5145-8F4F-13778626D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" y="897224"/>
            <a:ext cx="9184046" cy="5172650"/>
          </a:xfr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xmlns="" id="{5D717CCA-7396-734D-81BD-B3BD5E444698}"/>
              </a:ext>
            </a:extLst>
          </p:cNvPr>
          <p:cNvSpPr/>
          <p:nvPr/>
        </p:nvSpPr>
        <p:spPr>
          <a:xfrm>
            <a:off x="7252627" y="5716128"/>
            <a:ext cx="461554" cy="487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65A022-32AB-5E4E-BDFA-F590A91EA7D1}"/>
              </a:ext>
            </a:extLst>
          </p:cNvPr>
          <p:cNvSpPr txBox="1"/>
          <p:nvPr/>
        </p:nvSpPr>
        <p:spPr>
          <a:xfrm>
            <a:off x="6360843" y="6295918"/>
            <a:ext cx="243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Net: 130k US$</a:t>
            </a:r>
          </a:p>
        </p:txBody>
      </p:sp>
    </p:spTree>
    <p:extLst>
      <p:ext uri="{BB962C8B-B14F-4D97-AF65-F5344CB8AC3E}">
        <p14:creationId xmlns:p14="http://schemas.microsoft.com/office/powerpoint/2010/main" val="367898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764EE-51AC-5145-B0AE-F45CBFE4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</p:spPr>
        <p:txBody>
          <a:bodyPr/>
          <a:lstStyle/>
          <a:p>
            <a:r>
              <a:rPr lang="en-US" dirty="0"/>
              <a:t>2017: </a:t>
            </a:r>
            <a:r>
              <a:rPr lang="en-US" dirty="0" smtClean="0"/>
              <a:t>Periodicals </a:t>
            </a:r>
            <a:r>
              <a:rPr lang="en-US" dirty="0"/>
              <a:t>&amp; </a:t>
            </a:r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392D738-BB75-2F48-837A-B6F052F2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01" y="1472636"/>
            <a:ext cx="8596668" cy="3804920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TCAD:  $181k (~ $</a:t>
            </a:r>
            <a:r>
              <a:rPr lang="it-IT" dirty="0"/>
              <a:t>140k </a:t>
            </a:r>
            <a:r>
              <a:rPr lang="it-IT" dirty="0" smtClean="0"/>
              <a:t>over-</a:t>
            </a:r>
            <a:r>
              <a:rPr lang="it-IT" dirty="0" err="1" smtClean="0"/>
              <a:t>length</a:t>
            </a:r>
            <a:r>
              <a:rPr lang="it-IT" dirty="0" smtClean="0"/>
              <a:t> </a:t>
            </a:r>
            <a:r>
              <a:rPr lang="it-IT" dirty="0"/>
              <a:t>page </a:t>
            </a:r>
            <a:r>
              <a:rPr lang="it-IT" dirty="0" err="1"/>
              <a:t>charges</a:t>
            </a:r>
            <a:r>
              <a:rPr lang="it-IT" dirty="0"/>
              <a:t>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ESL: $37.8k (~ $</a:t>
            </a:r>
            <a:r>
              <a:rPr lang="it-IT" dirty="0"/>
              <a:t>1k </a:t>
            </a:r>
            <a:r>
              <a:rPr lang="it-IT" dirty="0" smtClean="0"/>
              <a:t>over-</a:t>
            </a:r>
            <a:r>
              <a:rPr lang="it-IT" dirty="0" err="1" smtClean="0"/>
              <a:t>length</a:t>
            </a:r>
            <a:r>
              <a:rPr lang="it-IT" dirty="0" smtClean="0"/>
              <a:t> </a:t>
            </a:r>
            <a:r>
              <a:rPr lang="it-IT" dirty="0"/>
              <a:t>page </a:t>
            </a:r>
            <a:r>
              <a:rPr lang="it-IT" dirty="0" err="1"/>
              <a:t>charges</a:t>
            </a:r>
            <a:r>
              <a:rPr lang="it-IT" dirty="0"/>
              <a:t>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D&amp;T (co-sponsor): </a:t>
            </a:r>
            <a:r>
              <a:rPr lang="en-US" b="1" dirty="0"/>
              <a:t>-$24.1k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Conferences: $238k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F68871A-820A-C347-A6DE-DC664196CB3F}"/>
              </a:ext>
            </a:extLst>
          </p:cNvPr>
          <p:cNvSpPr txBox="1">
            <a:spLocks/>
          </p:cNvSpPr>
          <p:nvPr/>
        </p:nvSpPr>
        <p:spPr>
          <a:xfrm>
            <a:off x="365101" y="349737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Californian FB" panose="0207040306080B030204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2017: main expenses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69E5EEB-F4A2-6D4E-82D6-2098686AE9B7}"/>
              </a:ext>
            </a:extLst>
          </p:cNvPr>
          <p:cNvSpPr txBox="1">
            <a:spLocks/>
          </p:cNvSpPr>
          <p:nvPr/>
        </p:nvSpPr>
        <p:spPr>
          <a:xfrm>
            <a:off x="365101" y="4219304"/>
            <a:ext cx="8596668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Administration</a:t>
            </a:r>
            <a:r>
              <a:rPr lang="en-US" dirty="0"/>
              <a:t>: $</a:t>
            </a:r>
            <a:r>
              <a:rPr lang="it-IT" dirty="0"/>
              <a:t>144.7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Committee &amp; Other (includes awards, DLP): $198.6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653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8EEBE-5C37-D64B-B910-78420D41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3787A9-B393-8141-9BC0-7B2B977A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01" y="1402081"/>
            <a:ext cx="8596668" cy="3677920"/>
          </a:xfrm>
        </p:spPr>
        <p:txBody>
          <a:bodyPr anchor="t"/>
          <a:lstStyle/>
          <a:p>
            <a:r>
              <a:rPr lang="en-US" sz="2800" dirty="0"/>
              <a:t>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 chapter funding (15 chapters): $3k per chapter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Outreach program: $15k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Diversity in EDA @ DATE: $10k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Distinguished Lecture Program: $34.5k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Awards: $37.5k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Contests/Workshop support: $29k</a:t>
            </a:r>
          </a:p>
        </p:txBody>
      </p:sp>
    </p:spTree>
    <p:extLst>
      <p:ext uri="{BB962C8B-B14F-4D97-AF65-F5344CB8AC3E}">
        <p14:creationId xmlns:p14="http://schemas.microsoft.com/office/powerpoint/2010/main" val="21941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2018 -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D5A51-4FC2-2E45-8234-BD8C6DA2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79985"/>
            <a:ext cx="7991177" cy="3603713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Confirms 2017 trend, reducing a little expenses related to committees/others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Devotes more </a:t>
            </a:r>
            <a:r>
              <a:rPr lang="en-US" dirty="0" smtClean="0"/>
              <a:t>funding </a:t>
            </a:r>
            <a:r>
              <a:rPr lang="en-US" dirty="0"/>
              <a:t>to projects and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“</a:t>
            </a:r>
            <a:r>
              <a:rPr lang="en-US" dirty="0" smtClean="0"/>
              <a:t>leftovers</a:t>
            </a:r>
            <a:r>
              <a:rPr lang="en-US" dirty="0"/>
              <a:t>” from previous year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 … we should be a little bit more prompt in closing things within the year of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 chapters: set a soft deadline for requests to have a comprehensive view of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533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7 CEDA BoG at DATE presentation template" id="{142D9DEA-4E3B-4058-A195-A2025065C1F0}" vid="{D1D5A319-F017-4194-AED4-C407DEC3FE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216</Words>
  <Application>Microsoft Macintosh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IEEE CEDA  Executive Committee Meeting</vt:lpstr>
      <vt:lpstr>Finance</vt:lpstr>
      <vt:lpstr>Revenues and expenses - 2017</vt:lpstr>
      <vt:lpstr>Budget 2018</vt:lpstr>
      <vt:lpstr>2017: Periodicals &amp; Conferences</vt:lpstr>
      <vt:lpstr>2018 budget</vt:lpstr>
      <vt:lpstr>Budget 2018 - 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 Executive Committee Meeting</dc:title>
  <dc:creator>Cristiana Bolchini</dc:creator>
  <cp:lastModifiedBy>Jennifir McGillis</cp:lastModifiedBy>
  <cp:revision>53</cp:revision>
  <dcterms:created xsi:type="dcterms:W3CDTF">2018-03-07T10:28:15Z</dcterms:created>
  <dcterms:modified xsi:type="dcterms:W3CDTF">2018-03-12T20:41:31Z</dcterms:modified>
</cp:coreProperties>
</file>