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3"/>
  </p:notesMasterIdLst>
  <p:handoutMasterIdLst>
    <p:handoutMasterId r:id="rId14"/>
  </p:handoutMasterIdLst>
  <p:sldIdLst>
    <p:sldId id="258" r:id="rId2"/>
    <p:sldId id="490" r:id="rId3"/>
    <p:sldId id="493" r:id="rId4"/>
    <p:sldId id="473" r:id="rId5"/>
    <p:sldId id="498" r:id="rId6"/>
    <p:sldId id="499" r:id="rId7"/>
    <p:sldId id="501" r:id="rId8"/>
    <p:sldId id="502" r:id="rId9"/>
    <p:sldId id="461" r:id="rId10"/>
    <p:sldId id="495" r:id="rId11"/>
    <p:sldId id="491" r:id="rId12"/>
  </p:sldIdLst>
  <p:sldSz cx="6858000" cy="51435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ana Marculescu" initials="D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FF9900"/>
    <a:srgbClr val="0078A5"/>
    <a:srgbClr val="FF0000"/>
    <a:srgbClr val="009900"/>
    <a:srgbClr val="6699CC"/>
    <a:srgbClr val="9FC4FB"/>
    <a:srgbClr val="B4CFE6"/>
    <a:srgbClr val="33CC33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54" autoAdjust="0"/>
    <p:restoredTop sz="96391" autoAdjust="0"/>
  </p:normalViewPr>
  <p:slideViewPr>
    <p:cSldViewPr>
      <p:cViewPr varScale="1">
        <p:scale>
          <a:sx n="72" d="100"/>
          <a:sy n="72" d="100"/>
        </p:scale>
        <p:origin x="170" y="31"/>
      </p:cViewPr>
      <p:guideLst>
        <p:guide orient="horz" pos="2160"/>
        <p:guide pos="2160"/>
        <p:guide orient="horz" pos="1620"/>
      </p:guideLst>
    </p:cSldViewPr>
  </p:slideViewPr>
  <p:outlineViewPr>
    <p:cViewPr>
      <p:scale>
        <a:sx n="33" d="100"/>
        <a:sy n="33" d="100"/>
      </p:scale>
      <p:origin x="0" y="-223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-401"/>
    </p:cViewPr>
  </p:sorterViewPr>
  <p:notesViewPr>
    <p:cSldViewPr>
      <p:cViewPr>
        <p:scale>
          <a:sx n="100" d="100"/>
          <a:sy n="100" d="100"/>
        </p:scale>
        <p:origin x="3552" y="72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640650577002613E-2"/>
          <c:y val="8.1509149557793648E-2"/>
          <c:w val="0.83938017777784868"/>
          <c:h val="0.60643305603109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Papers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2F0-474E-AE37-A8421B2D2C7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2F0-474E-AE37-A8421B2D2C7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2F0-474E-AE37-A8421B2D2C72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2F0-474E-AE37-A8421B2D2C72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2F0-474E-AE37-A8421B2D2C72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2F0-474E-AE37-A8421B2D2C7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2F0-474E-AE37-A8421B2D2C72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2F0-474E-AE37-A8421B2D2C72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2F0-474E-AE37-A8421B2D2C72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42F0-474E-AE37-A8421B2D2C72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2F0-474E-AE37-A8421B2D2C72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42F0-474E-AE37-A8421B2D2C72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42F0-474E-AE37-A8421B2D2C72}"/>
              </c:ext>
            </c:extLst>
          </c:dPt>
          <c:cat>
            <c:numRef>
              <c:f>Sheet1!$A$2:$A$20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318</c:v>
                </c:pt>
                <c:pt idx="1">
                  <c:v>264</c:v>
                </c:pt>
                <c:pt idx="2">
                  <c:v>301</c:v>
                </c:pt>
                <c:pt idx="3">
                  <c:v>381</c:v>
                </c:pt>
                <c:pt idx="4">
                  <c:v>490</c:v>
                </c:pt>
                <c:pt idx="5">
                  <c:v>522</c:v>
                </c:pt>
                <c:pt idx="6">
                  <c:v>540</c:v>
                </c:pt>
                <c:pt idx="7">
                  <c:v>541</c:v>
                </c:pt>
                <c:pt idx="8">
                  <c:v>512</c:v>
                </c:pt>
                <c:pt idx="9">
                  <c:v>458</c:v>
                </c:pt>
                <c:pt idx="10">
                  <c:v>438</c:v>
                </c:pt>
                <c:pt idx="11">
                  <c:v>382</c:v>
                </c:pt>
                <c:pt idx="12">
                  <c:v>349</c:v>
                </c:pt>
                <c:pt idx="13">
                  <c:v>338</c:v>
                </c:pt>
                <c:pt idx="14">
                  <c:v>354</c:v>
                </c:pt>
                <c:pt idx="15">
                  <c:v>304</c:v>
                </c:pt>
                <c:pt idx="16">
                  <c:v>382</c:v>
                </c:pt>
                <c:pt idx="17">
                  <c:v>408</c:v>
                </c:pt>
                <c:pt idx="18">
                  <c:v>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2F0-474E-AE37-A8421B2D2C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# Accepted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Sheet1!$A$2:$A$20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106</c:v>
                </c:pt>
                <c:pt idx="1">
                  <c:v>86</c:v>
                </c:pt>
                <c:pt idx="2">
                  <c:v>92</c:v>
                </c:pt>
                <c:pt idx="3">
                  <c:v>105</c:v>
                </c:pt>
                <c:pt idx="4">
                  <c:v>129</c:v>
                </c:pt>
                <c:pt idx="5">
                  <c:v>127</c:v>
                </c:pt>
                <c:pt idx="6">
                  <c:v>138</c:v>
                </c:pt>
                <c:pt idx="7">
                  <c:v>130</c:v>
                </c:pt>
                <c:pt idx="8">
                  <c:v>139</c:v>
                </c:pt>
                <c:pt idx="9">
                  <c:v>112</c:v>
                </c:pt>
                <c:pt idx="10">
                  <c:v>115</c:v>
                </c:pt>
                <c:pt idx="11">
                  <c:v>108</c:v>
                </c:pt>
                <c:pt idx="12">
                  <c:v>106</c:v>
                </c:pt>
                <c:pt idx="13">
                  <c:v>82</c:v>
                </c:pt>
                <c:pt idx="14">
                  <c:v>92</c:v>
                </c:pt>
                <c:pt idx="15">
                  <c:v>77</c:v>
                </c:pt>
                <c:pt idx="16">
                  <c:v>94</c:v>
                </c:pt>
                <c:pt idx="17">
                  <c:v>97</c:v>
                </c:pt>
                <c:pt idx="18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2F0-474E-AE37-A8421B2D2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-27"/>
        <c:axId val="-2095533072"/>
        <c:axId val="-2095528720"/>
      </c:barChart>
      <c:lineChart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Rate%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/>
                </a:solidFill>
                <a:round/>
              </a:ln>
              <a:effectLst/>
            </c:spPr>
          </c:marker>
          <c:cat>
            <c:numRef>
              <c:f>Sheet1!$A$2:$A$20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33</c:v>
                </c:pt>
                <c:pt idx="1">
                  <c:v>33</c:v>
                </c:pt>
                <c:pt idx="2">
                  <c:v>31</c:v>
                </c:pt>
                <c:pt idx="3">
                  <c:v>28</c:v>
                </c:pt>
                <c:pt idx="4">
                  <c:v>26</c:v>
                </c:pt>
                <c:pt idx="5">
                  <c:v>24</c:v>
                </c:pt>
                <c:pt idx="6">
                  <c:v>25</c:v>
                </c:pt>
                <c:pt idx="7">
                  <c:v>24</c:v>
                </c:pt>
                <c:pt idx="8">
                  <c:v>27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24</c:v>
                </c:pt>
                <c:pt idx="14">
                  <c:v>26</c:v>
                </c:pt>
                <c:pt idx="15">
                  <c:v>25</c:v>
                </c:pt>
                <c:pt idx="16">
                  <c:v>24.6</c:v>
                </c:pt>
                <c:pt idx="17">
                  <c:v>23.8</c:v>
                </c:pt>
                <c:pt idx="18">
                  <c:v>26.3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2F0-474E-AE37-A8421B2D2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5522192"/>
        <c:axId val="-2095527632"/>
      </c:lineChart>
      <c:catAx>
        <c:axId val="-2095533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5528720"/>
        <c:crosses val="autoZero"/>
        <c:auto val="1"/>
        <c:lblAlgn val="ctr"/>
        <c:lblOffset val="50"/>
        <c:noMultiLvlLbl val="0"/>
      </c:catAx>
      <c:valAx>
        <c:axId val="-209552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</a:t>
                </a:r>
              </a:p>
            </c:rich>
          </c:tx>
          <c:layout>
            <c:manualLayout>
              <c:xMode val="edge"/>
              <c:yMode val="edge"/>
              <c:x val="2.6784700608405821E-4"/>
              <c:y val="1.52564123359260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5533072"/>
        <c:crosses val="autoZero"/>
        <c:crossBetween val="between"/>
      </c:valAx>
      <c:valAx>
        <c:axId val="-2095527632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9777772409406903"/>
              <c:y val="1.555495846330062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5522192"/>
        <c:crosses val="max"/>
        <c:crossBetween val="between"/>
      </c:valAx>
      <c:catAx>
        <c:axId val="-2095522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2095527632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27774947528055627"/>
          <c:y val="0.85930862238308559"/>
          <c:w val="0.48440994962668565"/>
          <c:h val="6.6848527409952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337176669949578E-2"/>
          <c:y val="3.6524157631885414E-2"/>
          <c:w val="0.92916471829112313"/>
          <c:h val="0.481936964989793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Sub #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C097-4C95-B753-AAF66DDDCDE3}"/>
              </c:ext>
            </c:extLst>
          </c:dPt>
          <c:dPt>
            <c:idx val="1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C097-4C95-B753-AAF66DDDCDE3}"/>
              </c:ext>
            </c:extLst>
          </c:dPt>
          <c:dPt>
            <c:idx val="2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C097-4C95-B753-AAF66DDDCDE3}"/>
              </c:ext>
            </c:extLst>
          </c:dPt>
          <c:dPt>
            <c:idx val="3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C097-4C95-B753-AAF66DDDCDE3}"/>
              </c:ext>
            </c:extLst>
          </c:dPt>
          <c:dPt>
            <c:idx val="4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C097-4C95-B753-AAF66DDDCDE3}"/>
              </c:ext>
            </c:extLst>
          </c:dPt>
          <c:dPt>
            <c:idx val="5"/>
            <c:invertIfNegative val="0"/>
            <c:bubble3D val="0"/>
            <c:spPr>
              <a:solidFill>
                <a:srgbClr val="FCB64C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C097-4C95-B753-AAF66DDDCDE3}"/>
              </c:ext>
            </c:extLst>
          </c:dPt>
          <c:dPt>
            <c:idx val="10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C097-4C95-B753-AAF66DDDCDE3}"/>
              </c:ext>
            </c:extLst>
          </c:dPt>
          <c:dPt>
            <c:idx val="11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C097-4C95-B753-AAF66DDDCDE3}"/>
              </c:ext>
            </c:extLst>
          </c:dPt>
          <c:dPt>
            <c:idx val="12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C097-4C95-B753-AAF66DDDCDE3}"/>
              </c:ext>
            </c:extLst>
          </c:dPt>
          <c:dPt>
            <c:idx val="13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C097-4C95-B753-AAF66DDDCDE3}"/>
              </c:ext>
            </c:extLst>
          </c:dPt>
          <c:dPt>
            <c:idx val="14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C097-4C95-B753-AAF66DDDCDE3}"/>
              </c:ext>
            </c:extLst>
          </c:dPt>
          <c:dPt>
            <c:idx val="15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C097-4C95-B753-AAF66DDDCDE3}"/>
              </c:ext>
            </c:extLst>
          </c:dPt>
          <c:dPt>
            <c:idx val="16"/>
            <c:invertIfNegative val="0"/>
            <c:bubble3D val="0"/>
            <c:spPr>
              <a:solidFill>
                <a:srgbClr val="307B98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9-C097-4C95-B753-AAF66DDDCDE3}"/>
              </c:ext>
            </c:extLst>
          </c:dPt>
          <c:cat>
            <c:strRef>
              <c:f>Sheet1!$A$2:$A$18</c:f>
              <c:strCache>
                <c:ptCount val="17"/>
                <c:pt idx="0">
                  <c:v>1.1 System Design</c:v>
                </c:pt>
                <c:pt idx="1">
                  <c:v>1.2 HW for Embedded Systems </c:v>
                </c:pt>
                <c:pt idx="2">
                  <c:v>1.3 Embedded Systems Software</c:v>
                </c:pt>
                <c:pt idx="3">
                  <c:v>1.4 System-level Security</c:v>
                </c:pt>
                <c:pt idx="4">
                  <c:v>1.5 Dark Silicon and Power/Thermal Considerations in System Design</c:v>
                </c:pt>
                <c:pt idx="5">
                  <c:v>1.6 Design issues for Heterogeneous Computing &amp; Cloud Computing</c:v>
                </c:pt>
                <c:pt idx="6">
                  <c:v>2.1 High-Level, Behavioral, and Logic Synthesis and Optimization</c:v>
                </c:pt>
                <c:pt idx="7">
                  <c:v>2.2 Validation, Simulation and Verification</c:v>
                </c:pt>
                <c:pt idx="8">
                  <c:v>2.3 Cell-Library Design, Partitioning, Floorplanning and Placement</c:v>
                </c:pt>
                <c:pt idx="9">
                  <c:v>2.4 Clock Network Synthesis, Routhing, an dPost-Layout Optimization and Verification</c:v>
                </c:pt>
                <c:pt idx="10">
                  <c:v>3.1 Design for Manufacturability</c:v>
                </c:pt>
                <c:pt idx="11">
                  <c:v>3.2 Design for Reliability</c:v>
                </c:pt>
                <c:pt idx="12">
                  <c:v>3.4 Timing, Power and Signal Integrity</c:v>
                </c:pt>
                <c:pt idx="13">
                  <c:v>3.5 CAD for RF/analog and Multi-Domain Modeling and Interconnect</c:v>
                </c:pt>
                <c:pt idx="14">
                  <c:v>4.1 Biological Systems and Bio-Electronics</c:v>
                </c:pt>
                <c:pt idx="15">
                  <c:v>4.2 Nanoscale and Post-CMOS Systems</c:v>
                </c:pt>
                <c:pt idx="16">
                  <c:v>4.3 CAD for Cyberphysical Systems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42</c:v>
                </c:pt>
                <c:pt idx="1">
                  <c:v>63</c:v>
                </c:pt>
                <c:pt idx="2">
                  <c:v>18</c:v>
                </c:pt>
                <c:pt idx="3">
                  <c:v>83</c:v>
                </c:pt>
                <c:pt idx="4">
                  <c:v>23</c:v>
                </c:pt>
                <c:pt idx="5">
                  <c:v>36</c:v>
                </c:pt>
                <c:pt idx="6">
                  <c:v>40</c:v>
                </c:pt>
                <c:pt idx="7">
                  <c:v>31</c:v>
                </c:pt>
                <c:pt idx="8">
                  <c:v>23</c:v>
                </c:pt>
                <c:pt idx="9">
                  <c:v>21</c:v>
                </c:pt>
                <c:pt idx="10">
                  <c:v>16</c:v>
                </c:pt>
                <c:pt idx="11">
                  <c:v>26</c:v>
                </c:pt>
                <c:pt idx="12">
                  <c:v>19</c:v>
                </c:pt>
                <c:pt idx="13">
                  <c:v>16</c:v>
                </c:pt>
                <c:pt idx="14">
                  <c:v>27</c:v>
                </c:pt>
                <c:pt idx="15">
                  <c:v>38</c:v>
                </c:pt>
                <c:pt idx="1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C097-4C95-B753-AAF66DDDCD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shape val="box"/>
        <c:axId val="-2095523824"/>
        <c:axId val="-2095533616"/>
        <c:axId val="0"/>
      </c:bar3DChart>
      <c:catAx>
        <c:axId val="-209552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5533616"/>
        <c:crosses val="autoZero"/>
        <c:auto val="1"/>
        <c:lblAlgn val="ctr"/>
        <c:lblOffset val="100"/>
        <c:noMultiLvlLbl val="0"/>
      </c:catAx>
      <c:valAx>
        <c:axId val="-209553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9552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0.6019</cdr:y>
    </cdr:from>
    <cdr:to>
      <cdr:x>0.18101</cdr:x>
      <cdr:y>0.68349</cdr:y>
    </cdr:to>
    <cdr:sp macro="" textlink="">
      <cdr:nvSpPr>
        <cdr:cNvPr id="2" name="Oval 1"/>
        <cdr:cNvSpPr/>
      </cdr:nvSpPr>
      <cdr:spPr bwMode="auto">
        <a:xfrm xmlns:a="http://schemas.openxmlformats.org/drawingml/2006/main" rot="18900000">
          <a:off x="-75" y="2470120"/>
          <a:ext cx="1223513" cy="33483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alpha val="20000"/>
          </a:schemeClr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 dirty="0"/>
              <a:t>ICCAD </a:t>
            </a:r>
            <a:r>
              <a:rPr lang="en-US" altLang="ja-JP" dirty="0" smtClean="0"/>
              <a:t>GENERAL </a:t>
            </a:r>
            <a:r>
              <a:rPr lang="en-US" altLang="ja-JP" dirty="0"/>
              <a:t>SESSION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fld id="{51DA4053-62AE-4CEA-8E7A-1AF527C9A1A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2399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107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fld id="{23E16D0E-FB6D-4E6C-825C-7E1CB4B532C7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85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07B3611-97BF-4D78-B536-191506685F8D}" type="slidenum">
              <a:rPr lang="ja-JP" altLang="en-US" smtClean="0">
                <a:latin typeface="Times New Roman" pitchFamily="18" charset="0"/>
              </a:rPr>
              <a:pPr/>
              <a:t>1</a:t>
            </a:fld>
            <a:endParaRPr lang="en-US" altLang="ja-JP" dirty="0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138" y="4432300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FRANK WELCOME </a:t>
            </a:r>
          </a:p>
        </p:txBody>
      </p:sp>
    </p:spTree>
    <p:extLst>
      <p:ext uri="{BB962C8B-B14F-4D97-AF65-F5344CB8AC3E}">
        <p14:creationId xmlns:p14="http://schemas.microsoft.com/office/powerpoint/2010/main" val="3940307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8E19413-19C1-4B98-AC9F-9DDF30B5B9B4}" type="slidenum">
              <a:rPr lang="ja-JP" altLang="en-US" smtClean="0">
                <a:latin typeface="Times New Roman" pitchFamily="18" charset="0"/>
              </a:rPr>
              <a:pPr/>
              <a:t>4</a:t>
            </a:fld>
            <a:endParaRPr lang="en-US" altLang="ja-JP" dirty="0" smtClean="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2513" y="4432300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SRI</a:t>
            </a:r>
          </a:p>
        </p:txBody>
      </p:sp>
    </p:spTree>
    <p:extLst>
      <p:ext uri="{BB962C8B-B14F-4D97-AF65-F5344CB8AC3E}">
        <p14:creationId xmlns:p14="http://schemas.microsoft.com/office/powerpoint/2010/main" val="1359294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684BCCD-8B89-4CFE-8B70-712280E9591E}" type="slidenum">
              <a:rPr lang="ja-JP" alt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en-US" altLang="ja-JP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4360863"/>
            <a:ext cx="5029200" cy="4183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9463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684BCCD-8B89-4CFE-8B70-712280E9591E}" type="slidenum">
              <a:rPr lang="ja-JP" alt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en-US" altLang="ja-JP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4360863"/>
            <a:ext cx="5029200" cy="4183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991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684BCCD-8B89-4CFE-8B70-712280E9591E}" type="slidenum">
              <a:rPr lang="ja-JP" alt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en-US" altLang="ja-JP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4360863"/>
            <a:ext cx="5029200" cy="4183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318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684BCCD-8B89-4CFE-8B70-712280E9591E}" type="slidenum">
              <a:rPr lang="ja-JP" alt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en-US" altLang="ja-JP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4360863"/>
            <a:ext cx="5029200" cy="4183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566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199" cy="418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buNone/>
            </a:pPr>
            <a:endParaRPr lang="en-US" sz="18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Shape 449"/>
          <p:cNvSpPr txBox="1">
            <a:spLocks noGrp="1"/>
          </p:cNvSpPr>
          <p:nvPr>
            <p:ph type="sldNum" idx="12"/>
          </p:nvPr>
        </p:nvSpPr>
        <p:spPr>
          <a:xfrm>
            <a:off x="3886200" y="8831263"/>
            <a:ext cx="2971799" cy="465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buSzPct val="25000"/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97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"/>
            <a:ext cx="6855619" cy="5137547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kumimoji="1" lang="zh-TW" altLang="en-US">
                <a:solidFill>
                  <a:prstClr val="white"/>
                </a:solidFill>
                <a:latin typeface="Garamond" pitchFamily="18" charset="0"/>
                <a:ea typeface="新細明體" charset="-12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1" lang="zh-TW" altLang="en-US">
                <a:solidFill>
                  <a:prstClr val="white"/>
                </a:solidFill>
                <a:latin typeface="Garamond" pitchFamily="18" charset="0"/>
                <a:ea typeface="新細明體" charset="-120"/>
              </a:endParaRPr>
            </a:p>
          </p:txBody>
        </p:sp>
      </p:grpSp>
      <p:sp>
        <p:nvSpPr>
          <p:cNvPr id="37889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514350" y="1302544"/>
            <a:ext cx="5829300" cy="1440656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7889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342900" y="4686300"/>
            <a:ext cx="1600200" cy="3571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66600-CBA6-45F8-9F82-D44221DD5F30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4688681"/>
            <a:ext cx="2171700" cy="3571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4691062"/>
            <a:ext cx="1600200" cy="357188"/>
          </a:xfrm>
        </p:spPr>
        <p:txBody>
          <a:bodyPr/>
          <a:lstStyle>
            <a:lvl1pPr>
              <a:defRPr/>
            </a:lvl1pPr>
          </a:lstStyle>
          <a:p>
            <a:fld id="{1B5C35D8-51EC-4275-A933-065D02867B33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69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0DDF3-73F2-403B-8707-EF5CE84539D2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F098C6-6BB7-493D-86C2-049B31AAE10F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4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143500" y="205979"/>
            <a:ext cx="17145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0" y="205979"/>
            <a:ext cx="50292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53254-3B53-474C-8952-FE00F538035E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D2538-8737-4B22-9DC9-C7B6DD7B6085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497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標題及文字在物件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0" y="951310"/>
            <a:ext cx="685800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0" y="2830117"/>
            <a:ext cx="685800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18C70-09D5-41D3-92D3-D342116419C8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B64E7-CEA3-495D-A614-12A4349925C7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52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0" y="951310"/>
            <a:ext cx="3371850" cy="36433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3486150" y="951310"/>
            <a:ext cx="337185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3486150" y="2830117"/>
            <a:ext cx="337185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FC363-8577-41E6-BC9F-1CD54915AC37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6370F-0D60-4F1D-AE0F-D0319EA28285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11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0" y="951310"/>
            <a:ext cx="3371850" cy="36433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951310"/>
            <a:ext cx="3371850" cy="36433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800D-CBB5-4E7B-B2A7-E608D966E26F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07DF7E-75A3-41BC-ADEC-1AECA2EBAB4C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3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951310"/>
            <a:ext cx="685800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0" y="2830117"/>
            <a:ext cx="6858000" cy="176450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6EC7D-B1E7-4164-AEC4-CD35469FDE3A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2E861-0058-44C6-B438-F31B02E72EA8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772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4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38EE6-AB3D-443B-BBE4-F5B1FD9924EC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DF674-CC42-4526-86A6-DF1B0B8A88B8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BCAA-929D-40DB-97BC-629BE36E88EE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26339-997C-4A89-872B-DBCFDF332C67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5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0" y="951310"/>
            <a:ext cx="3371850" cy="36433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951310"/>
            <a:ext cx="3371850" cy="36433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00BDE-1104-4DC8-BA76-34D4A5AE19FE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31B1A-0D41-4415-AF2C-F37D8FC41CFB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4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E39D0-A4C9-435C-BEA1-60A45C0C9943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60DB4-31AF-4974-9534-CD76A2ADC20C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4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39C0-FCC4-4A2C-848C-8B1CEA17CFCC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7ACCFD-8875-45EF-8B8B-C41A1F4A0805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7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9D897-7001-43B7-A192-F26EB9EEE5D0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C2527-4995-494E-ACFE-9C6F8A66B030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5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204788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076326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40B99-A8D1-4B04-B7CB-EEFA0CD2BEAF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384A7-E392-493C-8C85-570AED9B7F41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75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4025503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00FDB-1240-4022-8858-C46C29A3E59F}" type="datetime1">
              <a:rPr lang="zh-TW" altLang="en-US">
                <a:solidFill>
                  <a:prstClr val="white"/>
                </a:solidFill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938A3-A6E7-4186-B1F7-94EF05236730}" type="slidenum">
              <a:rPr lang="en-US" altLang="zh-TW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34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4688681"/>
            <a:ext cx="1600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900" smtClean="0">
                <a:latin typeface="Arial" charset="0"/>
              </a:defRPr>
            </a:lvl1pPr>
          </a:lstStyle>
          <a:p>
            <a:pPr>
              <a:defRPr/>
            </a:pPr>
            <a:fld id="{06C33FE1-E848-413D-B158-4B28EED7DFD0}" type="datetime1">
              <a:rPr lang="zh-TW" altLang="en-US">
                <a:solidFill>
                  <a:prstClr val="white"/>
                </a:solidFill>
                <a:ea typeface="新細明體" charset="-120"/>
              </a:rPr>
              <a:pPr>
                <a:defRPr/>
              </a:pPr>
              <a:t>2017/12/9</a:t>
            </a:fld>
            <a:endParaRPr lang="en-US" altLang="zh-TW">
              <a:solidFill>
                <a:prstClr val="white"/>
              </a:solidFill>
              <a:ea typeface="新細明體" charset="-120"/>
            </a:endParaRP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76838" y="4686300"/>
            <a:ext cx="16002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Arial" panose="020B0604020202020204" pitchFamily="34" charset="0"/>
              </a:defRPr>
            </a:lvl1pPr>
          </a:lstStyle>
          <a:p>
            <a:fld id="{7546C01F-203B-49B9-B651-7FAF2901BADC}" type="slidenum">
              <a:rPr lang="en-US" altLang="zh-TW">
                <a:solidFill>
                  <a:prstClr val="white"/>
                </a:solidFill>
                <a:ea typeface="新細明體" charset="-120"/>
              </a:rPr>
              <a:pPr/>
              <a:t>‹#›</a:t>
            </a:fld>
            <a:endParaRPr lang="en-US" altLang="zh-TW">
              <a:solidFill>
                <a:prstClr val="white"/>
              </a:solidFill>
              <a:ea typeface="新細明體" charset="-120"/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"/>
            <a:ext cx="6855619" cy="5137547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7786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37786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37786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  <p:sp>
            <p:nvSpPr>
              <p:cNvPr id="37786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1" lang="zh-TW" altLang="en-US">
                  <a:solidFill>
                    <a:prstClr val="white"/>
                  </a:solidFill>
                  <a:latin typeface="Garamond" pitchFamily="18" charset="0"/>
                  <a:ea typeface="新細明體" charset="-120"/>
                </a:endParaRPr>
              </a:p>
            </p:txBody>
          </p:sp>
        </p:grpSp>
        <p:sp>
          <p:nvSpPr>
            <p:cNvPr id="37786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kumimoji="1" lang="zh-TW" altLang="en-US">
                <a:solidFill>
                  <a:prstClr val="white"/>
                </a:solidFill>
                <a:latin typeface="Garamond" pitchFamily="18" charset="0"/>
                <a:ea typeface="新細明體" charset="-12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kumimoji="1" lang="zh-TW" altLang="en-US">
                <a:solidFill>
                  <a:prstClr val="white"/>
                </a:solidFill>
                <a:latin typeface="Garamond" pitchFamily="18" charset="0"/>
                <a:ea typeface="新細明體" charset="-120"/>
              </a:endParaRPr>
            </a:p>
          </p:txBody>
        </p:sp>
      </p:grpSp>
      <p:sp>
        <p:nvSpPr>
          <p:cNvPr id="37786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42900" y="205979"/>
            <a:ext cx="61722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37787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4686300"/>
            <a:ext cx="21717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9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TW">
              <a:solidFill>
                <a:prstClr val="white"/>
              </a:solidFill>
              <a:ea typeface="新細明體" charset="-120"/>
            </a:endParaRPr>
          </a:p>
        </p:txBody>
      </p:sp>
      <p:sp>
        <p:nvSpPr>
          <p:cNvPr id="37787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51310"/>
            <a:ext cx="6858000" cy="364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405161295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  <p:sldLayoutId id="2147484154" r:id="rId14"/>
    <p:sldLayoutId id="2147484155" r:id="rId15"/>
    <p:sldLayoutId id="2147484156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 b="1">
          <a:solidFill>
            <a:srgbClr val="FFC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新細明體" pitchFamily="18" charset="-12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21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kumimoji="1" sz="1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1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1" t="19124"/>
          <a:stretch/>
        </p:blipFill>
        <p:spPr>
          <a:xfrm>
            <a:off x="-27384" y="0"/>
            <a:ext cx="6885384" cy="5164038"/>
          </a:xfrm>
          <a:prstGeom prst="rect">
            <a:avLst/>
          </a:prstGeom>
        </p:spPr>
      </p:pic>
      <p:sp>
        <p:nvSpPr>
          <p:cNvPr id="3074" name="Rectangle 7"/>
          <p:cNvSpPr>
            <a:spLocks noGrp="1" noChangeArrowheads="1"/>
          </p:cNvSpPr>
          <p:nvPr>
            <p:ph idx="1"/>
          </p:nvPr>
        </p:nvSpPr>
        <p:spPr>
          <a:xfrm>
            <a:off x="-11825" y="669333"/>
            <a:ext cx="6858000" cy="836419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ICCAD Report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750" b="1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899" y="1635646"/>
            <a:ext cx="2100226" cy="1528965"/>
          </a:xfrm>
          <a:prstGeom prst="rect">
            <a:avLst/>
          </a:prstGeom>
        </p:spPr>
      </p:pic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-11825" y="2648259"/>
            <a:ext cx="6858000" cy="1377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87338" indent="-2873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1pPr>
            <a:lvl2pPr marL="6794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2pPr>
            <a:lvl3pPr marL="1017588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3pPr>
            <a:lvl4pPr marL="13033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4pPr>
            <a:lvl5pPr marL="1587500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5pPr>
            <a:lvl6pPr marL="20447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019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591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163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endParaRPr lang="en-US" sz="750" b="1" kern="0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750" b="1" kern="0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750" b="1" kern="0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750" b="1" kern="0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750" b="1" kern="0" dirty="0">
              <a:solidFill>
                <a:srgbClr val="0078A5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en-US" sz="2550" b="1" kern="0" dirty="0" smtClean="0">
                <a:solidFill>
                  <a:srgbClr val="0078A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Shih-</a:t>
            </a:r>
            <a:r>
              <a:rPr lang="en-US" sz="2550" b="1" kern="0" dirty="0" err="1" smtClean="0">
                <a:solidFill>
                  <a:srgbClr val="0078A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Chieh</a:t>
            </a:r>
            <a:r>
              <a:rPr lang="en-US" sz="2550" b="1" kern="0" dirty="0" smtClean="0">
                <a:solidFill>
                  <a:srgbClr val="0078A5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Chang</a:t>
            </a:r>
            <a:r>
              <a:rPr lang="en-US" sz="2550" b="1" kern="0" dirty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US" sz="2550" b="1" kern="0" dirty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en-US" sz="2550" b="1" kern="0" dirty="0" smtClean="0">
                <a:solidFill>
                  <a:srgbClr val="003399"/>
                </a:solidFill>
                <a:ea typeface="ＭＳ Ｐゴシック" pitchFamily="34" charset="-128"/>
              </a:rPr>
              <a:t> ICCAD representative</a:t>
            </a:r>
            <a:endParaRPr lang="en-US" sz="2550" b="1" i="1" kern="0" dirty="0">
              <a:ea typeface="ＭＳ Ｐゴシック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Quantum Computing: Revolutionizing Computation Through Quantum Mechanics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altLang="zh-TW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Kysta</a:t>
            </a: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Svore</a:t>
            </a:r>
            <a:endParaRPr lang="en-US" altLang="zh-TW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Microsoft Research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it-IT" altLang="zh-TW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EDA Could Save the World (of Computing)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y Todd Austin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University of Michigan</a:t>
            </a:r>
            <a:endParaRPr lang="en-US" altLang="zh-TW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Keynotes</a:t>
            </a:r>
            <a:endParaRPr lang="zh-TW" altLang="en-US" dirty="0"/>
          </a:p>
        </p:txBody>
      </p:sp>
      <p:pic>
        <p:nvPicPr>
          <p:cNvPr id="4" name="Picture 2" descr="https://iccad.com/sites/iccad.com/files/images/SvorePhoto_Small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3" t="2879" r="14355" b="51060"/>
          <a:stretch/>
        </p:blipFill>
        <p:spPr bwMode="auto">
          <a:xfrm>
            <a:off x="3645024" y="1851670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3867893"/>
            <a:ext cx="1271683" cy="118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00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Total Registrations: </a:t>
            </a:r>
            <a:r>
              <a:rPr lang="en-US" altLang="zh-TW" dirty="0" smtClean="0"/>
              <a:t>405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42 </a:t>
            </a:r>
            <a:r>
              <a:rPr lang="en-US" altLang="zh-TW" dirty="0"/>
              <a:t>All Access (includes conference program Monday – Wednesday and one Thursday Workshop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373</a:t>
            </a:r>
            <a:r>
              <a:rPr lang="en-US" altLang="zh-TW" dirty="0" smtClean="0"/>
              <a:t> </a:t>
            </a:r>
            <a:r>
              <a:rPr lang="en-US" altLang="zh-TW" dirty="0"/>
              <a:t>Conference Registration (Monday – </a:t>
            </a:r>
            <a:r>
              <a:rPr lang="en-US" altLang="zh-TW" dirty="0" smtClean="0"/>
              <a:t>Wednesday)</a:t>
            </a:r>
          </a:p>
          <a:p>
            <a:pPr lvl="1"/>
            <a:r>
              <a:rPr lang="en-US" altLang="zh-TW" dirty="0" smtClean="0"/>
              <a:t>18</a:t>
            </a:r>
            <a:r>
              <a:rPr lang="en-US" altLang="zh-TW" dirty="0" smtClean="0"/>
              <a:t> </a:t>
            </a:r>
            <a:r>
              <a:rPr lang="en-US" altLang="zh-TW" dirty="0"/>
              <a:t>One-Day </a:t>
            </a:r>
            <a:r>
              <a:rPr lang="en-US" altLang="zh-TW" dirty="0" smtClean="0"/>
              <a:t>Registration</a:t>
            </a:r>
          </a:p>
          <a:p>
            <a:pPr lvl="1"/>
            <a:r>
              <a:rPr lang="en-US" altLang="zh-TW" dirty="0" smtClean="0"/>
              <a:t>153 </a:t>
            </a:r>
            <a:r>
              <a:rPr lang="en-US" altLang="zh-TW" dirty="0"/>
              <a:t>Thursday Workshop Registrations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TW" dirty="0"/>
              <a:t>Registration Status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23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November </a:t>
            </a:r>
            <a:r>
              <a:rPr lang="en-US" altLang="zh-TW" dirty="0"/>
              <a:t>13-17, </a:t>
            </a:r>
            <a:r>
              <a:rPr lang="en-US" altLang="zh-TW" dirty="0" smtClean="0"/>
              <a:t>2017 Irvine</a:t>
            </a:r>
            <a:r>
              <a:rPr lang="en-US" altLang="zh-TW" dirty="0"/>
              <a:t>, </a:t>
            </a:r>
            <a:r>
              <a:rPr lang="en-US" altLang="zh-TW" dirty="0" smtClean="0"/>
              <a:t>CA</a:t>
            </a:r>
          </a:p>
          <a:p>
            <a:r>
              <a:rPr lang="en-US" altLang="zh-TW" dirty="0" smtClean="0"/>
              <a:t>November 5-9, 2018 San Diego, CA</a:t>
            </a:r>
            <a:endParaRPr lang="zh-TW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2067694"/>
            <a:ext cx="4211022" cy="280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78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ja-JP" b="1" dirty="0">
                <a:ea typeface="ＭＳ Ｐゴシック" pitchFamily="34" charset="-128"/>
              </a:rPr>
              <a:t>High quality content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000" dirty="0" smtClean="0">
                <a:ea typeface="ＭＳ Ｐゴシック" pitchFamily="34" charset="-128"/>
              </a:rPr>
              <a:t>Double blind review by expert TPC members </a:t>
            </a:r>
            <a:endParaRPr lang="en-US" altLang="ja-JP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000" dirty="0" smtClean="0">
                <a:ea typeface="ＭＳ Ｐゴシック" pitchFamily="34" charset="-128"/>
              </a:rPr>
              <a:t>TPC</a:t>
            </a:r>
            <a:r>
              <a:rPr lang="en-US" altLang="ja-JP" sz="2000" dirty="0">
                <a:ea typeface="ＭＳ Ｐゴシック" pitchFamily="34" charset="-128"/>
              </a:rPr>
              <a:t>: </a:t>
            </a:r>
            <a:r>
              <a:rPr lang="en-US" altLang="ja-JP" sz="2000" dirty="0" smtClean="0">
                <a:ea typeface="ＭＳ Ｐゴシック" pitchFamily="34" charset="-128"/>
              </a:rPr>
              <a:t>124 </a:t>
            </a:r>
            <a:r>
              <a:rPr lang="en-US" altLang="ja-JP" sz="2000" dirty="0">
                <a:ea typeface="ＭＳ Ｐゴシック" pitchFamily="34" charset="-128"/>
              </a:rPr>
              <a:t>members, 17 subcommittees, in-person TPC meeting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000" dirty="0">
                <a:ea typeface="ＭＳ Ｐゴシック" pitchFamily="34" charset="-128"/>
              </a:rPr>
              <a:t>Four reviews per paper </a:t>
            </a:r>
            <a:r>
              <a:rPr lang="en-US" altLang="ja-JP" sz="2000" dirty="0" smtClean="0">
                <a:ea typeface="ＭＳ Ｐゴシック" pitchFamily="34" charset="-128"/>
              </a:rPr>
              <a:t>(minimum 3)</a:t>
            </a:r>
            <a:endParaRPr lang="en-US" altLang="ja-JP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000" dirty="0">
                <a:ea typeface="ＭＳ Ｐゴシック" pitchFamily="34" charset="-128"/>
              </a:rPr>
              <a:t>Strict COI rules: no submissions allowed from TPC chair/vice chair; special handling of track chairs’ submissions; limit on TPC submissions</a:t>
            </a:r>
          </a:p>
          <a:p>
            <a:pPr lvl="1"/>
            <a:r>
              <a:rPr lang="en-US" altLang="ja-JP" sz="2000" dirty="0">
                <a:ea typeface="ＭＳ Ｐゴシック" pitchFamily="34" charset="-128"/>
              </a:rPr>
              <a:t>Regular presentations reviewed by the </a:t>
            </a:r>
            <a:r>
              <a:rPr lang="en-US" altLang="ja-JP" sz="2000" dirty="0" smtClean="0">
                <a:ea typeface="ＭＳ Ｐゴシック" pitchFamily="34" charset="-128"/>
              </a:rPr>
              <a:t>moderators</a:t>
            </a:r>
          </a:p>
          <a:p>
            <a:r>
              <a:rPr lang="en-US" altLang="ja-JP" sz="2300" dirty="0" smtClean="0">
                <a:ea typeface="ＭＳ Ｐゴシック" pitchFamily="34" charset="-128"/>
              </a:rPr>
              <a:t>Forward looking &amp; relevant</a:t>
            </a:r>
          </a:p>
          <a:p>
            <a:pPr lvl="1"/>
            <a:r>
              <a:rPr lang="en-US" altLang="ja-JP" sz="2000" dirty="0" smtClean="0">
                <a:ea typeface="ＭＳ Ｐゴシック" pitchFamily="34" charset="-128"/>
              </a:rPr>
              <a:t>Addressing current and  future challenges via regular papers, special sessions, and embedded tutorials</a:t>
            </a:r>
          </a:p>
          <a:p>
            <a:pPr lvl="1"/>
            <a:r>
              <a:rPr lang="en-US" altLang="ja-JP" sz="2000" dirty="0" smtClean="0">
                <a:ea typeface="ＭＳ Ｐゴシック" pitchFamily="34" charset="-128"/>
              </a:rPr>
              <a:t>Focused in-depth topics in the workshop program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 Progra</a:t>
            </a:r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86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20688" y="1419622"/>
            <a:ext cx="4104455" cy="253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87338" indent="-2873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1pPr>
            <a:lvl2pPr marL="6794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2pPr>
            <a:lvl3pPr marL="1017588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3pPr>
            <a:lvl4pPr marL="13033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4pPr>
            <a:lvl5pPr marL="1587500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  <a:cs typeface="ＭＳ Ｐゴシック"/>
              </a:defRPr>
            </a:lvl5pPr>
            <a:lvl6pPr marL="20447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019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591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16300" indent="-16986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ja-JP" sz="21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399</a:t>
            </a:r>
            <a:r>
              <a:rPr lang="en-US" altLang="ja-JP" sz="21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1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papers reviewed </a:t>
            </a:r>
          </a:p>
          <a:p>
            <a:pPr marL="0" indent="0">
              <a:buNone/>
              <a:defRPr/>
            </a:pPr>
            <a:endParaRPr lang="en-US" altLang="ja-JP" sz="1350" b="1" kern="0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en-US" altLang="ja-JP" sz="21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105</a:t>
            </a:r>
            <a:r>
              <a:rPr lang="en-US" altLang="ja-JP" sz="21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21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papers accepted</a:t>
            </a:r>
          </a:p>
          <a:p>
            <a:pPr lvl="1" eaLnBrk="1" hangingPunct="1">
              <a:defRPr/>
            </a:pPr>
            <a:r>
              <a:rPr lang="en-US" altLang="ja-JP" sz="1500" kern="0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26% </a:t>
            </a:r>
            <a:r>
              <a:rPr lang="en-US" altLang="ja-JP" sz="1500" kern="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acceptance rate</a:t>
            </a:r>
          </a:p>
          <a:p>
            <a:pPr marL="0" indent="0" eaLnBrk="1" hangingPunct="1">
              <a:buNone/>
              <a:defRPr/>
            </a:pPr>
            <a:endParaRPr lang="en-US" altLang="ja-JP" sz="1350" kern="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eaLnBrk="1" hangingPunct="1">
              <a:buNone/>
              <a:defRPr/>
            </a:pPr>
            <a:r>
              <a:rPr lang="en-US" altLang="ja-JP" sz="195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40 sessions</a:t>
            </a:r>
            <a:endParaRPr lang="en-US" altLang="ja-JP" sz="105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defRPr/>
            </a:pP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 </a:t>
            </a: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Paper Sessions</a:t>
            </a:r>
            <a:endParaRPr lang="en-US" altLang="ja-JP" sz="15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defRPr/>
            </a:pP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Special Sessions</a:t>
            </a:r>
          </a:p>
          <a:p>
            <a:pPr lvl="1" eaLnBrk="1" hangingPunct="1">
              <a:defRPr/>
            </a:pPr>
            <a:r>
              <a:rPr lang="en-US" altLang="ja-JP" sz="15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Embedded </a:t>
            </a:r>
            <a:r>
              <a:rPr lang="en-US" altLang="ja-JP" sz="15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Tutorials</a:t>
            </a:r>
            <a:endParaRPr lang="en-US" altLang="ja-JP" sz="15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Paper 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11116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52235870"/>
              </p:ext>
            </p:extLst>
          </p:nvPr>
        </p:nvGraphicFramePr>
        <p:xfrm>
          <a:off x="332656" y="1275606"/>
          <a:ext cx="627018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Conference 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39346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758623696"/>
              </p:ext>
            </p:extLst>
          </p:nvPr>
        </p:nvGraphicFramePr>
        <p:xfrm>
          <a:off x="44624" y="857739"/>
          <a:ext cx="6975255" cy="4090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val 7"/>
          <p:cNvSpPr/>
          <p:nvPr/>
        </p:nvSpPr>
        <p:spPr bwMode="auto">
          <a:xfrm rot="18900000">
            <a:off x="724735" y="3470096"/>
            <a:ext cx="1607106" cy="30653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defTabSz="514350" eaLnBrk="0" hangingPunct="0"/>
            <a:endParaRPr lang="en-US" sz="1013"/>
          </a:p>
        </p:txBody>
      </p:sp>
      <p:sp>
        <p:nvSpPr>
          <p:cNvPr id="11" name="Oval 10"/>
          <p:cNvSpPr/>
          <p:nvPr/>
        </p:nvSpPr>
        <p:spPr bwMode="auto">
          <a:xfrm rot="18900000">
            <a:off x="-362687" y="3596808"/>
            <a:ext cx="2208897" cy="300026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defTabSz="514350" eaLnBrk="0" hangingPunct="0"/>
            <a:endParaRPr lang="en-US" sz="1013"/>
          </a:p>
        </p:txBody>
      </p:sp>
      <p:sp>
        <p:nvSpPr>
          <p:cNvPr id="12" name="Oval 11"/>
          <p:cNvSpPr/>
          <p:nvPr/>
        </p:nvSpPr>
        <p:spPr bwMode="auto">
          <a:xfrm rot="18900000">
            <a:off x="1081689" y="3733859"/>
            <a:ext cx="2499791" cy="30266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defTabSz="514350" eaLnBrk="0" hangingPunct="0"/>
            <a:endParaRPr lang="en-US" sz="1013"/>
          </a:p>
        </p:txBody>
      </p:sp>
      <p:sp>
        <p:nvSpPr>
          <p:cNvPr id="13" name="Oval 12"/>
          <p:cNvSpPr/>
          <p:nvPr/>
        </p:nvSpPr>
        <p:spPr bwMode="auto">
          <a:xfrm rot="18900000">
            <a:off x="3993411" y="3784252"/>
            <a:ext cx="2593472" cy="289182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defTabSz="514350" eaLnBrk="0" hangingPunct="0"/>
            <a:endParaRPr lang="en-US" sz="1013"/>
          </a:p>
        </p:txBody>
      </p:sp>
      <p:sp>
        <p:nvSpPr>
          <p:cNvPr id="9" name="標題 3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Submissions by 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Track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99065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187305"/>
              </p:ext>
            </p:extLst>
          </p:nvPr>
        </p:nvGraphicFramePr>
        <p:xfrm>
          <a:off x="332656" y="1635646"/>
          <a:ext cx="6274782" cy="2863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1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7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07B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07B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07B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5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1D: Cross-Layer Efforts for Combating Computationally Hard Problems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924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4D: Where Are the True Innovations and Potentials of </a:t>
                      </a:r>
                      <a:r>
                        <a:rPr lang="en-US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IoT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solidFill>
                      <a:srgbClr val="EA924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8D*: Predictive Process Design Kit (PDK) to Accelerate Academic Research in VLSI Design and CAD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9248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07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2D: AI for CPS: Machine Learning for Intelligent and Secure Cyber-Physical Systems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6D: FPGA CAD: Emerging Challenges and Solutions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9C: HDSLs: Domain Specific Languages for Hardware and </a:t>
                      </a:r>
                      <a:r>
                        <a:rPr lang="en-US" sz="11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Design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1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2C: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3D Integration Beyond TSVs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A924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7D: Automotive EDA: Constructing the Intersection of Silicon Valley and Motor City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solidFill>
                      <a:srgbClr val="EA9248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9D*: Critical Infrastructure Safety and Security - Challenges and Research Opportunities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9248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479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3D: 2017 CAD Contest at ICCAD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7C: Cross-layer Dependability of Medical CPS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0648" y="4659982"/>
            <a:ext cx="3293218" cy="2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25" dirty="0">
                <a:solidFill>
                  <a:srgbClr val="000000"/>
                </a:solidFill>
              </a:rPr>
              <a:t>* = Embedded Tutorial</a:t>
            </a:r>
            <a:endParaRPr lang="en-US" sz="1125" dirty="0">
              <a:solidFill>
                <a:srgbClr val="000000"/>
              </a:solidFill>
            </a:endParaRPr>
          </a:p>
        </p:txBody>
      </p:sp>
      <p:sp>
        <p:nvSpPr>
          <p:cNvPr id="5" name="標題 6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Special 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Sessions </a:t>
            </a:r>
            <a:endParaRPr lang="en-US" altLang="zh-TW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221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38" y="1573174"/>
            <a:ext cx="6489822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 smtClean="0"/>
              <a:t>Hardware </a:t>
            </a:r>
            <a:r>
              <a:rPr lang="en-US" dirty="0"/>
              <a:t>and Algorithms for Learning On-a-Chip (HALO</a:t>
            </a:r>
            <a:r>
              <a:rPr lang="en-US" dirty="0"/>
              <a:t>)</a:t>
            </a:r>
          </a:p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/>
              <a:t>International Workshop on Design Automation for Analog and Mixed-Signal </a:t>
            </a:r>
            <a:r>
              <a:rPr lang="en-US" dirty="0"/>
              <a:t>Circuits</a:t>
            </a:r>
          </a:p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/>
              <a:t>10th IEEE/ACM Workshop on Variability, Modeling, and Characterization (VMC</a:t>
            </a:r>
            <a:r>
              <a:rPr lang="en-US" dirty="0"/>
              <a:t>)</a:t>
            </a:r>
          </a:p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/>
              <a:t>Design Automation for Quantum </a:t>
            </a:r>
            <a:r>
              <a:rPr lang="en-US" dirty="0"/>
              <a:t>Computers</a:t>
            </a:r>
          </a:p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/>
              <a:t>EDA/CAD in the </a:t>
            </a:r>
            <a:r>
              <a:rPr lang="en-US" dirty="0" err="1"/>
              <a:t>IoT</a:t>
            </a:r>
            <a:r>
              <a:rPr lang="en-US" dirty="0"/>
              <a:t> eHealth Era: From Devices to Architectures, Applications, and Data </a:t>
            </a:r>
            <a:r>
              <a:rPr lang="en-US" dirty="0"/>
              <a:t>Analytics</a:t>
            </a:r>
          </a:p>
          <a:p>
            <a:pPr marL="342900" indent="-342900">
              <a:spcAft>
                <a:spcPts val="338"/>
              </a:spcAft>
              <a:buFont typeface="+mj-lt"/>
              <a:buAutoNum type="arabicPeriod"/>
            </a:pPr>
            <a:r>
              <a:rPr lang="en-US" dirty="0"/>
              <a:t>Workshop on Non-conventional Approaches to Hard Optimization (NAHO)</a:t>
            </a:r>
            <a:endParaRPr 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638175"/>
          </a:xfrm>
        </p:spPr>
        <p:txBody>
          <a:bodyPr/>
          <a:lstStyle/>
          <a:p>
            <a:r>
              <a:rPr lang="en-US" altLang="zh-TW" sz="3600" dirty="0">
                <a:latin typeface="Arial" panose="020B0604020202020204" pitchFamily="34" charset="0"/>
                <a:cs typeface="Arial" panose="020B0604020202020204" pitchFamily="34" charset="0"/>
              </a:rPr>
              <a:t>ICCAD </a:t>
            </a:r>
            <a:r>
              <a:rPr lang="en-US" altLang="zh-TW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Workshops </a:t>
            </a:r>
            <a:r>
              <a:rPr lang="en-US" altLang="zh-TW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(Thursday)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09589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3217962" y="815424"/>
            <a:ext cx="36450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35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Judged </a:t>
            </a: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by EDA experts from academia and industry</a:t>
            </a:r>
          </a:p>
          <a:p>
            <a:pPr marL="259556" indent="-259556">
              <a:buFont typeface="Arial" pitchFamily="34" charset="0"/>
              <a:buChar char="•"/>
            </a:pP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 Abstracts advanced to Poster Session</a:t>
            </a:r>
          </a:p>
          <a:p>
            <a:pPr marL="259556" indent="-259556">
              <a:buFont typeface="Arial" pitchFamily="34" charset="0"/>
              <a:buChar char="•"/>
            </a:pP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6-8 will advance to Oral Presentation</a:t>
            </a:r>
          </a:p>
          <a:p>
            <a:pPr marL="259556" indent="-259556">
              <a:buFont typeface="Arial" pitchFamily="34" charset="0"/>
              <a:buChar char="•"/>
            </a:pP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3 winners will be selected</a:t>
            </a:r>
          </a:p>
          <a:p>
            <a:pPr marL="259556" indent="-259556">
              <a:buFont typeface="Arial" pitchFamily="34" charset="0"/>
              <a:buChar char="•"/>
            </a:pP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First-Place winners will participate in ACM Grand Finals in June </a:t>
            </a:r>
            <a:r>
              <a:rPr lang="en-US" sz="135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2017</a:t>
            </a:r>
            <a:endParaRPr lang="en-US" sz="135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259556" indent="-259556">
              <a:buFont typeface="Arial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$</a:t>
            </a:r>
            <a:r>
              <a:rPr lang="en-US" sz="13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500 travel support from Microsoft, and registration support from SIGDA</a:t>
            </a:r>
          </a:p>
          <a:p>
            <a:endParaRPr lang="en-US" sz="15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59325"/>
            <a:ext cx="422108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Session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: 11:30am-1:30pm</a:t>
            </a:r>
          </a:p>
          <a:p>
            <a:pPr marL="259556" indent="-259556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Room: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SSR</a:t>
            </a:r>
            <a:endParaRPr lang="en-US" altLang="zh-TW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9556" indent="-259556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9556" indent="-259556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5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Presentation: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6:30-8:00pm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9556" indent="-259556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Room: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Salon E</a:t>
            </a:r>
          </a:p>
          <a:p>
            <a:pPr marL="259556" indent="-259556"/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  <a:p>
            <a:r>
              <a:rPr lang="en-US" sz="15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    Winners announced  </a:t>
            </a:r>
          </a:p>
          <a:p>
            <a:r>
              <a:rPr lang="en-US" sz="15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   </a:t>
            </a:r>
            <a:r>
              <a:rPr lang="en-US" sz="1500" dirty="0" smtClean="0">
                <a:solidFill>
                  <a:srgbClr val="00B0F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ACM 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SIGDA 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Members meeting: </a:t>
            </a:r>
            <a:r>
              <a:rPr lang="en-US" sz="15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6:30pm</a:t>
            </a:r>
            <a:endParaRPr lang="en-US" sz="1500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r>
              <a:rPr lang="en-US" sz="15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   </a:t>
            </a:r>
            <a:r>
              <a:rPr lang="en-US" sz="1500" dirty="0" smtClean="0">
                <a:solidFill>
                  <a:srgbClr val="00B0F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Room:  </a:t>
            </a:r>
            <a:r>
              <a:rPr lang="en-US" sz="15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Salon D</a:t>
            </a:r>
            <a:endParaRPr lang="en-US" sz="15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" y="1329612"/>
            <a:ext cx="11341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Sponsored</a:t>
            </a:r>
            <a:r>
              <a:rPr lang="en-US" sz="9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sz="105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by:</a:t>
            </a:r>
            <a:r>
              <a:rPr lang="en-US" sz="1500" b="1" dirty="0">
                <a:solidFill>
                  <a:srgbClr val="0078A5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894" y="1198179"/>
            <a:ext cx="540058" cy="4772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736" y="1252185"/>
            <a:ext cx="1282591" cy="425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35" y="1653648"/>
            <a:ext cx="1099549" cy="269772"/>
          </a:xfrm>
          <a:prstGeom prst="rect">
            <a:avLst/>
          </a:prstGeom>
        </p:spPr>
      </p:pic>
      <p:sp>
        <p:nvSpPr>
          <p:cNvPr id="13" name="標題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>
                <a:effectLst/>
                <a:sym typeface="Arial"/>
              </a:rPr>
              <a:t>ACM Student </a:t>
            </a:r>
            <a:r>
              <a:rPr lang="en-US" altLang="zh-TW" sz="2400" dirty="0" smtClean="0">
                <a:effectLst/>
                <a:sym typeface="Arial"/>
              </a:rPr>
              <a:t>Research Competition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85184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eam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tream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14179</TotalTime>
  <Words>469</Words>
  <Application>Microsoft Office PowerPoint</Application>
  <PresentationFormat>Custom</PresentationFormat>
  <Paragraphs>101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Garamond</vt:lpstr>
      <vt:lpstr>新細明體</vt:lpstr>
      <vt:lpstr>Tahoma</vt:lpstr>
      <vt:lpstr>Times New Roman</vt:lpstr>
      <vt:lpstr>Wingdings</vt:lpstr>
      <vt:lpstr>1_Stream</vt:lpstr>
      <vt:lpstr>PowerPoint Presentation</vt:lpstr>
      <vt:lpstr>PowerPoint Presentation</vt:lpstr>
      <vt:lpstr>Technical Program</vt:lpstr>
      <vt:lpstr>Paper Statistics</vt:lpstr>
      <vt:lpstr>Conference Statistics</vt:lpstr>
      <vt:lpstr>Submissions by Track</vt:lpstr>
      <vt:lpstr>Special Sessions </vt:lpstr>
      <vt:lpstr>ICCAD Workshops (Thursday)</vt:lpstr>
      <vt:lpstr>ACM Student Research Competition</vt:lpstr>
      <vt:lpstr>Keynotes</vt:lpstr>
      <vt:lpstr>Registration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Embler</dc:creator>
  <cp:lastModifiedBy>Bahar, R.</cp:lastModifiedBy>
  <cp:revision>983</cp:revision>
  <cp:lastPrinted>2013-11-12T19:43:49Z</cp:lastPrinted>
  <dcterms:created xsi:type="dcterms:W3CDTF">2009-04-22T19:24:48Z</dcterms:created>
  <dcterms:modified xsi:type="dcterms:W3CDTF">2017-12-11T17:42:00Z</dcterms:modified>
</cp:coreProperties>
</file>