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9"/>
  </p:notesMasterIdLst>
  <p:sldIdLst>
    <p:sldId id="258" r:id="rId2"/>
    <p:sldId id="259" r:id="rId3"/>
    <p:sldId id="261" r:id="rId4"/>
    <p:sldId id="271" r:id="rId5"/>
    <p:sldId id="270" r:id="rId6"/>
    <p:sldId id="269" r:id="rId7"/>
    <p:sldId id="27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23" autoAdjust="0"/>
  </p:normalViewPr>
  <p:slideViewPr>
    <p:cSldViewPr snapToGrid="0">
      <p:cViewPr varScale="1">
        <p:scale>
          <a:sx n="62" d="100"/>
          <a:sy n="62" d="100"/>
        </p:scale>
        <p:origin x="45" y="32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B4B5A-A9D8-4DCE-A757-DDAF7B5467E7}" type="datetimeFigureOut">
              <a:rPr lang="zh-TW" altLang="en-US" smtClean="0"/>
              <a:t>2016/6/5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B7593-1E71-4EFA-BB56-54BB0FBF81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649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B7593-1E71-4EFA-BB56-54BB0FBF81E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8755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B7593-1E71-4EFA-BB56-54BB0FBF81E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491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zh-TW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B7593-1E71-4EFA-BB56-54BB0FBF81E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8635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B7593-1E71-4EFA-BB56-54BB0FBF81E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063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B7593-1E71-4EFA-BB56-54BB0FBF81E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767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9605" y="1302916"/>
            <a:ext cx="7766936" cy="1646302"/>
          </a:xfrm>
        </p:spPr>
        <p:txBody>
          <a:bodyPr anchor="b">
            <a:noAutofit/>
          </a:bodyPr>
          <a:lstStyle>
            <a:lvl1pPr algn="r">
              <a:defRPr sz="4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693" y="3541080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79189" y="6487412"/>
            <a:ext cx="91193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06/05/2016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889" y="6509715"/>
            <a:ext cx="2991416" cy="365125"/>
          </a:xfrm>
        </p:spPr>
        <p:txBody>
          <a:bodyPr/>
          <a:lstStyle/>
          <a:p>
            <a:r>
              <a:rPr lang="en-US" dirty="0"/>
              <a:t>Austin Convention Center, Austin, 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0976" y="6487411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61173" y="6004793"/>
            <a:ext cx="2859367" cy="103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02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2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58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43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16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3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2160589"/>
            <a:ext cx="8596668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Austin Convention Center, Austin, 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Austin Convention Center, Austin, 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1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01" y="267144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0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01" y="466910"/>
            <a:ext cx="8596668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8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June 5,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Austin Convention Center, Austin, 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2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32422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1840691"/>
            <a:ext cx="8596668" cy="4200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34396" y="6492875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June 5,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9571" y="6492875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Austin Convention Center, Austin, TX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17635" y="6492875"/>
            <a:ext cx="4630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9361173" y="6004793"/>
            <a:ext cx="2859367" cy="103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7335" y="511901"/>
            <a:ext cx="8596668" cy="2223621"/>
          </a:xfrm>
        </p:spPr>
        <p:txBody>
          <a:bodyPr/>
          <a:lstStyle/>
          <a:p>
            <a:r>
              <a:rPr lang="en-US" dirty="0" smtClean="0"/>
              <a:t>Conferences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05246" y="2683935"/>
            <a:ext cx="8596668" cy="107043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VP-Conferences, Yao-Wen Chang (National Taiwan University)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5101" y="225613"/>
            <a:ext cx="8596668" cy="1320800"/>
          </a:xfrm>
        </p:spPr>
        <p:txBody>
          <a:bodyPr/>
          <a:lstStyle/>
          <a:p>
            <a:r>
              <a:rPr lang="en-US" altLang="zh-TW" dirty="0"/>
              <a:t>Stable Projections </a:t>
            </a:r>
            <a:r>
              <a:rPr lang="en-US" altLang="zh-TW" dirty="0" smtClean="0"/>
              <a:t>in </a:t>
            </a:r>
            <a:r>
              <a:rPr lang="en-US" altLang="zh-TW" dirty="0"/>
              <a:t>Conferences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5101" y="835691"/>
            <a:ext cx="9858669" cy="1266535"/>
          </a:xfrm>
        </p:spPr>
        <p:txBody>
          <a:bodyPr>
            <a:normAutofit fontScale="92500"/>
          </a:bodyPr>
          <a:lstStyle/>
          <a:p>
            <a:r>
              <a:rPr lang="en-US" altLang="zh-TW" sz="2000" dirty="0">
                <a:solidFill>
                  <a:srgbClr val="000000"/>
                </a:solidFill>
              </a:rPr>
              <a:t>Conferences projections look stable, but </a:t>
            </a:r>
            <a:r>
              <a:rPr lang="en-US" altLang="zh-TW" sz="2000" dirty="0">
                <a:solidFill>
                  <a:srgbClr val="FF0000"/>
                </a:solidFill>
              </a:rPr>
              <a:t>not easy growth coming</a:t>
            </a:r>
          </a:p>
          <a:p>
            <a:pPr lvl="1"/>
            <a:r>
              <a:rPr lang="es-ES" altLang="zh-TW" sz="2000" dirty="0">
                <a:solidFill>
                  <a:srgbClr val="000099"/>
                </a:solidFill>
              </a:rPr>
              <a:t>IEEE projections match ours, but large conferences </a:t>
            </a:r>
            <a:r>
              <a:rPr lang="es-ES" altLang="zh-TW" sz="2000" dirty="0" smtClean="0">
                <a:solidFill>
                  <a:srgbClr val="000099"/>
                </a:solidFill>
              </a:rPr>
              <a:t>shrank/were stable </a:t>
            </a:r>
            <a:r>
              <a:rPr lang="es-ES" altLang="zh-TW" sz="2000" dirty="0">
                <a:solidFill>
                  <a:srgbClr val="000099"/>
                </a:solidFill>
              </a:rPr>
              <a:t>in 2015</a:t>
            </a:r>
          </a:p>
          <a:p>
            <a:pPr lvl="1"/>
            <a:r>
              <a:rPr lang="es-ES" altLang="zh-TW" sz="2000" dirty="0">
                <a:solidFill>
                  <a:srgbClr val="000099"/>
                </a:solidFill>
              </a:rPr>
              <a:t>Main income </a:t>
            </a:r>
            <a:r>
              <a:rPr lang="es-ES" altLang="zh-TW" sz="2000" dirty="0" smtClean="0">
                <a:solidFill>
                  <a:srgbClr val="000099"/>
                </a:solidFill>
              </a:rPr>
              <a:t>is still from DAC</a:t>
            </a:r>
            <a:endParaRPr lang="es-ES" altLang="zh-TW" sz="2000" dirty="0">
              <a:solidFill>
                <a:srgbClr val="000099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01373" y="769621"/>
            <a:ext cx="8850728" cy="531875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fontAlgn="base">
              <a:spcBef>
                <a:spcPts val="10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Arial Bold" charset="0"/>
              </a:defRPr>
            </a:lvl1pPr>
            <a:lvl2pPr marL="419100" indent="-228600" algn="l" rtl="0" fontAlgn="base">
              <a:spcBef>
                <a:spcPts val="7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2pPr>
            <a:lvl3pPr marL="644525" indent="-225425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3pPr>
            <a:lvl4pPr marL="874713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4pPr>
            <a:lvl5pPr marL="110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5pPr>
            <a:lvl6pPr marL="156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6pPr>
            <a:lvl7pPr marL="201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7pPr>
            <a:lvl8pPr marL="2476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8pPr>
            <a:lvl9pPr marL="2933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2DB6B3"/>
              </a:buClr>
              <a:buSzPct val="100000"/>
              <a:buFont typeface="Arial" pitchFamily="34" charset="0"/>
              <a:buChar char="&gt;"/>
              <a:defRPr sz="20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Arial" pitchFamily="34" charset="0"/>
              </a:defRPr>
            </a:lvl9pPr>
          </a:lstStyle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878574"/>
              </p:ext>
            </p:extLst>
          </p:nvPr>
        </p:nvGraphicFramePr>
        <p:xfrm>
          <a:off x="369651" y="2102226"/>
          <a:ext cx="10104385" cy="4438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42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6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Year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: </a:t>
                      </a:r>
                      <a:r>
                        <a:rPr lang="en-US" sz="1600" u="none" strike="noStrike" dirty="0" smtClean="0">
                          <a:effectLst/>
                        </a:rPr>
                        <a:t>2015</a:t>
                      </a:r>
                      <a:endParaRPr lang="en-US" sz="1600" b="1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%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Sponsor</a:t>
                      </a: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Society Share of </a:t>
                      </a:r>
                      <a:r>
                        <a:rPr lang="en-US" sz="1400" u="none" strike="noStrike" dirty="0" smtClean="0">
                          <a:effectLst/>
                        </a:rPr>
                        <a:t>Conference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7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err="1" smtClean="0">
                          <a:effectLst/>
                          <a:latin typeface="Arial"/>
                        </a:rPr>
                        <a:t>Conference</a:t>
                      </a:r>
                      <a:r>
                        <a:rPr lang="es-ES" sz="1400" b="1" i="0" u="none" strike="noStrike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es-ES" sz="1400" b="1" i="0" u="none" strike="noStrike" dirty="0" err="1" smtClean="0">
                          <a:effectLst/>
                          <a:latin typeface="Arial"/>
                        </a:rPr>
                        <a:t>Name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err="1" smtClean="0">
                          <a:effectLst/>
                          <a:latin typeface="Arial"/>
                        </a:rPr>
                        <a:t>Revenue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effectLst/>
                          <a:latin typeface="Arial"/>
                        </a:rPr>
                        <a:t>Expense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smtClean="0">
                          <a:effectLst/>
                          <a:latin typeface="Arial"/>
                        </a:rPr>
                        <a:t>Net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19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effectLst/>
                        </a:rPr>
                        <a:t>52nd </a:t>
                      </a:r>
                      <a:r>
                        <a:rPr lang="en-US" sz="1300" u="none" strike="noStrike" dirty="0">
                          <a:effectLst/>
                        </a:rPr>
                        <a:t>ACM/EDAC/IEEE Design Automation Conference (DAC) </a:t>
                      </a:r>
                      <a:r>
                        <a:rPr lang="en-US" sz="1300" u="none" strike="noStrike" dirty="0" smtClean="0">
                          <a:effectLst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33.3%</a:t>
                      </a:r>
                      <a:endParaRPr lang="en-US" sz="13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</a:t>
                      </a:r>
                      <a:r>
                        <a:rPr lang="en-US" sz="1300" u="none" strike="noStrike" dirty="0" smtClean="0">
                          <a:effectLst/>
                        </a:rPr>
                        <a:t>1,085,487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</a:t>
                      </a:r>
                      <a:r>
                        <a:rPr lang="en-US" sz="1300" u="none" strike="noStrike" dirty="0" smtClean="0">
                          <a:effectLst/>
                        </a:rPr>
                        <a:t>1,037,031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48,456 </a:t>
                      </a:r>
                      <a:endParaRPr lang="en-US" sz="1300" b="1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effectLst/>
                        </a:rPr>
                        <a:t>Design, Automation &amp; Test in Europe Conference &amp; Exhibition (DATE)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effectLst/>
                        </a:rPr>
                        <a:t>27%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164,101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162,015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2,086 </a:t>
                      </a:r>
                      <a:endParaRPr lang="en-US" sz="1300" b="1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effectLst/>
                        </a:rPr>
                        <a:t>Eight IEEE/ACM International Symposium on Networks-on-Chip (</a:t>
                      </a:r>
                      <a:r>
                        <a:rPr lang="en-US" sz="1300" u="none" strike="noStrike" dirty="0" err="1" smtClean="0">
                          <a:effectLst/>
                        </a:rPr>
                        <a:t>NoCS</a:t>
                      </a:r>
                      <a:r>
                        <a:rPr lang="en-US" sz="1300" u="none" strike="noStrike" dirty="0" smtClean="0">
                          <a:effectLst/>
                        </a:rPr>
                        <a:t>)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40.0%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28,400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22,000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effectLst/>
                        </a:rPr>
                        <a:t> </a:t>
                      </a:r>
                      <a:r>
                        <a:rPr lang="en-US" sz="13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6,400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effectLst/>
                        </a:rPr>
                        <a:t>13th </a:t>
                      </a:r>
                      <a:r>
                        <a:rPr lang="en-US" sz="1300" u="none" strike="noStrike" dirty="0">
                          <a:effectLst/>
                        </a:rPr>
                        <a:t>International Forum on Embedded MPSoC and Multicore (MPSoC)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33.0%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26,730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26,235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495            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effectLst/>
                        </a:rPr>
                        <a:t>11th </a:t>
                      </a:r>
                      <a:r>
                        <a:rPr lang="en-US" sz="1300" u="none" strike="noStrike" dirty="0" err="1" smtClean="0">
                          <a:effectLst/>
                        </a:rPr>
                        <a:t>Int</a:t>
                      </a:r>
                      <a:r>
                        <a:rPr lang="en-US" sz="1300" u="none" strike="noStrike" dirty="0" smtClean="0">
                          <a:effectLst/>
                        </a:rPr>
                        <a:t>’ Conf. </a:t>
                      </a:r>
                      <a:r>
                        <a:rPr lang="en-US" sz="1300" u="none" strike="noStrike" dirty="0">
                          <a:effectLst/>
                        </a:rPr>
                        <a:t>on Formal Methods and Models for </a:t>
                      </a:r>
                      <a:r>
                        <a:rPr lang="en-US" sz="1300" u="none" strike="noStrike" dirty="0" err="1">
                          <a:effectLst/>
                        </a:rPr>
                        <a:t>Codesign</a:t>
                      </a:r>
                      <a:r>
                        <a:rPr lang="en-US" sz="1300" u="none" strike="noStrike" dirty="0">
                          <a:effectLst/>
                        </a:rPr>
                        <a:t> (</a:t>
                      </a:r>
                      <a:r>
                        <a:rPr lang="en-US" sz="1300" u="none" strike="noStrike" dirty="0" smtClean="0">
                          <a:effectLst/>
                        </a:rPr>
                        <a:t>MEMOCODE)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15.0%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2,715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    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    2,310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405  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67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effectLst/>
                        </a:rPr>
                        <a:t>IEEE/IFIP 21st Int’l </a:t>
                      </a:r>
                      <a:r>
                        <a:rPr lang="en-US" sz="1300" u="none" strike="noStrike" dirty="0">
                          <a:effectLst/>
                        </a:rPr>
                        <a:t>Conference on VLSI and System-on-Chip (VLSI-</a:t>
                      </a:r>
                      <a:r>
                        <a:rPr lang="en-US" sz="1300" u="none" strike="noStrike" dirty="0" err="1">
                          <a:effectLst/>
                        </a:rPr>
                        <a:t>SoC</a:t>
                      </a:r>
                      <a:r>
                        <a:rPr lang="en-US" sz="1300" u="none" strike="noStrike" dirty="0">
                          <a:effectLst/>
                        </a:rPr>
                        <a:t>)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25.0%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22,600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21,375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1,225 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42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effectLst/>
                        </a:rPr>
                        <a:t>9th </a:t>
                      </a:r>
                      <a:r>
                        <a:rPr lang="en-US" sz="1300" u="none" strike="noStrike" dirty="0">
                          <a:effectLst/>
                        </a:rPr>
                        <a:t>Embedded Systems Week (</a:t>
                      </a:r>
                      <a:r>
                        <a:rPr lang="en-US" sz="1300" u="none" strike="noStrike" dirty="0" err="1" smtClean="0">
                          <a:effectLst/>
                        </a:rPr>
                        <a:t>ESWeek</a:t>
                      </a:r>
                      <a:r>
                        <a:rPr lang="en-US" sz="1300" u="none" strike="noStrike" dirty="0">
                          <a:effectLst/>
                        </a:rPr>
                        <a:t>)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25.0</a:t>
                      </a:r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21,800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20,300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1,500 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017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IEEE </a:t>
                      </a:r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Computer-Aided Network Design Workshop (CANDE)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100.0%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</a:t>
                      </a:r>
                      <a:r>
                        <a:rPr lang="en-US" sz="13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35,000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           </a:t>
                      </a:r>
                      <a:r>
                        <a:rPr lang="en-US" sz="13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34,500  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500   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683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effectLst/>
                        </a:rPr>
                        <a:t>IEEE/ACM </a:t>
                      </a:r>
                      <a:r>
                        <a:rPr lang="en-US" sz="1300" u="none" strike="noStrike" dirty="0">
                          <a:effectLst/>
                        </a:rPr>
                        <a:t>International Conference on Computer-Aided Design (ICCAD)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46.6%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   95,735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93,867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1,868 </a:t>
                      </a:r>
                      <a:endParaRPr lang="en-US" sz="1300" b="0" i="0" u="none" strike="noStrike" dirty="0">
                        <a:solidFill>
                          <a:srgbClr val="00B05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425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smtClean="0">
                          <a:effectLst/>
                        </a:rPr>
                        <a:t>IEEE/ACM Asia and South Pacific Design Automation Conference (ASP-DAC)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effectLst/>
                        </a:rPr>
                        <a:t>25%/12.5%/16%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   195,000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</a:rPr>
                        <a:t>        </a:t>
                      </a:r>
                      <a:r>
                        <a:rPr lang="en-US" sz="1300" u="none" strike="noStrike" dirty="0" smtClean="0">
                          <a:effectLst/>
                        </a:rPr>
                        <a:t>190,000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5,000  </a:t>
                      </a:r>
                    </a:p>
                    <a:p>
                      <a:pPr algn="ctr" fontAlgn="b"/>
                      <a:r>
                        <a:rPr lang="en-US" sz="1300" b="1" u="none" strike="noStrike" dirty="0" smtClean="0">
                          <a:solidFill>
                            <a:srgbClr val="006600"/>
                          </a:solidFill>
                          <a:effectLst/>
                        </a:rPr>
                        <a:t>(12,582</a:t>
                      </a:r>
                      <a:r>
                        <a:rPr lang="en-US" sz="1300" b="1" u="none" strike="noStrike" baseline="0" dirty="0" smtClean="0">
                          <a:solidFill>
                            <a:srgbClr val="006600"/>
                          </a:solidFill>
                          <a:effectLst/>
                        </a:rPr>
                        <a:t> in 2016)</a:t>
                      </a:r>
                      <a:endParaRPr lang="en-US" sz="1300" b="1" i="0" u="none" strike="noStrike" dirty="0">
                        <a:solidFill>
                          <a:srgbClr val="0066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767" y="402042"/>
            <a:ext cx="9352831" cy="1320800"/>
          </a:xfrm>
        </p:spPr>
        <p:txBody>
          <a:bodyPr>
            <a:normAutofit/>
          </a:bodyPr>
          <a:lstStyle/>
          <a:p>
            <a:r>
              <a:rPr lang="en-US" sz="3200" dirty="0"/>
              <a:t>Growth </a:t>
            </a:r>
            <a:r>
              <a:rPr lang="en-US" sz="3200" dirty="0" smtClean="0"/>
              <a:t>in Cooperation with </a:t>
            </a:r>
            <a:r>
              <a:rPr lang="en-US" sz="3200" dirty="0"/>
              <a:t>IEEE Bodies and ACM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767" y="1062442"/>
            <a:ext cx="8596668" cy="3880773"/>
          </a:xfrm>
        </p:spPr>
        <p:txBody>
          <a:bodyPr/>
          <a:lstStyle/>
          <a:p>
            <a:r>
              <a:rPr lang="en-US" dirty="0" smtClean="0"/>
              <a:t>Added 5 </a:t>
            </a:r>
            <a:r>
              <a:rPr lang="en-US" dirty="0"/>
              <a:t>new conferences in 2015 &amp; </a:t>
            </a:r>
            <a:r>
              <a:rPr lang="en-US" dirty="0" smtClean="0"/>
              <a:t>3 </a:t>
            </a:r>
            <a:r>
              <a:rPr lang="en-US" dirty="0"/>
              <a:t>in 2016: Only accept very few conferences that can show added </a:t>
            </a:r>
            <a:r>
              <a:rPr lang="en-US" dirty="0" smtClean="0"/>
              <a:t>value </a:t>
            </a:r>
            <a:r>
              <a:rPr lang="en-US" dirty="0"/>
              <a:t>and new links with EDA/ES </a:t>
            </a:r>
          </a:p>
          <a:p>
            <a:r>
              <a:rPr lang="en-US" dirty="0" smtClean="0"/>
              <a:t>Sponsor </a:t>
            </a:r>
            <a:r>
              <a:rPr lang="en-US" dirty="0"/>
              <a:t>IEEE/ACM/EDAA PhD Forum at DATE since DATE 2016</a:t>
            </a:r>
          </a:p>
          <a:p>
            <a:r>
              <a:rPr lang="en-US" dirty="0" smtClean="0"/>
              <a:t>Try </a:t>
            </a:r>
            <a:r>
              <a:rPr lang="en-US" dirty="0"/>
              <a:t>to reach </a:t>
            </a:r>
            <a:r>
              <a:rPr lang="en-US" dirty="0" smtClean="0"/>
              <a:t>out </a:t>
            </a:r>
            <a:r>
              <a:rPr lang="en-US" dirty="0" smtClean="0"/>
              <a:t>to </a:t>
            </a:r>
            <a:r>
              <a:rPr lang="en-US" dirty="0" smtClean="0"/>
              <a:t>other </a:t>
            </a:r>
            <a:r>
              <a:rPr lang="en-US" dirty="0"/>
              <a:t>regions </a:t>
            </a:r>
            <a:r>
              <a:rPr lang="en-US" dirty="0" smtClean="0"/>
              <a:t>(outreach </a:t>
            </a:r>
            <a:r>
              <a:rPr lang="en-US" dirty="0"/>
              <a:t>activities in South America)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857118"/>
              </p:ext>
            </p:extLst>
          </p:nvPr>
        </p:nvGraphicFramePr>
        <p:xfrm>
          <a:off x="465791" y="2619032"/>
          <a:ext cx="10035953" cy="3817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5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Conference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Characterization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CEDA %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0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IEEE Latin</a:t>
                      </a:r>
                      <a:r>
                        <a:rPr lang="en-US" sz="1400" baseline="0" dirty="0" smtClean="0"/>
                        <a:t> America Test </a:t>
                      </a:r>
                      <a:r>
                        <a:rPr lang="en-US" sz="1400" baseline="0" dirty="0" err="1" smtClean="0"/>
                        <a:t>Symp</a:t>
                      </a:r>
                      <a:r>
                        <a:rPr lang="en-US" sz="1400" baseline="0" dirty="0" smtClean="0"/>
                        <a:t>. (LATS)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Main testing conference in South America with EDA component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317">
                <a:tc>
                  <a:txBody>
                    <a:bodyPr/>
                    <a:lstStyle/>
                    <a:p>
                      <a:r>
                        <a:rPr lang="es-ES" sz="1400" baseline="0" dirty="0" smtClean="0">
                          <a:solidFill>
                            <a:schemeClr val="tx1"/>
                          </a:solidFill>
                        </a:rPr>
                        <a:t>IEEE European Test Symp. (ETS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Main </a:t>
                      </a:r>
                      <a:r>
                        <a:rPr lang="es-ES" sz="1400" dirty="0" err="1" smtClean="0">
                          <a:solidFill>
                            <a:schemeClr val="tx1"/>
                          </a:solidFill>
                        </a:rPr>
                        <a:t>European</a:t>
                      </a:r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 test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400" baseline="0" dirty="0" err="1" smtClean="0">
                          <a:solidFill>
                            <a:schemeClr val="tx1"/>
                          </a:solidFill>
                        </a:rPr>
                        <a:t>conference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400" baseline="0" dirty="0" err="1" smtClean="0">
                          <a:solidFill>
                            <a:schemeClr val="tx1"/>
                          </a:solidFill>
                        </a:rPr>
                        <a:t>with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</a:rPr>
                        <a:t> EDA </a:t>
                      </a:r>
                      <a:r>
                        <a:rPr lang="es-ES" sz="1400" baseline="0" dirty="0" err="1" smtClean="0">
                          <a:solidFill>
                            <a:schemeClr val="tx1"/>
                          </a:solidFill>
                        </a:rPr>
                        <a:t>component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25%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95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IEEE Latin America </a:t>
                      </a:r>
                      <a:r>
                        <a:rPr lang="en-US" sz="1400" dirty="0" err="1" smtClean="0"/>
                        <a:t>Symp</a:t>
                      </a:r>
                      <a:r>
                        <a:rPr lang="en-US" sz="1400" dirty="0" smtClean="0"/>
                        <a:t>.</a:t>
                      </a:r>
                      <a:r>
                        <a:rPr lang="en-US" sz="1400" baseline="0" dirty="0" smtClean="0"/>
                        <a:t> on Circuits and Systems (LASCAS)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Flagship conference of IEEE CASS in South America, technical sponsorship of CEDA for EDA and embedded systems components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20-25%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51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IEEE Int. On-Line Testing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Symp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 (IOLTS)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Focused</a:t>
                      </a:r>
                      <a:r>
                        <a:rPr lang="es-ES" sz="1400" baseline="0" dirty="0" smtClean="0">
                          <a:solidFill>
                            <a:schemeClr val="tx1"/>
                          </a:solidFill>
                        </a:rPr>
                        <a:t> on on-line testing in Europe, part of the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1st IEEE Federative Event on Design for Robustness (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FEDfRo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2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22nd Int’l Mixed-Signal Testing Workshop  (IMSTW)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Targeted</a:t>
                      </a:r>
                      <a:r>
                        <a:rPr lang="en-US" sz="1400" baseline="0" dirty="0" smtClean="0"/>
                        <a:t> workshop on new technology on mixed-signal design and test in South and Eastern Europe, part of </a:t>
                      </a:r>
                      <a:r>
                        <a:rPr lang="en-US" sz="1400" baseline="0" dirty="0" err="1" smtClean="0"/>
                        <a:t>FEDfRo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0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rgbClr val="0000CC"/>
                          </a:solidFill>
                        </a:rPr>
                        <a:t>Int’l Verification and Security Workshop </a:t>
                      </a:r>
                      <a:endParaRPr lang="zh-TW" altLang="en-US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solidFill>
                            <a:srgbClr val="0000CC"/>
                          </a:solidFill>
                        </a:rPr>
                        <a:t>New event</a:t>
                      </a:r>
                      <a:r>
                        <a:rPr lang="en-US" altLang="zh-TW" sz="1400" baseline="0" dirty="0" smtClean="0">
                          <a:solidFill>
                            <a:srgbClr val="0000CC"/>
                          </a:solidFill>
                        </a:rPr>
                        <a:t> on v</a:t>
                      </a:r>
                      <a:r>
                        <a:rPr lang="en-US" altLang="zh-TW" sz="1400" dirty="0" smtClean="0">
                          <a:solidFill>
                            <a:srgbClr val="0000CC"/>
                          </a:solidFill>
                        </a:rPr>
                        <a:t>erification and security in Europe, part of </a:t>
                      </a:r>
                      <a:r>
                        <a:rPr lang="en-US" altLang="zh-TW" sz="1400" dirty="0" err="1" smtClean="0">
                          <a:solidFill>
                            <a:srgbClr val="0000CC"/>
                          </a:solidFill>
                        </a:rPr>
                        <a:t>FEDfRo</a:t>
                      </a:r>
                      <a:endParaRPr lang="zh-TW" alt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solidFill>
                            <a:srgbClr val="0000CC"/>
                          </a:solidFill>
                        </a:rPr>
                        <a:t>100%</a:t>
                      </a:r>
                      <a:endParaRPr lang="zh-TW" alt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26th Great Lakes </a:t>
                      </a: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Symp</a:t>
                      </a: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. on VLSI (GLSVLSI)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Focused on broad areas of VLSI and hardware design &amp; EDA/ES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Technical 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29</a:t>
                      </a:r>
                      <a:r>
                        <a:rPr lang="en-US" sz="1400" baseline="30000" dirty="0" smtClean="0">
                          <a:solidFill>
                            <a:srgbClr val="0000CC"/>
                          </a:solidFill>
                        </a:rPr>
                        <a:t>th</a:t>
                      </a: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Symp</a:t>
                      </a: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. on Integrated Circuits and Systems Design (SBCCI)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solidFill>
                            <a:srgbClr val="0000CC"/>
                          </a:solidFill>
                        </a:rPr>
                        <a:t>Dedicated to integrated circuits and systems design, test and EDA, held annually in Brazil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Technical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767" y="402042"/>
            <a:ext cx="9352831" cy="1320800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Top Goals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767" y="1062442"/>
            <a:ext cx="10002574" cy="5422882"/>
          </a:xfrm>
        </p:spPr>
        <p:txBody>
          <a:bodyPr>
            <a:normAutofit/>
          </a:bodyPr>
          <a:lstStyle/>
          <a:p>
            <a:r>
              <a:rPr lang="en-US" sz="2400" dirty="0"/>
              <a:t>Continue to be the preferred organizer and sponsor for high-value conferences in EDA and ES related </a:t>
            </a:r>
            <a:r>
              <a:rPr lang="en-US" sz="2400" dirty="0" smtClean="0"/>
              <a:t>areas</a:t>
            </a:r>
          </a:p>
          <a:p>
            <a:endParaRPr lang="en-US" sz="2400" dirty="0"/>
          </a:p>
          <a:p>
            <a:r>
              <a:rPr lang="en-US" sz="2400" dirty="0"/>
              <a:t>Increase CEDA’s influence and visibility in growing areas related to EDA and ES</a:t>
            </a:r>
          </a:p>
        </p:txBody>
      </p:sp>
    </p:spTree>
    <p:extLst>
      <p:ext uri="{BB962C8B-B14F-4D97-AF65-F5344CB8AC3E}">
        <p14:creationId xmlns:p14="http://schemas.microsoft.com/office/powerpoint/2010/main" val="419669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767" y="402042"/>
            <a:ext cx="9352831" cy="1320800"/>
          </a:xfrm>
        </p:spPr>
        <p:txBody>
          <a:bodyPr>
            <a:normAutofit/>
          </a:bodyPr>
          <a:lstStyle/>
          <a:p>
            <a:r>
              <a:rPr lang="en-US" sz="3200" dirty="0"/>
              <a:t>Key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767" y="985602"/>
            <a:ext cx="10755609" cy="5422882"/>
          </a:xfrm>
        </p:spPr>
        <p:txBody>
          <a:bodyPr>
            <a:noAutofit/>
          </a:bodyPr>
          <a:lstStyle/>
          <a:p>
            <a:r>
              <a:rPr lang="en-US" sz="2000" dirty="0"/>
              <a:t>Collaborate with other societies/organizations in all main conferences in EDA/ES and make CEDA more influential in </a:t>
            </a:r>
            <a:r>
              <a:rPr lang="en-US" sz="2000" dirty="0" smtClean="0"/>
              <a:t>re</a:t>
            </a:r>
            <a:r>
              <a:rPr lang="en-US" altLang="zh-TW" sz="2000" dirty="0" smtClean="0"/>
              <a:t>la</a:t>
            </a:r>
            <a:r>
              <a:rPr lang="en-US" sz="2000" dirty="0" smtClean="0"/>
              <a:t>ted </a:t>
            </a:r>
            <a:r>
              <a:rPr lang="en-US" sz="2000" dirty="0"/>
              <a:t>growing areas with CEDA activities/financial </a:t>
            </a:r>
            <a:r>
              <a:rPr lang="en-US" sz="2000" dirty="0" smtClean="0"/>
              <a:t>support</a:t>
            </a:r>
          </a:p>
          <a:p>
            <a:pPr lvl="1"/>
            <a:r>
              <a:rPr lang="es-ES" altLang="zh-TW" sz="2000" dirty="0">
                <a:solidFill>
                  <a:srgbClr val="000099"/>
                </a:solidFill>
              </a:rPr>
              <a:t>Financially sound, but need to keep </a:t>
            </a:r>
            <a:r>
              <a:rPr lang="es-ES" altLang="zh-TW" sz="2000" dirty="0" smtClean="0">
                <a:solidFill>
                  <a:srgbClr val="000099"/>
                </a:solidFill>
              </a:rPr>
              <a:t>growing</a:t>
            </a:r>
            <a:endParaRPr lang="en-US" sz="2000" dirty="0"/>
          </a:p>
          <a:p>
            <a:r>
              <a:rPr lang="en-US" sz="2000" dirty="0"/>
              <a:t>Provide needed help (documentations, </a:t>
            </a:r>
            <a:r>
              <a:rPr lang="en-US" sz="2000" dirty="0" smtClean="0"/>
              <a:t>financial </a:t>
            </a:r>
            <a:r>
              <a:rPr lang="en-US" sz="2000" dirty="0"/>
              <a:t>supports, etc.) to conference </a:t>
            </a:r>
            <a:r>
              <a:rPr lang="en-US" sz="2000" dirty="0" smtClean="0"/>
              <a:t>organizers</a:t>
            </a:r>
          </a:p>
          <a:p>
            <a:pPr lvl="1"/>
            <a:r>
              <a:rPr lang="es-ES" altLang="zh-TW" sz="2000" dirty="0" smtClean="0">
                <a:solidFill>
                  <a:srgbClr val="000099"/>
                </a:solidFill>
              </a:rPr>
              <a:t>Further enahnce on-line </a:t>
            </a:r>
            <a:r>
              <a:rPr lang="es-ES" altLang="zh-TW" sz="2000" dirty="0">
                <a:solidFill>
                  <a:srgbClr val="000099"/>
                </a:solidFill>
              </a:rPr>
              <a:t>sponsorship application support </a:t>
            </a:r>
            <a:endParaRPr lang="en-US" sz="2000" dirty="0"/>
          </a:p>
          <a:p>
            <a:r>
              <a:rPr lang="en-US" sz="2000" dirty="0"/>
              <a:t>Make CEDA a key reference for young researchers and nurse EDA/ES new blood </a:t>
            </a:r>
          </a:p>
          <a:p>
            <a:pPr lvl="1"/>
            <a:r>
              <a:rPr lang="en-US" sz="1800" dirty="0">
                <a:solidFill>
                  <a:srgbClr val="000099"/>
                </a:solidFill>
              </a:rPr>
              <a:t>Young Faculty Workshop at DAC, IEEE Rebooting Computing </a:t>
            </a:r>
            <a:r>
              <a:rPr lang="en-US" sz="1800" dirty="0" smtClean="0">
                <a:solidFill>
                  <a:srgbClr val="000099"/>
                </a:solidFill>
              </a:rPr>
              <a:t>Competition </a:t>
            </a:r>
            <a:r>
              <a:rPr lang="en-US" sz="1800" dirty="0">
                <a:solidFill>
                  <a:srgbClr val="000099"/>
                </a:solidFill>
              </a:rPr>
              <a:t>at DAC, </a:t>
            </a:r>
            <a:r>
              <a:rPr lang="zh-TW" altLang="en-US" sz="1800" dirty="0" smtClean="0">
                <a:solidFill>
                  <a:srgbClr val="000099"/>
                </a:solidFill>
              </a:rPr>
              <a:t>                  </a:t>
            </a:r>
            <a:r>
              <a:rPr lang="en-US" sz="1800" dirty="0" smtClean="0">
                <a:solidFill>
                  <a:srgbClr val="000099"/>
                </a:solidFill>
              </a:rPr>
              <a:t>IEEE </a:t>
            </a:r>
            <a:r>
              <a:rPr lang="en-US" sz="1800" dirty="0">
                <a:solidFill>
                  <a:srgbClr val="000099"/>
                </a:solidFill>
              </a:rPr>
              <a:t>CEDA </a:t>
            </a:r>
            <a:r>
              <a:rPr lang="en-US" sz="1800" dirty="0" err="1">
                <a:solidFill>
                  <a:srgbClr val="000099"/>
                </a:solidFill>
              </a:rPr>
              <a:t>IoT</a:t>
            </a:r>
            <a:r>
              <a:rPr lang="en-US" sz="1800" dirty="0">
                <a:solidFill>
                  <a:srgbClr val="000099"/>
                </a:solidFill>
              </a:rPr>
              <a:t> competition at DATE, </a:t>
            </a:r>
            <a:r>
              <a:rPr lang="en-US" altLang="zh-TW" sz="1800" dirty="0">
                <a:solidFill>
                  <a:srgbClr val="000099"/>
                </a:solidFill>
              </a:rPr>
              <a:t>Ph.D. </a:t>
            </a:r>
            <a:r>
              <a:rPr lang="en-US" altLang="zh-TW" sz="1800" dirty="0" smtClean="0">
                <a:solidFill>
                  <a:srgbClr val="000099"/>
                </a:solidFill>
              </a:rPr>
              <a:t>Forum </a:t>
            </a:r>
            <a:r>
              <a:rPr lang="en-US" altLang="zh-TW" sz="1800" dirty="0">
                <a:solidFill>
                  <a:srgbClr val="000099"/>
                </a:solidFill>
              </a:rPr>
              <a:t>at </a:t>
            </a:r>
            <a:r>
              <a:rPr lang="en-US" altLang="zh-TW" sz="1800" dirty="0" smtClean="0">
                <a:solidFill>
                  <a:srgbClr val="000099"/>
                </a:solidFill>
              </a:rPr>
              <a:t>DATE, </a:t>
            </a:r>
            <a:r>
              <a:rPr lang="en-US" sz="1800" dirty="0" smtClean="0">
                <a:solidFill>
                  <a:srgbClr val="000099"/>
                </a:solidFill>
              </a:rPr>
              <a:t>CAD </a:t>
            </a:r>
            <a:r>
              <a:rPr lang="en-US" sz="1800" dirty="0">
                <a:solidFill>
                  <a:srgbClr val="000099"/>
                </a:solidFill>
              </a:rPr>
              <a:t>Contest at </a:t>
            </a:r>
            <a:r>
              <a:rPr lang="en-US" sz="1800" dirty="0" smtClean="0">
                <a:solidFill>
                  <a:srgbClr val="000099"/>
                </a:solidFill>
              </a:rPr>
              <a:t>ICCAD</a:t>
            </a:r>
          </a:p>
          <a:p>
            <a:r>
              <a:rPr lang="en-US" sz="2200" dirty="0" smtClean="0"/>
              <a:t>Outreach </a:t>
            </a:r>
            <a:r>
              <a:rPr lang="en-US" sz="2200" dirty="0"/>
              <a:t>to other geographical regions and emerging </a:t>
            </a:r>
            <a:r>
              <a:rPr lang="en-US" sz="2200" dirty="0" smtClean="0"/>
              <a:t>areas</a:t>
            </a:r>
          </a:p>
          <a:p>
            <a:pPr marL="742950" lvl="2" indent="-342900"/>
            <a:r>
              <a:rPr lang="es-ES" altLang="zh-TW" sz="2000" dirty="0">
                <a:solidFill>
                  <a:srgbClr val="000099"/>
                </a:solidFill>
              </a:rPr>
              <a:t>Grow in other geographical areas: South </a:t>
            </a:r>
            <a:r>
              <a:rPr lang="es-ES" altLang="zh-TW" sz="2000" dirty="0" smtClean="0">
                <a:solidFill>
                  <a:srgbClr val="000099"/>
                </a:solidFill>
              </a:rPr>
              <a:t>America</a:t>
            </a:r>
            <a:r>
              <a:rPr lang="zh-TW" altLang="en-US" sz="2000" dirty="0" smtClean="0">
                <a:solidFill>
                  <a:srgbClr val="000099"/>
                </a:solidFill>
              </a:rPr>
              <a:t> </a:t>
            </a:r>
            <a:r>
              <a:rPr lang="en-US" altLang="zh-TW" sz="2000" dirty="0" smtClean="0">
                <a:solidFill>
                  <a:srgbClr val="000099"/>
                </a:solidFill>
              </a:rPr>
              <a:t>(e.g., SBCCI)</a:t>
            </a:r>
            <a:r>
              <a:rPr lang="es-ES" altLang="zh-TW" sz="2000" dirty="0" smtClean="0">
                <a:solidFill>
                  <a:srgbClr val="000099"/>
                </a:solidFill>
              </a:rPr>
              <a:t>, Asia (e.g., ATS), </a:t>
            </a:r>
            <a:r>
              <a:rPr lang="es-ES" altLang="zh-TW" sz="2000" dirty="0">
                <a:solidFill>
                  <a:srgbClr val="000099"/>
                </a:solidFill>
              </a:rPr>
              <a:t>etc. (outreach programme and CEDA Distinguished Lecturers)</a:t>
            </a:r>
          </a:p>
          <a:p>
            <a:pPr marL="742950" lvl="2" indent="-342900"/>
            <a:r>
              <a:rPr lang="es-ES" altLang="zh-TW" sz="2000" dirty="0">
                <a:solidFill>
                  <a:srgbClr val="000099"/>
                </a:solidFill>
              </a:rPr>
              <a:t>Grow in key topics: WF-IoT (10% until 2017, 20% after), rebooting </a:t>
            </a:r>
            <a:r>
              <a:rPr lang="es-ES" altLang="zh-TW" sz="2000" dirty="0" smtClean="0">
                <a:solidFill>
                  <a:srgbClr val="000099"/>
                </a:solidFill>
              </a:rPr>
              <a:t>computing, security</a:t>
            </a:r>
            <a:endParaRPr lang="en-US" sz="2000" dirty="0"/>
          </a:p>
          <a:p>
            <a:r>
              <a:rPr lang="en-US" sz="2000" dirty="0"/>
              <a:t>Collaborate with IEEE </a:t>
            </a:r>
            <a:r>
              <a:rPr lang="en-US" sz="2000" dirty="0" smtClean="0"/>
              <a:t>to </a:t>
            </a:r>
            <a:r>
              <a:rPr lang="en-US" sz="2000" dirty="0"/>
              <a:t>add values to the </a:t>
            </a:r>
            <a:r>
              <a:rPr lang="en-US" sz="2000" dirty="0" smtClean="0"/>
              <a:t>community</a:t>
            </a:r>
          </a:p>
          <a:p>
            <a:pPr lvl="1"/>
            <a:r>
              <a:rPr lang="en-US" sz="2000" dirty="0" smtClean="0">
                <a:solidFill>
                  <a:srgbClr val="000099"/>
                </a:solidFill>
              </a:rPr>
              <a:t>1</a:t>
            </a:r>
            <a:r>
              <a:rPr lang="en-US" sz="2000" baseline="30000" dirty="0" smtClean="0">
                <a:solidFill>
                  <a:srgbClr val="000099"/>
                </a:solidFill>
              </a:rPr>
              <a:t>st</a:t>
            </a:r>
            <a:r>
              <a:rPr lang="en-US" sz="2000" dirty="0" smtClean="0">
                <a:solidFill>
                  <a:srgbClr val="000099"/>
                </a:solidFill>
              </a:rPr>
              <a:t> CEDA </a:t>
            </a:r>
            <a:r>
              <a:rPr lang="en-US" sz="2000" dirty="0" smtClean="0">
                <a:solidFill>
                  <a:srgbClr val="000099"/>
                </a:solidFill>
              </a:rPr>
              <a:t>Author Education </a:t>
            </a:r>
            <a:r>
              <a:rPr lang="en-US" sz="2000" dirty="0">
                <a:solidFill>
                  <a:srgbClr val="000099"/>
                </a:solidFill>
              </a:rPr>
              <a:t>Initiative Talk at DAC'16</a:t>
            </a:r>
          </a:p>
        </p:txBody>
      </p:sp>
    </p:spTree>
    <p:extLst>
      <p:ext uri="{BB962C8B-B14F-4D97-AF65-F5344CB8AC3E}">
        <p14:creationId xmlns:p14="http://schemas.microsoft.com/office/powerpoint/2010/main" val="293237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767" y="402042"/>
            <a:ext cx="9352831" cy="1320800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IEEE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Author Education </a:t>
            </a:r>
            <a:r>
              <a:rPr lang="en-US" altLang="zh-TW" sz="3200" dirty="0" smtClean="0"/>
              <a:t>Initiative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767" y="1062442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/>
              <a:t>1st CEDA </a:t>
            </a:r>
            <a:r>
              <a:rPr lang="en-US" sz="2400" dirty="0" smtClean="0"/>
              <a:t>Author Education </a:t>
            </a:r>
            <a:r>
              <a:rPr lang="en-US" sz="2400" dirty="0"/>
              <a:t>Initiative Talk at </a:t>
            </a:r>
            <a:r>
              <a:rPr lang="en-US" sz="2400" dirty="0" smtClean="0"/>
              <a:t>DAC'16</a:t>
            </a:r>
            <a:endParaRPr lang="en-US" sz="2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31" y="1532613"/>
            <a:ext cx="11570735" cy="473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6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767" y="402042"/>
            <a:ext cx="9352831" cy="1320800"/>
          </a:xfrm>
        </p:spPr>
        <p:txBody>
          <a:bodyPr>
            <a:normAutofit/>
          </a:bodyPr>
          <a:lstStyle/>
          <a:p>
            <a:r>
              <a:rPr lang="en-US" sz="3200" dirty="0"/>
              <a:t>Conferences </a:t>
            </a:r>
            <a:r>
              <a:rPr lang="en-US" sz="3200" dirty="0" smtClean="0"/>
              <a:t>Summary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767" y="1062441"/>
            <a:ext cx="9526164" cy="5468987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CEDA conferences have developed </a:t>
            </a:r>
            <a:r>
              <a:rPr lang="en-US" sz="2400" dirty="0" smtClean="0"/>
              <a:t>well</a:t>
            </a:r>
            <a:endParaRPr lang="en-US" sz="2400" dirty="0"/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Good percentages in all major EDA/ES </a:t>
            </a:r>
            <a:r>
              <a:rPr lang="en-US" sz="2200" dirty="0" smtClean="0">
                <a:solidFill>
                  <a:srgbClr val="000099"/>
                </a:solidFill>
              </a:rPr>
              <a:t>conferences</a:t>
            </a:r>
            <a:endParaRPr lang="en-US" sz="2200" dirty="0">
              <a:solidFill>
                <a:srgbClr val="000099"/>
              </a:solidFill>
            </a:endParaRP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Recognized as highly selective for small-medium size </a:t>
            </a:r>
            <a:r>
              <a:rPr lang="en-US" sz="2200" dirty="0" smtClean="0">
                <a:solidFill>
                  <a:srgbClr val="000099"/>
                </a:solidFill>
              </a:rPr>
              <a:t>events</a:t>
            </a:r>
            <a:endParaRPr lang="en-US" sz="2200" dirty="0">
              <a:solidFill>
                <a:srgbClr val="000099"/>
              </a:solidFill>
            </a:endParaRPr>
          </a:p>
          <a:p>
            <a:endParaRPr lang="en-US" sz="2400" dirty="0"/>
          </a:p>
          <a:p>
            <a:r>
              <a:rPr lang="en-US" sz="2400" dirty="0" smtClean="0"/>
              <a:t>CEDA </a:t>
            </a:r>
            <a:r>
              <a:rPr lang="en-US" sz="2400" dirty="0"/>
              <a:t>vision related to </a:t>
            </a:r>
            <a:r>
              <a:rPr lang="en-US" sz="2400" dirty="0" smtClean="0"/>
              <a:t>conferences</a:t>
            </a:r>
            <a:endParaRPr lang="en-US" sz="2400" dirty="0"/>
          </a:p>
          <a:p>
            <a:pPr lvl="1"/>
            <a:r>
              <a:rPr lang="en-US" sz="2200" dirty="0" smtClean="0">
                <a:solidFill>
                  <a:srgbClr val="000099"/>
                </a:solidFill>
              </a:rPr>
              <a:t>Enhance IT </a:t>
            </a:r>
            <a:r>
              <a:rPr lang="en-US" sz="2200" dirty="0">
                <a:solidFill>
                  <a:srgbClr val="000099"/>
                </a:solidFill>
              </a:rPr>
              <a:t>support and services for organizers to keep </a:t>
            </a:r>
            <a:r>
              <a:rPr lang="en-US" sz="2200" dirty="0" smtClean="0">
                <a:solidFill>
                  <a:srgbClr val="000099"/>
                </a:solidFill>
              </a:rPr>
              <a:t>reputation</a:t>
            </a:r>
            <a:endParaRPr lang="en-US" sz="2200" dirty="0">
              <a:solidFill>
                <a:srgbClr val="000099"/>
              </a:solidFill>
            </a:endParaRPr>
          </a:p>
          <a:p>
            <a:pPr lvl="1"/>
            <a:r>
              <a:rPr lang="en-US" sz="2200" dirty="0" smtClean="0">
                <a:solidFill>
                  <a:srgbClr val="000099"/>
                </a:solidFill>
              </a:rPr>
              <a:t>Need growth in </a:t>
            </a:r>
            <a:r>
              <a:rPr lang="en-US" sz="2200" dirty="0">
                <a:solidFill>
                  <a:srgbClr val="000099"/>
                </a:solidFill>
              </a:rPr>
              <a:t>other areas (</a:t>
            </a:r>
            <a:r>
              <a:rPr lang="en-US" sz="2200" dirty="0" err="1">
                <a:solidFill>
                  <a:srgbClr val="000099"/>
                </a:solidFill>
              </a:rPr>
              <a:t>IoT</a:t>
            </a:r>
            <a:r>
              <a:rPr lang="en-US" sz="2200" dirty="0">
                <a:solidFill>
                  <a:srgbClr val="000099"/>
                </a:solidFill>
              </a:rPr>
              <a:t>, </a:t>
            </a:r>
            <a:r>
              <a:rPr lang="en-US" sz="2200" dirty="0" smtClean="0">
                <a:solidFill>
                  <a:srgbClr val="000099"/>
                </a:solidFill>
              </a:rPr>
              <a:t>RC, security, etc</a:t>
            </a:r>
            <a:r>
              <a:rPr lang="en-US" sz="2200" dirty="0">
                <a:solidFill>
                  <a:srgbClr val="000099"/>
                </a:solidFill>
              </a:rPr>
              <a:t>.) 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Expand visibility to other regions </a:t>
            </a:r>
            <a:r>
              <a:rPr lang="en-US" sz="2200" dirty="0" smtClean="0">
                <a:solidFill>
                  <a:srgbClr val="000099"/>
                </a:solidFill>
              </a:rPr>
              <a:t>(outreach </a:t>
            </a:r>
            <a:r>
              <a:rPr lang="en-US" sz="2200" dirty="0" err="1" smtClean="0">
                <a:solidFill>
                  <a:srgbClr val="000099"/>
                </a:solidFill>
              </a:rPr>
              <a:t>prog</a:t>
            </a:r>
            <a:r>
              <a:rPr lang="en-US" sz="2200" dirty="0">
                <a:solidFill>
                  <a:srgbClr val="000099"/>
                </a:solidFill>
              </a:rPr>
              <a:t>. in </a:t>
            </a:r>
            <a:r>
              <a:rPr lang="en-US" sz="2200" dirty="0" smtClean="0">
                <a:solidFill>
                  <a:srgbClr val="000099"/>
                </a:solidFill>
              </a:rPr>
              <a:t>South America,  Asia, etc</a:t>
            </a:r>
            <a:r>
              <a:rPr lang="en-US" sz="2200" dirty="0">
                <a:solidFill>
                  <a:srgbClr val="000099"/>
                </a:solidFill>
              </a:rPr>
              <a:t>.</a:t>
            </a:r>
            <a:r>
              <a:rPr lang="en-US" sz="2200" dirty="0" smtClean="0">
                <a:solidFill>
                  <a:srgbClr val="000099"/>
                </a:solidFill>
              </a:rPr>
              <a:t>)</a:t>
            </a:r>
            <a:endParaRPr lang="en-US" sz="2200" dirty="0">
              <a:solidFill>
                <a:srgbClr val="000099"/>
              </a:solidFill>
            </a:endParaRPr>
          </a:p>
          <a:p>
            <a:pPr lvl="1"/>
            <a:r>
              <a:rPr lang="en-US" sz="2200" dirty="0" smtClean="0">
                <a:solidFill>
                  <a:srgbClr val="000099"/>
                </a:solidFill>
              </a:rPr>
              <a:t>Encourage young researchers </a:t>
            </a:r>
            <a:r>
              <a:rPr lang="en-US" sz="2200" dirty="0">
                <a:solidFill>
                  <a:srgbClr val="000099"/>
                </a:solidFill>
              </a:rPr>
              <a:t>to “join” IEEE CEDA </a:t>
            </a:r>
          </a:p>
          <a:p>
            <a:pPr lvl="2"/>
            <a:r>
              <a:rPr lang="en-US" altLang="zh-TW" sz="2000" dirty="0">
                <a:solidFill>
                  <a:srgbClr val="006600"/>
                </a:solidFill>
              </a:rPr>
              <a:t>Young Faculty Workshop at </a:t>
            </a:r>
            <a:r>
              <a:rPr lang="en-US" altLang="zh-TW" sz="2000" dirty="0" smtClean="0">
                <a:solidFill>
                  <a:srgbClr val="006600"/>
                </a:solidFill>
              </a:rPr>
              <a:t>DAC, </a:t>
            </a:r>
            <a:r>
              <a:rPr lang="en-US" sz="2000" dirty="0" smtClean="0">
                <a:solidFill>
                  <a:srgbClr val="006600"/>
                </a:solidFill>
              </a:rPr>
              <a:t>IEEE </a:t>
            </a:r>
            <a:r>
              <a:rPr lang="en-US" sz="2000" dirty="0">
                <a:solidFill>
                  <a:srgbClr val="006600"/>
                </a:solidFill>
              </a:rPr>
              <a:t>Rebooting Computing </a:t>
            </a:r>
            <a:r>
              <a:rPr lang="en-US" sz="2000" dirty="0" smtClean="0">
                <a:solidFill>
                  <a:srgbClr val="006600"/>
                </a:solidFill>
              </a:rPr>
              <a:t>Competition </a:t>
            </a:r>
            <a:r>
              <a:rPr lang="en-US" sz="2000" dirty="0">
                <a:solidFill>
                  <a:srgbClr val="006600"/>
                </a:solidFill>
              </a:rPr>
              <a:t>at </a:t>
            </a:r>
            <a:r>
              <a:rPr lang="en-US" sz="2000" dirty="0" smtClean="0">
                <a:solidFill>
                  <a:srgbClr val="006600"/>
                </a:solidFill>
              </a:rPr>
              <a:t>DAC, IEEE </a:t>
            </a:r>
            <a:r>
              <a:rPr lang="en-US" sz="2000" dirty="0">
                <a:solidFill>
                  <a:srgbClr val="006600"/>
                </a:solidFill>
              </a:rPr>
              <a:t>CEDA </a:t>
            </a:r>
            <a:r>
              <a:rPr lang="en-US" sz="2000" dirty="0" err="1">
                <a:solidFill>
                  <a:srgbClr val="006600"/>
                </a:solidFill>
              </a:rPr>
              <a:t>IoT</a:t>
            </a:r>
            <a:r>
              <a:rPr lang="en-US" sz="2000" dirty="0">
                <a:solidFill>
                  <a:srgbClr val="006600"/>
                </a:solidFill>
              </a:rPr>
              <a:t> competition at </a:t>
            </a:r>
            <a:r>
              <a:rPr lang="en-US" sz="2000" dirty="0" smtClean="0">
                <a:solidFill>
                  <a:srgbClr val="006600"/>
                </a:solidFill>
              </a:rPr>
              <a:t>DATE, Ph.D. Forum at DATE,   CAD Contest at ICCAD</a:t>
            </a:r>
          </a:p>
          <a:p>
            <a:pPr lvl="2"/>
            <a:endParaRPr lang="en-US" sz="2000" dirty="0" smtClean="0">
              <a:solidFill>
                <a:srgbClr val="006600"/>
              </a:solidFill>
            </a:endParaRPr>
          </a:p>
          <a:p>
            <a:pPr lvl="2"/>
            <a:endParaRPr lang="en-US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4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691</TotalTime>
  <Words>828</Words>
  <Application>Microsoft Office PowerPoint</Application>
  <PresentationFormat>寬螢幕</PresentationFormat>
  <Paragraphs>129</Paragraphs>
  <Slides>7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微軟正黑體</vt:lpstr>
      <vt:lpstr>新細明體</vt:lpstr>
      <vt:lpstr>Arial</vt:lpstr>
      <vt:lpstr>Arial Bold</vt:lpstr>
      <vt:lpstr>Calibri</vt:lpstr>
      <vt:lpstr>Trebuchet MS</vt:lpstr>
      <vt:lpstr>Wingdings</vt:lpstr>
      <vt:lpstr>Wingdings 3</vt:lpstr>
      <vt:lpstr>Facet</vt:lpstr>
      <vt:lpstr>Conferences</vt:lpstr>
      <vt:lpstr>Stable Projections in Conferences</vt:lpstr>
      <vt:lpstr>Growth in Cooperation with IEEE Bodies and ACM</vt:lpstr>
      <vt:lpstr>Top Goals</vt:lpstr>
      <vt:lpstr>Key Strategies</vt:lpstr>
      <vt:lpstr>IEEE Author Education Initiative</vt:lpstr>
      <vt:lpstr>Conferences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Yao-Wen Chang</cp:lastModifiedBy>
  <cp:revision>72</cp:revision>
  <dcterms:created xsi:type="dcterms:W3CDTF">2016-04-15T13:56:06Z</dcterms:created>
  <dcterms:modified xsi:type="dcterms:W3CDTF">2016-06-05T10:32:55Z</dcterms:modified>
</cp:coreProperties>
</file>