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5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A1CF80-574A-40C1-AF38-7C06BD44DD7C}" type="datetimeFigureOut">
              <a:rPr lang="en-US" smtClean="0"/>
              <a:t>3/25/2017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D48DA-C998-44BC-84E3-FBD2C1433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22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2181-BF74-48F2-B3BE-98A7CF306C1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961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2181-BF74-48F2-B3BE-98A7CF306C1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4638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2181-BF74-48F2-B3BE-98A7CF306C1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6719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2181-BF74-48F2-B3BE-98A7CF306C1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186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2181-BF74-48F2-B3BE-98A7CF306C1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1710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022181-BF74-48F2-B3BE-98A7CF306C1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007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69605" y="1588296"/>
            <a:ext cx="7766936" cy="1646302"/>
          </a:xfrm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Name of your Activity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72693" y="3541080"/>
            <a:ext cx="7766936" cy="10968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of Chair</a:t>
            </a:r>
          </a:p>
          <a:p>
            <a:r>
              <a:rPr lang="en-US" dirty="0"/>
              <a:t>Members of Committee (if applicable)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130" y="22101"/>
            <a:ext cx="2333625" cy="1330487"/>
          </a:xfrm>
          <a:prstGeom prst="rect">
            <a:avLst/>
          </a:prstGeom>
        </p:spPr>
      </p:pic>
      <p:grpSp>
        <p:nvGrpSpPr>
          <p:cNvPr id="32" name="Group 31"/>
          <p:cNvGrpSpPr/>
          <p:nvPr userDrawn="1"/>
        </p:nvGrpSpPr>
        <p:grpSpPr>
          <a:xfrm>
            <a:off x="9774130" y="5559552"/>
            <a:ext cx="2454618" cy="1383792"/>
            <a:chOff x="9211269" y="5211741"/>
            <a:chExt cx="2846791" cy="1646259"/>
          </a:xfrm>
        </p:grpSpPr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941" y="5691472"/>
              <a:ext cx="2793119" cy="116652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4">
              <a:clrChange>
                <a:clrFrom>
                  <a:srgbClr val="FFFDE5"/>
                </a:clrFrom>
                <a:clrTo>
                  <a:srgbClr val="FFFDE5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8931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269" y="5211741"/>
              <a:ext cx="2606699" cy="760395"/>
            </a:xfrm>
            <a:prstGeom prst="rect">
              <a:avLst/>
            </a:prstGeom>
          </p:spPr>
        </p:pic>
      </p:grpSp>
      <p:sp>
        <p:nvSpPr>
          <p:cNvPr id="38" name="Date Placeholder 3"/>
          <p:cNvSpPr>
            <a:spLocks noGrp="1"/>
          </p:cNvSpPr>
          <p:nvPr>
            <p:ph type="dt" sz="half" idx="2"/>
          </p:nvPr>
        </p:nvSpPr>
        <p:spPr>
          <a:xfrm>
            <a:off x="2991585" y="652540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3/26/2017</a:t>
            </a:r>
          </a:p>
        </p:txBody>
      </p:sp>
      <p:sp>
        <p:nvSpPr>
          <p:cNvPr id="3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950" y="6516850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Annual Board of Governors’ Meeting</a:t>
            </a:r>
          </a:p>
        </p:txBody>
      </p:sp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6066" y="656004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7AE34E2-36BE-469E-A9B3-CF01D24F92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97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3002736" y="6501427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3/26/2017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01" y="6492875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Annual Board of Governors’ Meeting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57217" y="65360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7AE34E2-36BE-469E-A9B3-CF01D24F92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227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3052545" y="6501427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3/26/2017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4910" y="6492875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Annual Board of Governors’ Meeting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7026" y="65360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7AE34E2-36BE-469E-A9B3-CF01D24F92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211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540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3/26/2017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IEEE CEDA Annual Board of Governors’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E34E2-36BE-469E-A9B3-CF01D24F92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102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2979393" y="6501427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3/26/2017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1758" y="6492875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Annual Board of Governors’ Meeting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33874" y="6536068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7AE34E2-36BE-469E-A9B3-CF01D24F92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39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3003777" y="6434089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3/26/2017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6142" y="6425537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Annual Board of Governors’ Meeting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58258" y="646873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7AE34E2-36BE-469E-A9B3-CF01D24F92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5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0224459" y="6165304"/>
            <a:ext cx="1152128" cy="4046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&lt;#&gt;</a:t>
            </a:r>
          </a:p>
        </p:txBody>
      </p:sp>
    </p:spTree>
    <p:extLst>
      <p:ext uri="{BB962C8B-B14F-4D97-AF65-F5344CB8AC3E}">
        <p14:creationId xmlns:p14="http://schemas.microsoft.com/office/powerpoint/2010/main" val="41797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3635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01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IEEE CEDA </a:t>
            </a:r>
            <a:br>
              <a:rPr lang="en-US" dirty="0"/>
            </a:br>
            <a:r>
              <a:rPr lang="en-US" dirty="0"/>
              <a:t>Annual Board of Governors’ Meeting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9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President </a:t>
            </a:r>
            <a:r>
              <a:rPr lang="en-US" dirty="0" err="1"/>
              <a:t>Shishpal</a:t>
            </a:r>
            <a:r>
              <a:rPr lang="en-US" dirty="0"/>
              <a:t> S. Rawat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91585" y="6049914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3/26/2017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3950" y="6041362"/>
            <a:ext cx="26011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dirty="0"/>
              <a:t>IEEE CEDA Annual Board of Governors’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46066" y="6084555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97AE34E2-36BE-469E-A9B3-CF01D24F92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9130" y="22101"/>
            <a:ext cx="2333625" cy="1330487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9774130" y="5547360"/>
            <a:ext cx="2454618" cy="1383792"/>
            <a:chOff x="9211269" y="5211741"/>
            <a:chExt cx="2846791" cy="1646259"/>
          </a:xfrm>
        </p:grpSpPr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4941" y="5691472"/>
              <a:ext cx="2793119" cy="116652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13">
              <a:clrChange>
                <a:clrFrom>
                  <a:srgbClr val="FFFDE5"/>
                </a:clrFrom>
                <a:clrTo>
                  <a:srgbClr val="FFFDE5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8931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1269" y="5211741"/>
              <a:ext cx="2606699" cy="7603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5559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66" r:id="rId3"/>
    <p:sldLayoutId id="2147483667" r:id="rId4"/>
    <p:sldLayoutId id="2147483670" r:id="rId5"/>
    <p:sldLayoutId id="2147483668" r:id="rId6"/>
    <p:sldLayoutId id="2147483669" r:id="rId7"/>
    <p:sldLayoutId id="2147483671" r:id="rId8"/>
    <p:sldLayoutId id="2147483672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Californian FB" panose="0207040306080B030204" pitchFamily="18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8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1pPr>
      <a:lvl2pPr marL="457200" indent="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None/>
        <a:defRPr sz="16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/>
          </a:solidFill>
          <a:latin typeface="Californian FB" panose="0207040306080B030204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jpe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GIF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zh-CN" sz="3200" b="1" dirty="0"/>
              <a:t>IEEE Technical Committee on Cyber-Physical Systems: Current Status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For IEEE CEDA </a:t>
            </a:r>
            <a:r>
              <a:rPr lang="en-US" altLang="zh-CN" b="1" dirty="0" err="1">
                <a:solidFill>
                  <a:schemeClr val="accent1"/>
                </a:solidFill>
              </a:rPr>
              <a:t>BoG</a:t>
            </a:r>
            <a:r>
              <a:rPr lang="en-US" altLang="zh-CN" b="1" dirty="0">
                <a:solidFill>
                  <a:schemeClr val="accent1"/>
                </a:solidFill>
              </a:rPr>
              <a:t> Meeting on March 26, 2017</a:t>
            </a:r>
          </a:p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Professor </a:t>
            </a:r>
            <a:r>
              <a:rPr lang="en-US" altLang="zh-CN" b="1" dirty="0" err="1">
                <a:solidFill>
                  <a:schemeClr val="accent1"/>
                </a:solidFill>
              </a:rPr>
              <a:t>Shiyan</a:t>
            </a:r>
            <a:r>
              <a:rPr lang="en-US" altLang="zh-CN" b="1" dirty="0">
                <a:solidFill>
                  <a:schemeClr val="accent1"/>
                </a:solidFill>
              </a:rPr>
              <a:t> Hu</a:t>
            </a:r>
          </a:p>
        </p:txBody>
      </p:sp>
    </p:spTree>
    <p:extLst>
      <p:ext uri="{BB962C8B-B14F-4D97-AF65-F5344CB8AC3E}">
        <p14:creationId xmlns:p14="http://schemas.microsoft.com/office/powerpoint/2010/main" val="4155021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502873"/>
            <a:ext cx="9064613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IET Cyber-Physical Systems: Theory &amp; Applications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8819" y="1487860"/>
            <a:ext cx="4565000" cy="3208111"/>
          </a:xfrm>
        </p:spPr>
        <p:txBody>
          <a:bodyPr>
            <a:normAutofit fontScale="55000" lnSpcReduction="20000"/>
          </a:bodyPr>
          <a:lstStyle/>
          <a:p>
            <a:r>
              <a:rPr lang="en-US" sz="4500" dirty="0"/>
              <a:t>IET is formerly known as IEE, the UK counterpart of IEEE. </a:t>
            </a:r>
          </a:p>
          <a:p>
            <a:pPr lvl="1"/>
            <a:r>
              <a:rPr lang="en-US" sz="4500" dirty="0"/>
              <a:t>Currently, it has more than 180,000 members, being the second largest engineering society in the world. </a:t>
            </a:r>
          </a:p>
          <a:p>
            <a:pPr lvl="1"/>
            <a:r>
              <a:rPr lang="en-US" sz="4500" dirty="0"/>
              <a:t>Editorial board consists of many TC members</a:t>
            </a:r>
          </a:p>
          <a:p>
            <a:pPr lvl="1"/>
            <a:endParaRPr lang="en-US" dirty="0"/>
          </a:p>
          <a:p>
            <a:endParaRPr lang="en-US" sz="1125" dirty="0"/>
          </a:p>
        </p:txBody>
      </p:sp>
      <p:sp>
        <p:nvSpPr>
          <p:cNvPr id="6" name="灯片编号占位符 3"/>
          <p:cNvSpPr txBox="1"/>
          <p:nvPr/>
        </p:nvSpPr>
        <p:spPr bwMode="auto">
          <a:xfrm>
            <a:off x="9096376" y="5726907"/>
            <a:ext cx="428625" cy="27384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 sz="1350"/>
              <a:pPr/>
              <a:t>10</a:t>
            </a:fld>
            <a:endParaRPr lang="zh-CN" altLang="en-US" sz="135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1" y="1402702"/>
            <a:ext cx="3921919" cy="3293269"/>
          </a:xfrm>
          <a:prstGeom prst="rect">
            <a:avLst/>
          </a:prstGeom>
        </p:spPr>
      </p:pic>
      <p:sp>
        <p:nvSpPr>
          <p:cNvPr id="7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7044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5781" y="561269"/>
            <a:ext cx="8229600" cy="1143000"/>
          </a:xfrm>
        </p:spPr>
        <p:txBody>
          <a:bodyPr/>
          <a:lstStyle/>
          <a:p>
            <a:r>
              <a:rPr lang="en-US" dirty="0"/>
              <a:t>Major CPS Journals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40769"/>
            <a:ext cx="6275040" cy="4525963"/>
          </a:xfrm>
        </p:spPr>
        <p:txBody>
          <a:bodyPr/>
          <a:lstStyle/>
          <a:p>
            <a:r>
              <a:rPr lang="en-US" dirty="0"/>
              <a:t>There are only two CPS dedicated major journals: ACM TCPS and IET CPS.</a:t>
            </a:r>
          </a:p>
          <a:p>
            <a:r>
              <a:rPr lang="en-US" dirty="0" err="1"/>
              <a:t>EiC</a:t>
            </a:r>
            <a:r>
              <a:rPr lang="en-US" dirty="0"/>
              <a:t> of ACM TCPS is </a:t>
            </a:r>
            <a:r>
              <a:rPr lang="en-US" dirty="0" err="1"/>
              <a:t>Tei</a:t>
            </a:r>
            <a:r>
              <a:rPr lang="en-US" dirty="0"/>
              <a:t>-Wei </a:t>
            </a:r>
            <a:r>
              <a:rPr lang="en-US" dirty="0" err="1"/>
              <a:t>Kuo</a:t>
            </a:r>
            <a:r>
              <a:rPr lang="en-US" dirty="0"/>
              <a:t>, an executive committee member of TCCPS.</a:t>
            </a:r>
          </a:p>
          <a:p>
            <a:r>
              <a:rPr lang="en-US" dirty="0" err="1"/>
              <a:t>EiCs</a:t>
            </a:r>
            <a:r>
              <a:rPr lang="en-US" dirty="0"/>
              <a:t> for IET CPS are </a:t>
            </a:r>
            <a:r>
              <a:rPr lang="en-US" dirty="0" err="1"/>
              <a:t>Shiyan</a:t>
            </a:r>
            <a:r>
              <a:rPr lang="en-US" dirty="0"/>
              <a:t> Hu and Albert </a:t>
            </a:r>
            <a:r>
              <a:rPr lang="en-US" dirty="0" err="1"/>
              <a:t>Zomaya</a:t>
            </a:r>
            <a:r>
              <a:rPr lang="en-US" dirty="0"/>
              <a:t>.</a:t>
            </a:r>
          </a:p>
          <a:p>
            <a:r>
              <a:rPr lang="en-US" dirty="0"/>
              <a:t>At the </a:t>
            </a:r>
            <a:r>
              <a:rPr lang="en-US" dirty="0" err="1"/>
              <a:t>EiC</a:t>
            </a:r>
            <a:r>
              <a:rPr lang="en-US" dirty="0"/>
              <a:t> level, the two journals are collaborative.</a:t>
            </a:r>
          </a:p>
          <a:p>
            <a:r>
              <a:rPr lang="en-US" dirty="0"/>
              <a:t>ACM TCPS focuses more on the computing aspect of CPS, and IET CPS focuses more on the broader non-computing aspects of CPS.</a:t>
            </a:r>
          </a:p>
        </p:txBody>
      </p:sp>
      <p:pic>
        <p:nvPicPr>
          <p:cNvPr id="1026" name="Picture 2" descr="http://www.ieee-cps.org/img/journal/tcp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286" y="505449"/>
            <a:ext cx="1700940" cy="251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eee-cps.org/img/journal/ietc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286" y="3259488"/>
            <a:ext cx="1728192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5436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1921" y="50231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Workshops (DACPS 2017 is approved by DAC)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54250" y="3501009"/>
            <a:ext cx="7560310" cy="2146935"/>
          </a:xfrm>
          <a:prstGeom prst="rect">
            <a:avLst/>
          </a:prstGeom>
        </p:spPr>
      </p:pic>
      <p:sp>
        <p:nvSpPr>
          <p:cNvPr id="4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12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250" y="1174919"/>
            <a:ext cx="7560310" cy="198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507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05" y="548323"/>
            <a:ext cx="8229600" cy="1143000"/>
          </a:xfrm>
        </p:spPr>
        <p:txBody>
          <a:bodyPr/>
          <a:lstStyle/>
          <a:p>
            <a:r>
              <a:rPr lang="en-US"/>
              <a:t>Journal Special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9476" y="1207294"/>
            <a:ext cx="839298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ym typeface="+mn-ea"/>
              </a:rPr>
              <a:t>Proceedings of the IEEE</a:t>
            </a:r>
            <a:r>
              <a:rPr lang="en-US" dirty="0">
                <a:sym typeface="+mn-ea"/>
              </a:rPr>
              <a:t>, special Issue on Design Automation for Cyber-Physical Systems</a:t>
            </a:r>
          </a:p>
          <a:p>
            <a:r>
              <a:rPr lang="en-US" b="1" dirty="0">
                <a:sym typeface="+mn-ea"/>
              </a:rPr>
              <a:t>IEEE Transactions on CAD</a:t>
            </a:r>
            <a:r>
              <a:rPr lang="en-US" dirty="0">
                <a:sym typeface="+mn-ea"/>
              </a:rPr>
              <a:t>, special issue on CAD for Cyber-Physical System</a:t>
            </a:r>
            <a:endParaRPr lang="en-US" dirty="0"/>
          </a:p>
          <a:p>
            <a:r>
              <a:rPr lang="en-US" b="1" dirty="0">
                <a:sym typeface="+mn-ea"/>
              </a:rPr>
              <a:t>IEEE Transactions on Computers</a:t>
            </a:r>
            <a:r>
              <a:rPr lang="en-US" dirty="0">
                <a:sym typeface="+mn-ea"/>
              </a:rPr>
              <a:t>, special issue on Smart City Computing</a:t>
            </a:r>
            <a:endParaRPr lang="en-US" dirty="0"/>
          </a:p>
          <a:p>
            <a:r>
              <a:rPr lang="en-US" b="1" dirty="0">
                <a:sym typeface="+mn-ea"/>
              </a:rPr>
              <a:t>IEEE Transactions on Multi-Scale Computing Systems</a:t>
            </a:r>
            <a:r>
              <a:rPr lang="en-US" dirty="0">
                <a:sym typeface="+mn-ea"/>
              </a:rPr>
              <a:t>, special issue on Hardware Software </a:t>
            </a:r>
            <a:r>
              <a:rPr lang="en-US" dirty="0" err="1">
                <a:sym typeface="+mn-ea"/>
              </a:rPr>
              <a:t>Crosslayer</a:t>
            </a:r>
            <a:r>
              <a:rPr lang="en-US" dirty="0">
                <a:sym typeface="+mn-ea"/>
              </a:rPr>
              <a:t> Technologies for Trustworthy and Secure Computing</a:t>
            </a:r>
          </a:p>
          <a:p>
            <a:r>
              <a:rPr lang="en-US" b="1" dirty="0"/>
              <a:t>IEEE Transactions on Sustainable Computing</a:t>
            </a:r>
            <a:r>
              <a:rPr lang="en-US" dirty="0"/>
              <a:t>, special issue on Sustainable Cyber-Physical Systems</a:t>
            </a:r>
          </a:p>
          <a:p>
            <a:r>
              <a:rPr lang="en-US" b="1" dirty="0">
                <a:sym typeface="+mn-ea"/>
              </a:rPr>
              <a:t>IEEE Transactions on Big Data</a:t>
            </a:r>
            <a:r>
              <a:rPr lang="en-US" dirty="0">
                <a:sym typeface="+mn-ea"/>
              </a:rPr>
              <a:t>, special issue on Big Data for CPS</a:t>
            </a:r>
            <a:endParaRPr lang="en-US" dirty="0"/>
          </a:p>
          <a:p>
            <a:r>
              <a:rPr lang="en-US" b="1" dirty="0">
                <a:sym typeface="+mn-ea"/>
              </a:rPr>
              <a:t>ACM Transactions on Cyber-Physical Systems</a:t>
            </a:r>
            <a:r>
              <a:rPr lang="en-US" dirty="0">
                <a:sym typeface="+mn-ea"/>
              </a:rPr>
              <a:t>, special issue on Smart Homes, Buildings and Infrastructure</a:t>
            </a:r>
          </a:p>
          <a:p>
            <a:r>
              <a:rPr lang="en-US" b="1" dirty="0">
                <a:sym typeface="+mn-ea"/>
              </a:rPr>
              <a:t>Integration, The VLSI Journal</a:t>
            </a:r>
            <a:r>
              <a:rPr lang="en-US" dirty="0">
                <a:sym typeface="+mn-ea"/>
              </a:rPr>
              <a:t>, special session on Hardware Assisted Techniques for IoT and Big Data Applications</a:t>
            </a:r>
          </a:p>
          <a:p>
            <a:endParaRPr lang="en-US" dirty="0">
              <a:solidFill>
                <a:srgbClr val="0070C0"/>
              </a:solidFill>
              <a:sym typeface="+mn-ea"/>
            </a:endParaRPr>
          </a:p>
          <a:p>
            <a:r>
              <a:rPr lang="en-US" dirty="0">
                <a:solidFill>
                  <a:srgbClr val="0070C0"/>
                </a:solidFill>
                <a:sym typeface="+mn-ea"/>
              </a:rPr>
              <a:t>More to come..</a:t>
            </a:r>
            <a:r>
              <a:rPr lang="en-US" dirty="0">
                <a:sym typeface="+mn-ea"/>
              </a:rPr>
              <a:t>...</a:t>
            </a:r>
          </a:p>
          <a:p>
            <a:endParaRPr lang="en-US" dirty="0"/>
          </a:p>
        </p:txBody>
      </p:sp>
      <p:sp>
        <p:nvSpPr>
          <p:cNvPr id="14" name="灯片编号占位符 3"/>
          <p:cNvSpPr txBox="1"/>
          <p:nvPr/>
        </p:nvSpPr>
        <p:spPr bwMode="auto">
          <a:xfrm>
            <a:off x="10096500" y="6564631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810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05" y="620078"/>
            <a:ext cx="8229600" cy="1143000"/>
          </a:xfrm>
        </p:spPr>
        <p:txBody>
          <a:bodyPr/>
          <a:lstStyle/>
          <a:p>
            <a:r>
              <a:rPr lang="en-US"/>
              <a:t>Conference Special Sessions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840" y="1340486"/>
            <a:ext cx="8229600" cy="4525963"/>
          </a:xfrm>
        </p:spPr>
        <p:txBody>
          <a:bodyPr/>
          <a:lstStyle/>
          <a:p>
            <a:r>
              <a:rPr lang="en-US" b="1" dirty="0">
                <a:sym typeface="+mn-ea"/>
              </a:rPr>
              <a:t>ISVLSI-2016</a:t>
            </a:r>
            <a:r>
              <a:rPr lang="en-US" dirty="0">
                <a:sym typeface="+mn-ea"/>
              </a:rPr>
              <a:t> Special Session on Cyber-Physical Systems: Architecture and Security in Smart Buildings and Autonomous Driving</a:t>
            </a:r>
          </a:p>
          <a:p>
            <a:r>
              <a:rPr lang="en-US" b="1" dirty="0">
                <a:sym typeface="+mn-ea"/>
              </a:rPr>
              <a:t>ISVLSI-2016</a:t>
            </a:r>
            <a:r>
              <a:rPr lang="en-US" dirty="0">
                <a:sym typeface="+mn-ea"/>
              </a:rPr>
              <a:t> Special Session on Emerging Devices for Hardware Security: Fiction or Future</a:t>
            </a:r>
          </a:p>
          <a:p>
            <a:r>
              <a:rPr lang="en-US" b="1" dirty="0">
                <a:sym typeface="+mn-ea"/>
              </a:rPr>
              <a:t>ICCAD-2015 </a:t>
            </a:r>
            <a:r>
              <a:rPr lang="en-US" dirty="0">
                <a:sym typeface="+mn-ea"/>
              </a:rPr>
              <a:t>special session on The Landscape of Smart Buildings: Modeling, Management and Infrastructure</a:t>
            </a:r>
            <a:endParaRPr lang="en-US" dirty="0"/>
          </a:p>
          <a:p>
            <a:r>
              <a:rPr lang="en-US" b="1" dirty="0">
                <a:sym typeface="+mn-ea"/>
              </a:rPr>
              <a:t>ICCD-2015 </a:t>
            </a:r>
            <a:r>
              <a:rPr lang="en-US" dirty="0">
                <a:sym typeface="+mn-ea"/>
              </a:rPr>
              <a:t>special session on Cyber-Physical Integration and Design Automation for Microfluidic Biochips</a:t>
            </a:r>
            <a:endParaRPr lang="en-US" dirty="0"/>
          </a:p>
          <a:p>
            <a:r>
              <a:rPr lang="en-US" b="1" dirty="0">
                <a:sym typeface="+mn-ea"/>
              </a:rPr>
              <a:t>DAC-2015 </a:t>
            </a:r>
            <a:r>
              <a:rPr lang="en-US" dirty="0">
                <a:sym typeface="+mn-ea"/>
              </a:rPr>
              <a:t>special session on Securing Cyber-Physical Systems: From Surveillance to Transportation and Home</a:t>
            </a:r>
          </a:p>
          <a:p>
            <a:r>
              <a:rPr lang="en-US" b="1" dirty="0">
                <a:sym typeface="+mn-ea"/>
              </a:rPr>
              <a:t>DAC-2015</a:t>
            </a:r>
            <a:r>
              <a:rPr lang="en-US" dirty="0">
                <a:sym typeface="+mn-ea"/>
              </a:rPr>
              <a:t> special session on The Researcher Who Cried Wolf</a:t>
            </a:r>
          </a:p>
          <a:p>
            <a:r>
              <a:rPr lang="en-US" dirty="0">
                <a:sym typeface="+mn-ea"/>
              </a:rPr>
              <a:t>More to come …..</a:t>
            </a:r>
            <a:endParaRPr lang="en-US" dirty="0"/>
          </a:p>
          <a:p>
            <a:endParaRPr lang="en-US" dirty="0"/>
          </a:p>
        </p:txBody>
      </p:sp>
      <p:sp>
        <p:nvSpPr>
          <p:cNvPr id="14" name="灯片编号占位符 3"/>
          <p:cNvSpPr txBox="1"/>
          <p:nvPr/>
        </p:nvSpPr>
        <p:spPr bwMode="auto">
          <a:xfrm>
            <a:off x="10096500" y="6564631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70760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8756" y="395923"/>
            <a:ext cx="8229600" cy="1143000"/>
          </a:xfrm>
        </p:spPr>
        <p:txBody>
          <a:bodyPr/>
          <a:lstStyle/>
          <a:p>
            <a:r>
              <a:rPr lang="en-US" dirty="0"/>
              <a:t>CPS Newsletter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1142" y="967423"/>
            <a:ext cx="8205470" cy="970915"/>
          </a:xfrm>
        </p:spPr>
        <p:txBody>
          <a:bodyPr/>
          <a:lstStyle/>
          <a:p>
            <a:r>
              <a:rPr lang="en-US" sz="1800" dirty="0"/>
              <a:t>http://www.ieee-cps.org/letter.html</a:t>
            </a:r>
          </a:p>
          <a:p>
            <a:r>
              <a:rPr lang="en-US" sz="1800" dirty="0"/>
              <a:t>Three issues have already been published online</a:t>
            </a:r>
          </a:p>
        </p:txBody>
      </p:sp>
      <p:sp>
        <p:nvSpPr>
          <p:cNvPr id="14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15</a:t>
            </a:fld>
            <a:endParaRPr lang="zh-C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680" y="1700809"/>
            <a:ext cx="611439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392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9605" y="548323"/>
            <a:ext cx="8229600" cy="1143000"/>
          </a:xfrm>
        </p:spPr>
        <p:txBody>
          <a:bodyPr/>
          <a:lstStyle/>
          <a:p>
            <a:r>
              <a:rPr lang="en-US" dirty="0"/>
              <a:t>TCCPS Awards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9605" y="1340486"/>
            <a:ext cx="8229600" cy="4525963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sym typeface="+mn-ea"/>
              </a:rPr>
              <a:t>Technical Achievement Award</a:t>
            </a:r>
          </a:p>
          <a:p>
            <a:r>
              <a:rPr lang="en-US" dirty="0">
                <a:sym typeface="+mn-ea"/>
              </a:rPr>
              <a:t>Awardees: 2017: Alberto </a:t>
            </a:r>
            <a:r>
              <a:rPr lang="en-US" dirty="0" err="1">
                <a:sym typeface="+mn-ea"/>
              </a:rPr>
              <a:t>Sangiovanni-Vincentelli</a:t>
            </a:r>
            <a:r>
              <a:rPr lang="en-US" dirty="0">
                <a:sym typeface="+mn-ea"/>
              </a:rPr>
              <a:t>, University of California at Berkeley.</a:t>
            </a:r>
          </a:p>
          <a:p>
            <a:endParaRPr lang="en-US" dirty="0">
              <a:sym typeface="+mn-ea"/>
            </a:endParaRPr>
          </a:p>
          <a:p>
            <a:r>
              <a:rPr lang="en-US" b="1" dirty="0">
                <a:solidFill>
                  <a:srgbClr val="C00000"/>
                </a:solidFill>
                <a:sym typeface="+mn-ea"/>
              </a:rPr>
              <a:t>Distinguished Leadership Award</a:t>
            </a:r>
          </a:p>
          <a:p>
            <a:r>
              <a:rPr lang="en-US" dirty="0">
                <a:sym typeface="+mn-ea"/>
              </a:rPr>
              <a:t>Awardees: 2017: </a:t>
            </a:r>
            <a:r>
              <a:rPr lang="en-US" dirty="0" err="1">
                <a:sym typeface="+mn-ea"/>
              </a:rPr>
              <a:t>Tei</a:t>
            </a:r>
            <a:r>
              <a:rPr lang="en-US" dirty="0">
                <a:sym typeface="+mn-ea"/>
              </a:rPr>
              <a:t>-Wei </a:t>
            </a:r>
            <a:r>
              <a:rPr lang="en-US" dirty="0" err="1">
                <a:sym typeface="+mn-ea"/>
              </a:rPr>
              <a:t>Kuo</a:t>
            </a:r>
            <a:r>
              <a:rPr lang="en-US" dirty="0">
                <a:sym typeface="+mn-ea"/>
              </a:rPr>
              <a:t>, National Taiwan University.</a:t>
            </a:r>
          </a:p>
          <a:p>
            <a:endParaRPr lang="en-US" dirty="0">
              <a:sym typeface="+mn-ea"/>
            </a:endParaRPr>
          </a:p>
          <a:p>
            <a:r>
              <a:rPr lang="en-US" b="1" dirty="0">
                <a:solidFill>
                  <a:srgbClr val="C00000"/>
                </a:solidFill>
                <a:sym typeface="+mn-ea"/>
              </a:rPr>
              <a:t>Early-Career Award</a:t>
            </a:r>
          </a:p>
          <a:p>
            <a:r>
              <a:rPr lang="en-US" dirty="0">
                <a:sym typeface="+mn-ea"/>
              </a:rPr>
              <a:t>Awardees: 2017: Qi Zhu, University of California at Riverside.</a:t>
            </a:r>
            <a:endParaRPr lang="en-US" dirty="0"/>
          </a:p>
        </p:txBody>
      </p:sp>
      <p:sp>
        <p:nvSpPr>
          <p:cNvPr id="14" name="灯片编号占位符 3"/>
          <p:cNvSpPr txBox="1"/>
          <p:nvPr/>
        </p:nvSpPr>
        <p:spPr bwMode="auto">
          <a:xfrm>
            <a:off x="10096500" y="6564631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1214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620688"/>
            <a:ext cx="8229600" cy="1143000"/>
          </a:xfrm>
        </p:spPr>
        <p:txBody>
          <a:bodyPr/>
          <a:lstStyle/>
          <a:p>
            <a:r>
              <a:rPr lang="en-US" dirty="0"/>
              <a:t>Comments on ICCPS and TCRTS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115" y="1340769"/>
            <a:ext cx="8229600" cy="4525963"/>
          </a:xfrm>
        </p:spPr>
        <p:txBody>
          <a:bodyPr/>
          <a:lstStyle/>
          <a:p>
            <a:r>
              <a:rPr lang="en-US" dirty="0"/>
              <a:t>Many TC members (advisory board members) are heavily involved in ICCPS such as Prof. Kumar (general chair, 2014), Sharon Hu, </a:t>
            </a:r>
            <a:r>
              <a:rPr lang="en-US" dirty="0" err="1"/>
              <a:t>Tei</a:t>
            </a:r>
            <a:r>
              <a:rPr lang="en-US" dirty="0"/>
              <a:t>-Wei </a:t>
            </a:r>
            <a:r>
              <a:rPr lang="en-US" dirty="0" err="1"/>
              <a:t>Kuo</a:t>
            </a:r>
            <a:r>
              <a:rPr lang="en-US" dirty="0"/>
              <a:t>, Na Li, Mohammad </a:t>
            </a:r>
            <a:r>
              <a:rPr lang="en-US" dirty="0" err="1"/>
              <a:t>Faruque</a:t>
            </a:r>
            <a:r>
              <a:rPr lang="en-US" dirty="0"/>
              <a:t>, etc.</a:t>
            </a:r>
          </a:p>
          <a:p>
            <a:r>
              <a:rPr lang="en-US" dirty="0"/>
              <a:t>Within the scope of CPS, TCRTS dedicates more to its computing perspectives, while TCCPS reaches out to broader audiences in multiple areas such as power systems, aerospace systems, control systems, I&amp;M, industrial electronics, SMC, etc.</a:t>
            </a:r>
          </a:p>
          <a:p>
            <a:r>
              <a:rPr lang="en-US" dirty="0"/>
              <a:t>In fact, TCCPS and TCRTS are collaborating on sponsoring activities (such as NVMSA 2017 and RTCSA 2017).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17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7334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65566"/>
            <a:ext cx="10972800" cy="1175656"/>
          </a:xfrm>
        </p:spPr>
        <p:txBody>
          <a:bodyPr>
            <a:normAutofit/>
          </a:bodyPr>
          <a:lstStyle/>
          <a:p>
            <a:pPr algn="ctr"/>
            <a:r>
              <a:rPr lang="en-US" sz="5700" b="1" dirty="0">
                <a:solidFill>
                  <a:schemeClr val="accent1"/>
                </a:solidFill>
              </a:rPr>
              <a:t>Thanks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96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2</a:t>
            </a:fld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03512" y="2636912"/>
            <a:ext cx="878497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IEEE Technical Committee (TC) on Cyber-Physical Systems (CPS) is an IEEE constituency overseeing all technical activities related to designs, implementations and operations of CPSs. Currently a TC in IEEE Systems Council.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accent1"/>
                </a:solidFill>
                <a:sym typeface="+mn-ea"/>
              </a:rPr>
              <a:t>http://www.ieee-cps.org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CPS addresses the close interactions and feedback loop between the cyber sensing components and the dynamic physical components, using big data analytics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200" dirty="0"/>
              <a:t>Example CPSs include smart energy CPS, automotive CPS, medical CPS, cyber-human system, etc.</a:t>
            </a:r>
          </a:p>
          <a:p>
            <a:endParaRPr lang="en-US" sz="2500" b="1" dirty="0">
              <a:solidFill>
                <a:schemeClr val="bg1"/>
              </a:solidFill>
            </a:endParaRPr>
          </a:p>
        </p:txBody>
      </p:sp>
      <p:pic>
        <p:nvPicPr>
          <p:cNvPr id="21506" name="Picture 2" descr="TC-CP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548680"/>
            <a:ext cx="7577060" cy="1950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615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9361" y="413238"/>
            <a:ext cx="8229600" cy="1143000"/>
          </a:xfrm>
        </p:spPr>
        <p:txBody>
          <a:bodyPr/>
          <a:lstStyle/>
          <a:p>
            <a:r>
              <a:rPr lang="en-US" dirty="0"/>
              <a:t>TC 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1360" y="1074762"/>
            <a:ext cx="8229600" cy="3866406"/>
          </a:xfrm>
        </p:spPr>
        <p:txBody>
          <a:bodyPr/>
          <a:lstStyle/>
          <a:p>
            <a:r>
              <a:rPr lang="en-US" dirty="0"/>
              <a:t>Promote CPS related research</a:t>
            </a:r>
          </a:p>
          <a:p>
            <a:r>
              <a:rPr lang="en-US" dirty="0"/>
              <a:t>Organize journal special issues and conference special sessions</a:t>
            </a:r>
          </a:p>
          <a:p>
            <a:r>
              <a:rPr lang="en-US" dirty="0"/>
              <a:t>Establish new CPS journals</a:t>
            </a:r>
          </a:p>
          <a:p>
            <a:r>
              <a:rPr lang="en-US" dirty="0"/>
              <a:t>Establish new CPS workshops</a:t>
            </a:r>
          </a:p>
          <a:p>
            <a:r>
              <a:rPr lang="en-US" dirty="0"/>
              <a:t>Establish new CPS related IEEE Standards</a:t>
            </a:r>
          </a:p>
          <a:p>
            <a:r>
              <a:rPr lang="en-US" dirty="0"/>
              <a:t>Publish CPS newsletter</a:t>
            </a:r>
          </a:p>
          <a:p>
            <a:r>
              <a:rPr lang="en-US" dirty="0"/>
              <a:t>Establish new awards for CPS activities</a:t>
            </a:r>
          </a:p>
          <a:p>
            <a:r>
              <a:rPr lang="en-US" dirty="0"/>
              <a:t>Promote educational activities related to CPS</a:t>
            </a:r>
          </a:p>
        </p:txBody>
      </p:sp>
      <p:sp>
        <p:nvSpPr>
          <p:cNvPr id="14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9689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936" y="458348"/>
            <a:ext cx="8229600" cy="1143000"/>
          </a:xfrm>
        </p:spPr>
        <p:txBody>
          <a:bodyPr/>
          <a:lstStyle/>
          <a:p>
            <a:r>
              <a:rPr lang="en-US" dirty="0"/>
              <a:t>TC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6715" y="1125856"/>
            <a:ext cx="8813800" cy="4811395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design, implementation and operation of CPS systems</a:t>
            </a:r>
            <a:r>
              <a:rPr lang="en-US" dirty="0"/>
              <a:t> need the consideration of multiple aspects such as computational constraints, performance, energy, user experience, security, reliability, fault tolerance, flexibility and extensibility. </a:t>
            </a:r>
          </a:p>
          <a:p>
            <a:r>
              <a:rPr lang="en-US" dirty="0"/>
              <a:t>To build optimal and reliable CPS, there is a great need for design automation</a:t>
            </a:r>
            <a:r>
              <a:rPr lang="en-US" b="1" dirty="0"/>
              <a:t> </a:t>
            </a:r>
            <a:r>
              <a:rPr lang="en-US" dirty="0"/>
              <a:t>techniques such as large-scale analytical modeling, complex stochastic optimization, statistical machine learning, formal methods and verification, and real-time intelligent control. </a:t>
            </a:r>
          </a:p>
          <a:p>
            <a:r>
              <a:rPr lang="en-US" dirty="0"/>
              <a:t>It is highly desirable to develop innovative </a:t>
            </a:r>
            <a:r>
              <a:rPr lang="en-US" b="1" dirty="0"/>
              <a:t>interdisciplinary techniques </a:t>
            </a:r>
            <a:r>
              <a:rPr lang="en-US" dirty="0"/>
              <a:t>that can address unique CPS challenges such as the fast increase of system scale and complexity, the close interactions with dynamic physical environment, and the significant uncertainties in sensor readings. </a:t>
            </a:r>
          </a:p>
          <a:p>
            <a:r>
              <a:rPr lang="en-US" dirty="0"/>
              <a:t>It is also imperative to bridge CPS research to a variety of</a:t>
            </a:r>
            <a:r>
              <a:rPr lang="en-US" b="1" dirty="0"/>
              <a:t> emerging domains</a:t>
            </a:r>
            <a:r>
              <a:rPr lang="en-US" dirty="0"/>
              <a:t> including smart energy systems, automotive CPS, smart health, smart cities, etc.</a:t>
            </a:r>
          </a:p>
          <a:p>
            <a:endParaRPr lang="en-US" dirty="0"/>
          </a:p>
        </p:txBody>
      </p:sp>
      <p:sp>
        <p:nvSpPr>
          <p:cNvPr id="14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9054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040" y="410898"/>
            <a:ext cx="8229600" cy="1143000"/>
          </a:xfrm>
        </p:spPr>
        <p:txBody>
          <a:bodyPr/>
          <a:lstStyle/>
          <a:p>
            <a:r>
              <a:rPr lang="en-US" dirty="0"/>
              <a:t>Existing TC Members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861" y="1052736"/>
            <a:ext cx="8928992" cy="1656184"/>
          </a:xfrm>
        </p:spPr>
        <p:txBody>
          <a:bodyPr/>
          <a:lstStyle/>
          <a:p>
            <a:r>
              <a:rPr lang="en-US" b="1" dirty="0"/>
              <a:t>45</a:t>
            </a:r>
            <a:r>
              <a:rPr lang="en-US" dirty="0"/>
              <a:t> members from universities and organizations world wide such as Stanford, UC Berkeley, Harvard, Caltech, Carnegie Mellon, University of Sydney, University of Tokyo, National Taiwan University, and Karlsruhe Institute of Technology. </a:t>
            </a:r>
          </a:p>
          <a:p>
            <a:r>
              <a:rPr lang="en-US" b="1" dirty="0"/>
              <a:t>22</a:t>
            </a:r>
            <a:r>
              <a:rPr lang="en-US" dirty="0"/>
              <a:t> IEEE Fellows, and </a:t>
            </a:r>
            <a:r>
              <a:rPr lang="en-US" b="1" dirty="0"/>
              <a:t>15</a:t>
            </a:r>
            <a:r>
              <a:rPr lang="en-US" dirty="0"/>
              <a:t> current or former Editors-In-Chief for premier IEEE/ACM Transactions.</a:t>
            </a:r>
          </a:p>
        </p:txBody>
      </p:sp>
      <p:sp>
        <p:nvSpPr>
          <p:cNvPr id="5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5</a:t>
            </a:fld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485" y="2564904"/>
            <a:ext cx="6394310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89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535" y="228128"/>
            <a:ext cx="8640960" cy="1143000"/>
          </a:xfrm>
        </p:spPr>
        <p:txBody>
          <a:bodyPr/>
          <a:lstStyle/>
          <a:p>
            <a:r>
              <a:rPr lang="en-US" dirty="0"/>
              <a:t>IEEE/ACM Transactions Editor-In-Chiefs</a:t>
            </a:r>
          </a:p>
        </p:txBody>
      </p:sp>
      <p:pic>
        <p:nvPicPr>
          <p:cNvPr id="105474" name="Picture 2" descr="Shiyan H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116" y="4785018"/>
            <a:ext cx="1000132" cy="1000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6" name="Picture 14" descr="Lucia Gauch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103" y="4714469"/>
            <a:ext cx="857256" cy="114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8" name="Picture 16" descr="Albert Zomay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466" y="4759413"/>
            <a:ext cx="986737" cy="1214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6</a:t>
            </a:fld>
            <a:endParaRPr lang="zh-CN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7529" y="856864"/>
            <a:ext cx="2409825" cy="809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3942" y="980724"/>
            <a:ext cx="4648200" cy="54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1407" y="4065702"/>
            <a:ext cx="2951120" cy="6652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1407" y="1639926"/>
            <a:ext cx="3818756" cy="762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47566" y="4221075"/>
            <a:ext cx="4039179" cy="2275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64803" y="3214083"/>
            <a:ext cx="3990975" cy="542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7528" y="2565454"/>
            <a:ext cx="3604320" cy="4976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47528" y="1673645"/>
            <a:ext cx="3390900" cy="904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3988" y="4869471"/>
            <a:ext cx="888082" cy="1271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751000" y="4759413"/>
            <a:ext cx="1009650" cy="138112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98532" y="4729536"/>
            <a:ext cx="1085850" cy="14001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89449" y="4714470"/>
            <a:ext cx="909259" cy="111315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657587" y="4824319"/>
            <a:ext cx="913967" cy="12513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024267" y="3284767"/>
            <a:ext cx="4476679" cy="591745"/>
          </a:xfrm>
          <a:prstGeom prst="rect">
            <a:avLst/>
          </a:prstGeom>
        </p:spPr>
      </p:pic>
      <p:pic>
        <p:nvPicPr>
          <p:cNvPr id="7170" name="Picture 2" descr="http://www.ieee-cps.org/img/committee/committee_jhwang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756" y="4717556"/>
            <a:ext cx="919387" cy="1118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227555" y="2591197"/>
            <a:ext cx="3226195" cy="59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13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0015" y="404178"/>
            <a:ext cx="8229600" cy="1143000"/>
          </a:xfrm>
        </p:spPr>
        <p:txBody>
          <a:bodyPr/>
          <a:lstStyle/>
          <a:p>
            <a:r>
              <a:rPr lang="en-US" dirty="0"/>
              <a:t>TC Advisory Board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3544152" y="3071810"/>
            <a:ext cx="1615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</a:rPr>
              <a:t>P. R. Kumar</a:t>
            </a:r>
            <a:endParaRPr lang="en-US" sz="1500" dirty="0">
              <a:solidFill>
                <a:schemeClr val="accent1"/>
              </a:solidFill>
            </a:endParaRPr>
          </a:p>
          <a:p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US NAE member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Texas A&amp;M Univ.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USA 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5194512" y="3071810"/>
            <a:ext cx="19096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err="1">
                <a:solidFill>
                  <a:schemeClr val="accent1"/>
                </a:solidFill>
              </a:rPr>
              <a:t>Yunhe</a:t>
            </a:r>
            <a:r>
              <a:rPr lang="en-US" sz="1500" b="1" dirty="0">
                <a:solidFill>
                  <a:schemeClr val="accent1"/>
                </a:solidFill>
              </a:rPr>
              <a:t> Pan</a:t>
            </a:r>
          </a:p>
          <a:p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Vice President of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Chinese Academy of  Engineering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P.R. China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540" y="1296711"/>
            <a:ext cx="1179316" cy="158876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375920" y="1285860"/>
            <a:ext cx="1206870" cy="1678616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042364" y="1285860"/>
            <a:ext cx="1285884" cy="1617686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6974918" y="3095090"/>
            <a:ext cx="185738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</a:rPr>
              <a:t>Vincenzo </a:t>
            </a:r>
            <a:r>
              <a:rPr lang="en-US" sz="1500" b="1" dirty="0" err="1">
                <a:solidFill>
                  <a:schemeClr val="accent1"/>
                </a:solidFill>
              </a:rPr>
              <a:t>Piuri</a:t>
            </a:r>
            <a:r>
              <a:rPr lang="en-US" sz="1500" dirty="0">
                <a:solidFill>
                  <a:schemeClr val="accent1"/>
                </a:solidFill>
              </a:rPr>
              <a:t> </a:t>
            </a:r>
          </a:p>
          <a:p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IEEE Former Vice President for Technical Activities </a:t>
            </a:r>
          </a:p>
          <a:p>
            <a:r>
              <a:rPr lang="en-US" sz="1400" dirty="0" err="1">
                <a:solidFill>
                  <a:schemeClr val="accent1"/>
                </a:solidFill>
              </a:rPr>
              <a:t>Universita</a:t>
            </a:r>
            <a:r>
              <a:rPr lang="en-US" sz="1400" dirty="0">
                <a:solidFill>
                  <a:schemeClr val="accent1"/>
                </a:solidFill>
              </a:rPr>
              <a:t>’ </a:t>
            </a:r>
            <a:r>
              <a:rPr lang="en-US" sz="1400" dirty="0" err="1">
                <a:solidFill>
                  <a:schemeClr val="accent1"/>
                </a:solidFill>
              </a:rPr>
              <a:t>degli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Studi</a:t>
            </a:r>
            <a:r>
              <a:rPr lang="en-US" sz="1400" dirty="0">
                <a:solidFill>
                  <a:schemeClr val="accent1"/>
                </a:solidFill>
              </a:rPr>
              <a:t> </a:t>
            </a:r>
            <a:r>
              <a:rPr lang="en-US" sz="1400" dirty="0" err="1">
                <a:solidFill>
                  <a:schemeClr val="accent1"/>
                </a:solidFill>
              </a:rPr>
              <a:t>di</a:t>
            </a:r>
            <a:r>
              <a:rPr lang="en-US" sz="1400" dirty="0">
                <a:solidFill>
                  <a:schemeClr val="accent1"/>
                </a:solidFill>
              </a:rPr>
              <a:t> Milano </a:t>
            </a:r>
          </a:p>
          <a:p>
            <a:r>
              <a:rPr lang="en-US" sz="1400" dirty="0">
                <a:solidFill>
                  <a:schemeClr val="accent1"/>
                </a:solidFill>
              </a:rPr>
              <a:t>Italy </a:t>
            </a:r>
          </a:p>
        </p:txBody>
      </p:sp>
      <p:sp>
        <p:nvSpPr>
          <p:cNvPr id="9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pPr/>
              <a:t>7</a:t>
            </a:fld>
            <a:endParaRPr lang="zh-CN" altLang="en-US" dirty="0"/>
          </a:p>
        </p:txBody>
      </p:sp>
      <p:pic>
        <p:nvPicPr>
          <p:cNvPr id="10242" name="Picture 2" descr="http://www.ieee-cps.org/img/committee/committee_yy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14002" y="1285860"/>
            <a:ext cx="1214446" cy="166986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8832304" y="3071810"/>
            <a:ext cx="189044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b="1" dirty="0" err="1">
                <a:solidFill>
                  <a:schemeClr val="accent1"/>
                </a:solidFill>
              </a:rPr>
              <a:t>Yinyu</a:t>
            </a:r>
            <a:r>
              <a:rPr lang="en-US" altLang="zh-CN" sz="1500" b="1" dirty="0">
                <a:solidFill>
                  <a:schemeClr val="accent1"/>
                </a:solidFill>
              </a:rPr>
              <a:t> Ye</a:t>
            </a:r>
          </a:p>
          <a:p>
            <a:endParaRPr lang="en-US" altLang="zh-CN" sz="1500" dirty="0">
              <a:solidFill>
                <a:schemeClr val="accent1"/>
              </a:solidFill>
            </a:endParaRPr>
          </a:p>
          <a:p>
            <a:r>
              <a:rPr lang="en-US" altLang="zh-CN" sz="1400" dirty="0">
                <a:solidFill>
                  <a:schemeClr val="accent1"/>
                </a:solidFill>
              </a:rPr>
              <a:t>K. T. Li Chair Professor of Engineering </a:t>
            </a:r>
          </a:p>
          <a:p>
            <a:r>
              <a:rPr lang="en-US" altLang="zh-CN" sz="1400" dirty="0">
                <a:solidFill>
                  <a:schemeClr val="accent1"/>
                </a:solidFill>
              </a:rPr>
              <a:t>Stanford University </a:t>
            </a:r>
          </a:p>
          <a:p>
            <a:r>
              <a:rPr lang="en-US" altLang="zh-CN" sz="1400" dirty="0">
                <a:solidFill>
                  <a:schemeClr val="accent1"/>
                </a:solidFill>
              </a:rPr>
              <a:t>USA 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6060" y="1357702"/>
            <a:ext cx="1286516" cy="14952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46184" y="3095090"/>
            <a:ext cx="181502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>
                <a:solidFill>
                  <a:schemeClr val="accent1"/>
                </a:solidFill>
              </a:rPr>
              <a:t>M. Jamal </a:t>
            </a:r>
            <a:r>
              <a:rPr lang="en-US" sz="1500" b="1" dirty="0" err="1">
                <a:solidFill>
                  <a:schemeClr val="accent1"/>
                </a:solidFill>
              </a:rPr>
              <a:t>Deen</a:t>
            </a:r>
            <a:endParaRPr lang="en-US" sz="1500" dirty="0">
              <a:solidFill>
                <a:schemeClr val="accent1"/>
              </a:solidFill>
            </a:endParaRPr>
          </a:p>
          <a:p>
            <a:endParaRPr lang="en-US" sz="15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President of Academy of Sciences, Royal Society of Canada 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McMaster Univ. 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Canada </a:t>
            </a:r>
          </a:p>
        </p:txBody>
      </p:sp>
    </p:spTree>
    <p:extLst>
      <p:ext uri="{BB962C8B-B14F-4D97-AF65-F5344CB8AC3E}">
        <p14:creationId xmlns:p14="http://schemas.microsoft.com/office/powerpoint/2010/main" val="3704747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4643" y="475933"/>
            <a:ext cx="8996952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TC Members Come From Many Societies/Councils</a:t>
            </a:r>
          </a:p>
        </p:txBody>
      </p:sp>
      <p:sp>
        <p:nvSpPr>
          <p:cNvPr id="14" name="灯片编号占位符 3"/>
          <p:cNvSpPr txBox="1"/>
          <p:nvPr/>
        </p:nvSpPr>
        <p:spPr bwMode="auto">
          <a:xfrm>
            <a:off x="10096500" y="6564631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8</a:t>
            </a:fld>
            <a:endParaRPr lang="zh-CN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539" y="1521041"/>
            <a:ext cx="7507427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6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5062" y="531096"/>
            <a:ext cx="8229600" cy="1143000"/>
          </a:xfrm>
        </p:spPr>
        <p:txBody>
          <a:bodyPr/>
          <a:lstStyle/>
          <a:p>
            <a:r>
              <a:rPr lang="en-US" dirty="0"/>
              <a:t>Summary of Recent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6840" y="1196753"/>
            <a:ext cx="8229600" cy="4525963"/>
          </a:xfrm>
        </p:spPr>
        <p:txBody>
          <a:bodyPr/>
          <a:lstStyle/>
          <a:p>
            <a:r>
              <a:rPr lang="en-US" dirty="0"/>
              <a:t>Launched a new journal: IET Cyber-Physical Systems: Theory &amp; Applications, where many TC members are on the editorial board.</a:t>
            </a:r>
          </a:p>
          <a:p>
            <a:r>
              <a:rPr lang="en-US" dirty="0"/>
              <a:t>Launched two workshops: one at DAC and the other one at INFOCOM</a:t>
            </a:r>
          </a:p>
          <a:p>
            <a:r>
              <a:rPr lang="en-US" dirty="0"/>
              <a:t>Organized a few journal special issues: TCAD, TC,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Organized a few conference special sessions: DAC, ICCAD,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Financially/technically co-sponsored a few conferences: NVMDA 2017 (jointly with TCRTS), RTCSA 2017 (jointly with TCRTS),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Launched a CPS newsletter</a:t>
            </a:r>
          </a:p>
          <a:p>
            <a:r>
              <a:rPr lang="en-US" dirty="0"/>
              <a:t>Established several TCCPS awards</a:t>
            </a:r>
          </a:p>
        </p:txBody>
      </p:sp>
      <p:sp>
        <p:nvSpPr>
          <p:cNvPr id="5" name="灯片编号占位符 3"/>
          <p:cNvSpPr txBox="1"/>
          <p:nvPr/>
        </p:nvSpPr>
        <p:spPr bwMode="auto">
          <a:xfrm>
            <a:off x="10096500" y="6492876"/>
            <a:ext cx="5715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fld id="{AF6E5650-8210-481C-856D-253D7CDB89BF}" type="slidenum">
              <a:rPr lang="zh-CN" altLang="en-US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7974957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70D9305-D281-4208-A2F9-59C84375BEC7}" vid="{EE2F28A7-35BA-4215-BD2A-779904CAD8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2017 CEDA BoG at DATE presentation template</Template>
  <TotalTime>6</TotalTime>
  <Words>966</Words>
  <Application>Microsoft Office PowerPoint</Application>
  <PresentationFormat>Widescreen</PresentationFormat>
  <Paragraphs>128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等线</vt:lpstr>
      <vt:lpstr>方正姚体</vt:lpstr>
      <vt:lpstr>华文新魏</vt:lpstr>
      <vt:lpstr>Arial</vt:lpstr>
      <vt:lpstr>Calibri</vt:lpstr>
      <vt:lpstr>Californian FB</vt:lpstr>
      <vt:lpstr>Trebuchet MS</vt:lpstr>
      <vt:lpstr>Wingdings 3</vt:lpstr>
      <vt:lpstr>Facet</vt:lpstr>
      <vt:lpstr>IEEE Technical Committee on Cyber-Physical Systems: Current Status</vt:lpstr>
      <vt:lpstr>PowerPoint Presentation</vt:lpstr>
      <vt:lpstr>TC Missions</vt:lpstr>
      <vt:lpstr>TC Research</vt:lpstr>
      <vt:lpstr>Existing TC Members</vt:lpstr>
      <vt:lpstr>IEEE/ACM Transactions Editor-In-Chiefs</vt:lpstr>
      <vt:lpstr>TC Advisory Board</vt:lpstr>
      <vt:lpstr>TC Members Come From Many Societies/Councils</vt:lpstr>
      <vt:lpstr>Summary of Recent Activities</vt:lpstr>
      <vt:lpstr>IET Cyber-Physical Systems: Theory &amp; Applications </vt:lpstr>
      <vt:lpstr>Major CPS Journals</vt:lpstr>
      <vt:lpstr>Workshops (DACPS 2017 is approved by DAC)</vt:lpstr>
      <vt:lpstr>Journal Special Issues</vt:lpstr>
      <vt:lpstr>Conference Special Sessions</vt:lpstr>
      <vt:lpstr>CPS Newsletter</vt:lpstr>
      <vt:lpstr>TCCPS Awards </vt:lpstr>
      <vt:lpstr>Comments on ICCPS and TCRTS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IEEE Technical Committee on Cyber-Physical Systems: Current Status</dc:title>
  <dc:creator>shiyan-adm</dc:creator>
  <cp:lastModifiedBy>shiyan-adm</cp:lastModifiedBy>
  <cp:revision>3</cp:revision>
  <dcterms:created xsi:type="dcterms:W3CDTF">2017-03-25T19:39:40Z</dcterms:created>
  <dcterms:modified xsi:type="dcterms:W3CDTF">2017-03-25T19:47:23Z</dcterms:modified>
</cp:coreProperties>
</file>