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28.wmf" ContentType="image/x-wmf"/>
  <Override PartName="/ppt/media/image27.png" ContentType="image/png"/>
  <Override PartName="/ppt/media/image26.wmf" ContentType="image/x-wmf"/>
  <Override PartName="/ppt/media/image25.wmf" ContentType="image/x-wmf"/>
  <Override PartName="/ppt/media/image24.wmf" ContentType="image/x-wmf"/>
  <Override PartName="/ppt/media/image9.png" ContentType="image/png"/>
  <Override PartName="/ppt/media/image10.png" ContentType="image/png"/>
  <Override PartName="/ppt/media/image23.png" ContentType="image/png"/>
  <Override PartName="/ppt/media/image8.png" ContentType="image/png"/>
  <Override PartName="/ppt/media/image1.png" ContentType="image/png"/>
  <Override PartName="/ppt/media/image6.png" ContentType="image/png"/>
  <Override PartName="/ppt/media/image21.png" ContentType="image/png"/>
  <Override PartName="/ppt/media/image2.png" ContentType="image/png"/>
  <Override PartName="/ppt/media/image7.png" ContentType="image/png"/>
  <Override PartName="/ppt/media/image22.png" ContentType="image/png"/>
  <Override PartName="/ppt/media/image3.png" ContentType="image/png"/>
  <Override PartName="/ppt/media/image4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5.png" ContentType="image/png"/>
  <Override PartName="/ppt/media/image20.png" ContentType="image/pn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4" name="" descr="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65" name="" descr=""/>
          <p:cNvPicPr/>
          <p:nvPr/>
        </p:nvPicPr>
        <p:blipFill>
          <a:blip r:embed="rId3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4" name="" descr="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115" name="" descr=""/>
          <p:cNvPicPr/>
          <p:nvPr/>
        </p:nvPicPr>
        <p:blipFill>
          <a:blip r:embed="rId3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4" name="" descr="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165" name="" descr=""/>
          <p:cNvPicPr/>
          <p:nvPr/>
        </p:nvPicPr>
        <p:blipFill>
          <a:blip r:embed="rId3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0" name="" descr="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201" name="" descr=""/>
          <p:cNvPicPr/>
          <p:nvPr/>
        </p:nvPicPr>
        <p:blipFill>
          <a:blip r:embed="rId3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mailto:David%20Atienza" TargetMode="External"/><Relationship Id="rId7" Type="http://schemas.openxmlformats.org/officeDocument/2006/relationships/hyperlink" Target="mailto:David%20Atienza" TargetMode="External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slideLayout" Target="../slideLayouts/slideLayout1.xml"/><Relationship Id="rId12" Type="http://schemas.openxmlformats.org/officeDocument/2006/relationships/slideLayout" Target="../slideLayouts/slideLayout2.xml"/><Relationship Id="rId13" Type="http://schemas.openxmlformats.org/officeDocument/2006/relationships/slideLayout" Target="../slideLayouts/slideLayout3.xml"/><Relationship Id="rId14" Type="http://schemas.openxmlformats.org/officeDocument/2006/relationships/slideLayout" Target="../slideLayouts/slideLayout4.xml"/><Relationship Id="rId15" Type="http://schemas.openxmlformats.org/officeDocument/2006/relationships/slideLayout" Target="../slideLayouts/slideLayout5.xml"/><Relationship Id="rId16" Type="http://schemas.openxmlformats.org/officeDocument/2006/relationships/slideLayout" Target="../slideLayouts/slideLayout6.xml"/><Relationship Id="rId17" Type="http://schemas.openxmlformats.org/officeDocument/2006/relationships/slideLayout" Target="../slideLayouts/slideLayout7.xml"/><Relationship Id="rId18" Type="http://schemas.openxmlformats.org/officeDocument/2006/relationships/slideLayout" Target="../slideLayouts/slideLayout8.xml"/><Relationship Id="rId1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7027920" y="0"/>
            <a:ext cx="914400" cy="5143320"/>
          </a:xfrm>
          <a:prstGeom prst="line">
            <a:avLst/>
          </a:prstGeom>
          <a:ln w="9360">
            <a:solidFill>
              <a:schemeClr val="accent1">
                <a:alpha val="7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" name="Line 2"/>
          <p:cNvSpPr/>
          <p:nvPr/>
        </p:nvSpPr>
        <p:spPr>
          <a:xfrm flipH="1">
            <a:off x="5568840" y="2760840"/>
            <a:ext cx="3572640" cy="2382480"/>
          </a:xfrm>
          <a:prstGeom prst="line">
            <a:avLst/>
          </a:prstGeom>
          <a:ln w="9360">
            <a:solidFill>
              <a:schemeClr val="accent1">
                <a:alpha val="7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6886080" y="-6480"/>
            <a:ext cx="2254680" cy="514908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7202520" y="-6480"/>
            <a:ext cx="1940760" cy="514908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6699240" y="2286000"/>
            <a:ext cx="2444040" cy="2856600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7000920" y="-6480"/>
            <a:ext cx="2140200" cy="514908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8174160" y="-6480"/>
            <a:ext cx="966960" cy="514908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7778880" y="2692440"/>
            <a:ext cx="1362240" cy="2450520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8204400" y="-6480"/>
            <a:ext cx="936720" cy="514908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0" y="3009960"/>
            <a:ext cx="335880" cy="2133000"/>
          </a:xfrm>
          <a:prstGeom prst="triangle">
            <a:avLst>
              <a:gd name="adj" fmla="val 0"/>
            </a:avLst>
          </a:prstGeom>
          <a:solidFill>
            <a:schemeClr val="accent1"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0" name="Picture 2" descr=""/>
          <p:cNvPicPr/>
          <p:nvPr/>
        </p:nvPicPr>
        <p:blipFill>
          <a:blip r:embed="rId2"/>
          <a:stretch/>
        </p:blipFill>
        <p:spPr>
          <a:xfrm>
            <a:off x="7769160" y="4443120"/>
            <a:ext cx="855720" cy="261360"/>
          </a:xfrm>
          <a:prstGeom prst="rect">
            <a:avLst/>
          </a:prstGeom>
          <a:ln>
            <a:noFill/>
          </a:ln>
        </p:spPr>
      </p:pic>
      <p:pic>
        <p:nvPicPr>
          <p:cNvPr id="11" name="Picture 2" descr=""/>
          <p:cNvPicPr/>
          <p:nvPr/>
        </p:nvPicPr>
        <p:blipFill>
          <a:blip r:embed="rId3"/>
          <a:stretch/>
        </p:blipFill>
        <p:spPr>
          <a:xfrm>
            <a:off x="7769160" y="4443120"/>
            <a:ext cx="855720" cy="261360"/>
          </a:xfrm>
          <a:prstGeom prst="rect">
            <a:avLst/>
          </a:prstGeom>
          <a:ln>
            <a:noFill/>
          </a:ln>
        </p:spPr>
      </p:pic>
      <p:pic>
        <p:nvPicPr>
          <p:cNvPr id="12" name="Picture 7" descr=""/>
          <p:cNvPicPr/>
          <p:nvPr/>
        </p:nvPicPr>
        <p:blipFill>
          <a:blip r:embed="rId4"/>
          <a:stretch/>
        </p:blipFill>
        <p:spPr>
          <a:xfrm>
            <a:off x="7527960" y="4718880"/>
            <a:ext cx="1508400" cy="363600"/>
          </a:xfrm>
          <a:prstGeom prst="rect">
            <a:avLst/>
          </a:prstGeom>
          <a:ln>
            <a:noFill/>
          </a:ln>
        </p:spPr>
      </p:pic>
      <p:pic>
        <p:nvPicPr>
          <p:cNvPr id="13" name="Picture 32" descr=""/>
          <p:cNvPicPr/>
          <p:nvPr/>
        </p:nvPicPr>
        <p:blipFill>
          <a:blip r:embed="rId5"/>
          <a:stretch/>
        </p:blipFill>
        <p:spPr>
          <a:xfrm>
            <a:off x="3504240" y="4603320"/>
            <a:ext cx="740160" cy="539280"/>
          </a:xfrm>
          <a:prstGeom prst="rect">
            <a:avLst/>
          </a:prstGeom>
          <a:ln>
            <a:noFill/>
          </a:ln>
        </p:spPr>
      </p:pic>
      <p:sp>
        <p:nvSpPr>
          <p:cNvPr id="14" name="CustomShape 11"/>
          <p:cNvSpPr/>
          <p:nvPr/>
        </p:nvSpPr>
        <p:spPr>
          <a:xfrm>
            <a:off x="0" y="-5760"/>
            <a:ext cx="646920" cy="4272840"/>
          </a:xfrm>
          <a:custGeom>
            <a:avLst/>
            <a:gdLst/>
            <a:ahLst/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" name="Line 12"/>
          <p:cNvSpPr/>
          <p:nvPr/>
        </p:nvSpPr>
        <p:spPr>
          <a:xfrm>
            <a:off x="7027920" y="0"/>
            <a:ext cx="914400" cy="5143320"/>
          </a:xfrm>
          <a:prstGeom prst="line">
            <a:avLst/>
          </a:prstGeom>
          <a:ln w="9360">
            <a:solidFill>
              <a:schemeClr val="accent1">
                <a:alpha val="7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" name="Line 13"/>
          <p:cNvSpPr/>
          <p:nvPr/>
        </p:nvSpPr>
        <p:spPr>
          <a:xfrm flipH="1">
            <a:off x="5568840" y="2760840"/>
            <a:ext cx="3572640" cy="2382480"/>
          </a:xfrm>
          <a:prstGeom prst="line">
            <a:avLst/>
          </a:prstGeom>
          <a:ln w="9360">
            <a:solidFill>
              <a:schemeClr val="accent1">
                <a:alpha val="7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" name="CustomShape 14"/>
          <p:cNvSpPr/>
          <p:nvPr/>
        </p:nvSpPr>
        <p:spPr>
          <a:xfrm>
            <a:off x="6886080" y="-6480"/>
            <a:ext cx="2254680" cy="514908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" name="CustomShape 15"/>
          <p:cNvSpPr/>
          <p:nvPr/>
        </p:nvSpPr>
        <p:spPr>
          <a:xfrm>
            <a:off x="7202520" y="-6480"/>
            <a:ext cx="1940760" cy="514908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" name="CustomShape 16"/>
          <p:cNvSpPr/>
          <p:nvPr/>
        </p:nvSpPr>
        <p:spPr>
          <a:xfrm>
            <a:off x="6699240" y="2286000"/>
            <a:ext cx="2444040" cy="2856600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" name="CustomShape 17"/>
          <p:cNvSpPr/>
          <p:nvPr/>
        </p:nvSpPr>
        <p:spPr>
          <a:xfrm>
            <a:off x="7000920" y="-6480"/>
            <a:ext cx="2140200" cy="514908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" name="CustomShape 18"/>
          <p:cNvSpPr/>
          <p:nvPr/>
        </p:nvSpPr>
        <p:spPr>
          <a:xfrm>
            <a:off x="8174160" y="-6480"/>
            <a:ext cx="966960" cy="514908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" name="CustomShape 19"/>
          <p:cNvSpPr/>
          <p:nvPr/>
        </p:nvSpPr>
        <p:spPr>
          <a:xfrm>
            <a:off x="8204400" y="-6480"/>
            <a:ext cx="936720" cy="514908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" name="CustomShape 20"/>
          <p:cNvSpPr/>
          <p:nvPr/>
        </p:nvSpPr>
        <p:spPr>
          <a:xfrm>
            <a:off x="7778880" y="2692440"/>
            <a:ext cx="1362240" cy="2450520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" name="CustomShape 21"/>
          <p:cNvSpPr/>
          <p:nvPr/>
        </p:nvSpPr>
        <p:spPr>
          <a:xfrm>
            <a:off x="519480" y="2456640"/>
            <a:ext cx="2770200" cy="55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David Atienza - President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CustomShape 22"/>
          <p:cNvSpPr/>
          <p:nvPr/>
        </p:nvSpPr>
        <p:spPr>
          <a:xfrm>
            <a:off x="514440" y="2889720"/>
            <a:ext cx="2224440" cy="28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8760" rIns="68760" tIns="34200" bIns="34200"/>
          <a:p>
            <a:pPr>
              <a:lnSpc>
                <a:spcPct val="100000"/>
              </a:lnSpc>
            </a:pPr>
            <a:r>
              <a:rPr b="0" lang="en-US" sz="1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6"/>
              </a:rPr>
              <a:t>president@ieee-ceda.com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CustomShape 23"/>
          <p:cNvSpPr/>
          <p:nvPr/>
        </p:nvSpPr>
        <p:spPr>
          <a:xfrm>
            <a:off x="514440" y="2889720"/>
            <a:ext cx="2224440" cy="28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8760" rIns="68760" tIns="34200" bIns="34200"/>
          <a:p>
            <a:pPr>
              <a:lnSpc>
                <a:spcPct val="100000"/>
              </a:lnSpc>
            </a:pPr>
            <a:r>
              <a:rPr b="0" lang="en-US" sz="1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7"/>
              </a:rPr>
              <a:t>president@ieee-ceda.com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" name="Picture 2" descr=""/>
          <p:cNvPicPr/>
          <p:nvPr/>
        </p:nvPicPr>
        <p:blipFill>
          <a:blip r:embed="rId8"/>
          <a:stretch/>
        </p:blipFill>
        <p:spPr>
          <a:xfrm>
            <a:off x="7769160" y="4443120"/>
            <a:ext cx="855720" cy="261360"/>
          </a:xfrm>
          <a:prstGeom prst="rect">
            <a:avLst/>
          </a:prstGeom>
          <a:ln>
            <a:noFill/>
          </a:ln>
        </p:spPr>
      </p:pic>
      <p:pic>
        <p:nvPicPr>
          <p:cNvPr id="28" name="Picture 44" descr=""/>
          <p:cNvPicPr/>
          <p:nvPr/>
        </p:nvPicPr>
        <p:blipFill>
          <a:blip r:embed="rId9"/>
          <a:stretch/>
        </p:blipFill>
        <p:spPr>
          <a:xfrm>
            <a:off x="7527960" y="4718880"/>
            <a:ext cx="1508400" cy="363600"/>
          </a:xfrm>
          <a:prstGeom prst="rect">
            <a:avLst/>
          </a:prstGeom>
          <a:ln>
            <a:noFill/>
          </a:ln>
        </p:spPr>
      </p:pic>
      <p:pic>
        <p:nvPicPr>
          <p:cNvPr id="29" name="Picture 29" descr=""/>
          <p:cNvPicPr/>
          <p:nvPr/>
        </p:nvPicPr>
        <p:blipFill>
          <a:blip r:embed="rId10"/>
          <a:stretch/>
        </p:blipFill>
        <p:spPr>
          <a:xfrm>
            <a:off x="3504240" y="4603320"/>
            <a:ext cx="740160" cy="539280"/>
          </a:xfrm>
          <a:prstGeom prst="rect">
            <a:avLst/>
          </a:prstGeom>
          <a:ln>
            <a:noFill/>
          </a:ln>
        </p:spPr>
      </p:pic>
      <p:sp>
        <p:nvSpPr>
          <p:cNvPr id="30" name="PlaceHolder 2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11"/>
    <p:sldLayoutId id="2147483650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0" r:id="rId2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Line 1"/>
          <p:cNvSpPr/>
          <p:nvPr/>
        </p:nvSpPr>
        <p:spPr>
          <a:xfrm>
            <a:off x="7027920" y="0"/>
            <a:ext cx="914400" cy="5143320"/>
          </a:xfrm>
          <a:prstGeom prst="line">
            <a:avLst/>
          </a:prstGeom>
          <a:ln w="9360">
            <a:solidFill>
              <a:schemeClr val="accent1">
                <a:alpha val="7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7" name="Line 2"/>
          <p:cNvSpPr/>
          <p:nvPr/>
        </p:nvSpPr>
        <p:spPr>
          <a:xfrm flipH="1">
            <a:off x="5568840" y="2760840"/>
            <a:ext cx="3572640" cy="2382480"/>
          </a:xfrm>
          <a:prstGeom prst="line">
            <a:avLst/>
          </a:prstGeom>
          <a:ln w="9360">
            <a:solidFill>
              <a:schemeClr val="accent1">
                <a:alpha val="7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8" name="CustomShape 3"/>
          <p:cNvSpPr/>
          <p:nvPr/>
        </p:nvSpPr>
        <p:spPr>
          <a:xfrm>
            <a:off x="6886080" y="-6480"/>
            <a:ext cx="2254680" cy="514908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9" name="CustomShape 4"/>
          <p:cNvSpPr/>
          <p:nvPr/>
        </p:nvSpPr>
        <p:spPr>
          <a:xfrm>
            <a:off x="7202520" y="-6480"/>
            <a:ext cx="1940760" cy="514908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0" name="CustomShape 5"/>
          <p:cNvSpPr/>
          <p:nvPr/>
        </p:nvSpPr>
        <p:spPr>
          <a:xfrm>
            <a:off x="6699240" y="2286000"/>
            <a:ext cx="2444040" cy="2856600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1" name="CustomShape 6"/>
          <p:cNvSpPr/>
          <p:nvPr/>
        </p:nvSpPr>
        <p:spPr>
          <a:xfrm>
            <a:off x="7000920" y="-6480"/>
            <a:ext cx="2140200" cy="514908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2" name="CustomShape 7"/>
          <p:cNvSpPr/>
          <p:nvPr/>
        </p:nvSpPr>
        <p:spPr>
          <a:xfrm>
            <a:off x="8174160" y="-6480"/>
            <a:ext cx="966960" cy="514908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3" name="CustomShape 8"/>
          <p:cNvSpPr/>
          <p:nvPr/>
        </p:nvSpPr>
        <p:spPr>
          <a:xfrm>
            <a:off x="7778880" y="2692440"/>
            <a:ext cx="1362240" cy="2450520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4" name="CustomShape 9"/>
          <p:cNvSpPr/>
          <p:nvPr/>
        </p:nvSpPr>
        <p:spPr>
          <a:xfrm>
            <a:off x="8204400" y="-6480"/>
            <a:ext cx="936720" cy="514908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5" name="CustomShape 10"/>
          <p:cNvSpPr/>
          <p:nvPr/>
        </p:nvSpPr>
        <p:spPr>
          <a:xfrm>
            <a:off x="0" y="3009960"/>
            <a:ext cx="335880" cy="2133000"/>
          </a:xfrm>
          <a:prstGeom prst="triangle">
            <a:avLst>
              <a:gd name="adj" fmla="val 0"/>
            </a:avLst>
          </a:prstGeom>
          <a:solidFill>
            <a:schemeClr val="accent1"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76" name="Picture 2" descr=""/>
          <p:cNvPicPr/>
          <p:nvPr/>
        </p:nvPicPr>
        <p:blipFill>
          <a:blip r:embed="rId2"/>
          <a:stretch/>
        </p:blipFill>
        <p:spPr>
          <a:xfrm>
            <a:off x="7769160" y="4443120"/>
            <a:ext cx="855720" cy="261360"/>
          </a:xfrm>
          <a:prstGeom prst="rect">
            <a:avLst/>
          </a:prstGeom>
          <a:ln>
            <a:noFill/>
          </a:ln>
        </p:spPr>
      </p:pic>
      <p:pic>
        <p:nvPicPr>
          <p:cNvPr id="77" name="Picture 2" descr=""/>
          <p:cNvPicPr/>
          <p:nvPr/>
        </p:nvPicPr>
        <p:blipFill>
          <a:blip r:embed="rId3"/>
          <a:stretch/>
        </p:blipFill>
        <p:spPr>
          <a:xfrm>
            <a:off x="7769160" y="4443120"/>
            <a:ext cx="855720" cy="261360"/>
          </a:xfrm>
          <a:prstGeom prst="rect">
            <a:avLst/>
          </a:prstGeom>
          <a:ln>
            <a:noFill/>
          </a:ln>
        </p:spPr>
      </p:pic>
      <p:pic>
        <p:nvPicPr>
          <p:cNvPr id="78" name="Picture 7" descr=""/>
          <p:cNvPicPr/>
          <p:nvPr/>
        </p:nvPicPr>
        <p:blipFill>
          <a:blip r:embed="rId4"/>
          <a:stretch/>
        </p:blipFill>
        <p:spPr>
          <a:xfrm>
            <a:off x="7527960" y="4718880"/>
            <a:ext cx="1508400" cy="363600"/>
          </a:xfrm>
          <a:prstGeom prst="rect">
            <a:avLst/>
          </a:prstGeom>
          <a:ln>
            <a:noFill/>
          </a:ln>
        </p:spPr>
      </p:pic>
      <p:pic>
        <p:nvPicPr>
          <p:cNvPr id="79" name="Picture 32" descr=""/>
          <p:cNvPicPr/>
          <p:nvPr/>
        </p:nvPicPr>
        <p:blipFill>
          <a:blip r:embed="rId5"/>
          <a:stretch/>
        </p:blipFill>
        <p:spPr>
          <a:xfrm>
            <a:off x="3504240" y="4603320"/>
            <a:ext cx="740160" cy="539280"/>
          </a:xfrm>
          <a:prstGeom prst="rect">
            <a:avLst/>
          </a:prstGeom>
          <a:ln>
            <a:noFill/>
          </a:ln>
        </p:spPr>
      </p:pic>
      <p:sp>
        <p:nvSpPr>
          <p:cNvPr id="80" name="PlaceHolder 1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1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Line 1"/>
          <p:cNvSpPr/>
          <p:nvPr/>
        </p:nvSpPr>
        <p:spPr>
          <a:xfrm>
            <a:off x="7027920" y="0"/>
            <a:ext cx="914400" cy="5143320"/>
          </a:xfrm>
          <a:prstGeom prst="line">
            <a:avLst/>
          </a:prstGeom>
          <a:ln w="9360">
            <a:solidFill>
              <a:schemeClr val="accent1">
                <a:alpha val="7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7" name="Line 2"/>
          <p:cNvSpPr/>
          <p:nvPr/>
        </p:nvSpPr>
        <p:spPr>
          <a:xfrm flipH="1">
            <a:off x="5568840" y="2760840"/>
            <a:ext cx="3572640" cy="2382480"/>
          </a:xfrm>
          <a:prstGeom prst="line">
            <a:avLst/>
          </a:prstGeom>
          <a:ln w="9360">
            <a:solidFill>
              <a:schemeClr val="accent1">
                <a:alpha val="7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8" name="CustomShape 3"/>
          <p:cNvSpPr/>
          <p:nvPr/>
        </p:nvSpPr>
        <p:spPr>
          <a:xfrm>
            <a:off x="6886080" y="-6480"/>
            <a:ext cx="2254680" cy="514908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9" name="CustomShape 4"/>
          <p:cNvSpPr/>
          <p:nvPr/>
        </p:nvSpPr>
        <p:spPr>
          <a:xfrm>
            <a:off x="7202520" y="-6480"/>
            <a:ext cx="1940760" cy="514908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0" name="CustomShape 5"/>
          <p:cNvSpPr/>
          <p:nvPr/>
        </p:nvSpPr>
        <p:spPr>
          <a:xfrm>
            <a:off x="6699240" y="2286000"/>
            <a:ext cx="2444040" cy="2856600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1" name="CustomShape 6"/>
          <p:cNvSpPr/>
          <p:nvPr/>
        </p:nvSpPr>
        <p:spPr>
          <a:xfrm>
            <a:off x="7000920" y="-6480"/>
            <a:ext cx="2140200" cy="514908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2" name="CustomShape 7"/>
          <p:cNvSpPr/>
          <p:nvPr/>
        </p:nvSpPr>
        <p:spPr>
          <a:xfrm>
            <a:off x="8174160" y="-6480"/>
            <a:ext cx="966960" cy="514908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3" name="CustomShape 8"/>
          <p:cNvSpPr/>
          <p:nvPr/>
        </p:nvSpPr>
        <p:spPr>
          <a:xfrm>
            <a:off x="7778880" y="2692440"/>
            <a:ext cx="1362240" cy="2450520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4" name="CustomShape 9"/>
          <p:cNvSpPr/>
          <p:nvPr/>
        </p:nvSpPr>
        <p:spPr>
          <a:xfrm>
            <a:off x="8204400" y="-6480"/>
            <a:ext cx="936720" cy="514908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5" name="CustomShape 10"/>
          <p:cNvSpPr/>
          <p:nvPr/>
        </p:nvSpPr>
        <p:spPr>
          <a:xfrm>
            <a:off x="0" y="3009960"/>
            <a:ext cx="335880" cy="2133000"/>
          </a:xfrm>
          <a:prstGeom prst="triangle">
            <a:avLst>
              <a:gd name="adj" fmla="val 0"/>
            </a:avLst>
          </a:prstGeom>
          <a:solidFill>
            <a:schemeClr val="accent1"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26" name="Picture 2" descr=""/>
          <p:cNvPicPr/>
          <p:nvPr/>
        </p:nvPicPr>
        <p:blipFill>
          <a:blip r:embed="rId2"/>
          <a:stretch/>
        </p:blipFill>
        <p:spPr>
          <a:xfrm>
            <a:off x="7769160" y="4443120"/>
            <a:ext cx="855720" cy="261360"/>
          </a:xfrm>
          <a:prstGeom prst="rect">
            <a:avLst/>
          </a:prstGeom>
          <a:ln>
            <a:noFill/>
          </a:ln>
        </p:spPr>
      </p:pic>
      <p:pic>
        <p:nvPicPr>
          <p:cNvPr id="127" name="Picture 2" descr=""/>
          <p:cNvPicPr/>
          <p:nvPr/>
        </p:nvPicPr>
        <p:blipFill>
          <a:blip r:embed="rId3"/>
          <a:stretch/>
        </p:blipFill>
        <p:spPr>
          <a:xfrm>
            <a:off x="7769160" y="4443120"/>
            <a:ext cx="855720" cy="261360"/>
          </a:xfrm>
          <a:prstGeom prst="rect">
            <a:avLst/>
          </a:prstGeom>
          <a:ln>
            <a:noFill/>
          </a:ln>
        </p:spPr>
      </p:pic>
      <p:pic>
        <p:nvPicPr>
          <p:cNvPr id="128" name="Picture 7" descr=""/>
          <p:cNvPicPr/>
          <p:nvPr/>
        </p:nvPicPr>
        <p:blipFill>
          <a:blip r:embed="rId4"/>
          <a:stretch/>
        </p:blipFill>
        <p:spPr>
          <a:xfrm>
            <a:off x="7527960" y="4718880"/>
            <a:ext cx="1508400" cy="363600"/>
          </a:xfrm>
          <a:prstGeom prst="rect">
            <a:avLst/>
          </a:prstGeom>
          <a:ln>
            <a:noFill/>
          </a:ln>
        </p:spPr>
      </p:pic>
      <p:pic>
        <p:nvPicPr>
          <p:cNvPr id="129" name="Picture 32" descr=""/>
          <p:cNvPicPr/>
          <p:nvPr/>
        </p:nvPicPr>
        <p:blipFill>
          <a:blip r:embed="rId5"/>
          <a:stretch/>
        </p:blipFill>
        <p:spPr>
          <a:xfrm>
            <a:off x="3504240" y="4603320"/>
            <a:ext cx="740160" cy="539280"/>
          </a:xfrm>
          <a:prstGeom prst="rect">
            <a:avLst/>
          </a:prstGeom>
          <a:ln>
            <a:noFill/>
          </a:ln>
        </p:spPr>
      </p:pic>
      <p:sp>
        <p:nvSpPr>
          <p:cNvPr id="130" name="PlaceHolder 1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1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7.png"/><Relationship Id="rId3" Type="http://schemas.openxmlformats.org/officeDocument/2006/relationships/image" Target="../media/image28.wmf"/><Relationship Id="rId4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507960" y="383760"/>
            <a:ext cx="6446880" cy="166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/>
          <a:p>
            <a:r>
              <a:rPr b="0" lang="en-US" sz="3000" spc="-1" strike="noStrike">
                <a:solidFill>
                  <a:srgbClr val="3477b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New Initiatives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539640" y="2013120"/>
            <a:ext cx="6446880" cy="80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Jose Ayala – UCM (Madrid, Spain)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273960" y="243000"/>
            <a:ext cx="6446520" cy="48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/>
          <a:p>
            <a:pPr>
              <a:lnSpc>
                <a:spcPct val="100000"/>
              </a:lnSpc>
            </a:pPr>
            <a:r>
              <a:rPr b="0" lang="en-US" sz="2700" spc="-1" strike="noStrike">
                <a:solidFill>
                  <a:srgbClr val="3477b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IEEE IoT Initiative - Status of Activity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265320" y="826200"/>
            <a:ext cx="6867000" cy="401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/>
          <a:p>
            <a:pPr marL="257040" indent="-255960">
              <a:lnSpc>
                <a:spcPct val="15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New Orleans will host WF-IoT 2020 (CEDA tried to prepare a bid, but we could not get the people at the last minute)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040" indent="-255960">
              <a:lnSpc>
                <a:spcPct val="15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WF-IoT 2019 preparation is sufficiently good. Some minor organizations problems with the registration process, though. CEDA participates with a track chair and there are main topics related with CEDA activities.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040" indent="-255960">
              <a:lnSpc>
                <a:spcPct val="15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IoT Initiative will end within 140K and 190K USD loss this year because of WF-IoT 2018, mainly. Societies will assume the loss. WF-IoT 2019 should have a surplus of 60K. Heiner Stuettgen assumes the direction of the IoT Board after the resignation of Adam Drobot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040" indent="-255960">
              <a:lnSpc>
                <a:spcPct val="15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New regulations for voting. As a result CEDA has right to vote this last quarter in 2018 in the IoT Board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040" indent="-255960">
              <a:lnSpc>
                <a:spcPct val="15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IoT Magazine will be launched at the end of this year. It includes advertising of societies, including CEDA. They welcome contributions and sponsors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273960" y="243000"/>
            <a:ext cx="6446520" cy="48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/>
          <a:p>
            <a:pPr>
              <a:lnSpc>
                <a:spcPct val="100000"/>
              </a:lnSpc>
            </a:pPr>
            <a:r>
              <a:rPr b="0" lang="en-US" sz="2700" spc="-1" strike="noStrike">
                <a:solidFill>
                  <a:srgbClr val="3477b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Future Directions…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181080" y="898200"/>
            <a:ext cx="6768360" cy="363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/>
          <a:p>
            <a:pPr marL="257040" indent="-255960">
              <a:lnSpc>
                <a:spcPct val="15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New working group to prepare event strategy “IEEE IoT Activities Board Future Event Strategy Planning” and  make both the IoT initiative known and profitable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273960" y="243000"/>
            <a:ext cx="6446520" cy="48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/>
          <a:p>
            <a:pPr>
              <a:lnSpc>
                <a:spcPct val="100000"/>
              </a:lnSpc>
            </a:pPr>
            <a:r>
              <a:rPr b="0" lang="en-US" sz="2700" spc="-1" strike="noStrike">
                <a:solidFill>
                  <a:srgbClr val="3477b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IEEE Smart Cities Initiative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181080" y="898200"/>
            <a:ext cx="6768360" cy="363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/>
          <a:p>
            <a:pPr marL="257040" indent="-255960">
              <a:lnSpc>
                <a:spcPct val="15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Healthy status of accounts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040" indent="-255960">
              <a:lnSpc>
                <a:spcPct val="15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Looking for strong involvement of smart cities through contact with majors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040" indent="-255960">
              <a:lnSpc>
                <a:spcPct val="15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ISC2 2018 well valuated by attendees, but low participation. CEDA has been involved in panel by presenting the activities of the council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040" indent="-255960">
              <a:lnSpc>
                <a:spcPct val="15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ISC2 2019 will be held in Morocco. Detailed organization plan has been submitted. CEDA President of the Morocco chapter will interact with general and program chairs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273960" y="243000"/>
            <a:ext cx="6446520" cy="48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/>
          <a:p>
            <a:pPr>
              <a:lnSpc>
                <a:spcPct val="100000"/>
              </a:lnSpc>
            </a:pPr>
            <a:r>
              <a:rPr b="0" lang="en-US" sz="2700" spc="-1" strike="noStrike">
                <a:solidFill>
                  <a:srgbClr val="3477b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IEEE Smart Cities Initiative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181080" y="898200"/>
            <a:ext cx="6768360" cy="363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/>
          <a:p>
            <a:pPr marL="257040" indent="-255960">
              <a:lnSpc>
                <a:spcPct val="15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Newsletter Schedule - articles will be published on the SC website as they are approved - once 4-6 are published we will distribute the “newsletter”.   Articles will be on the SC website for 10 weeks, after this period they will be available in the SC Resource Center.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040" indent="-255960">
              <a:lnSpc>
                <a:spcPct val="15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Input from Society Representative - request for articles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040" indent="-255960">
              <a:lnSpc>
                <a:spcPct val="15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Will be reaching out to ISC2 attendees asking them to submit articles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040" indent="-255960">
              <a:lnSpc>
                <a:spcPct val="15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Looking for engagement from other IEEE societies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040" indent="-255960">
              <a:lnSpc>
                <a:spcPct val="15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Evaluating participation in Smart City Expo World Congress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273960" y="243000"/>
            <a:ext cx="7772040" cy="48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/>
          <a:p>
            <a:pPr>
              <a:lnSpc>
                <a:spcPct val="100000"/>
              </a:lnSpc>
            </a:pPr>
            <a:r>
              <a:rPr b="0" lang="en-US" sz="2700" spc="-1" strike="noStrike">
                <a:solidFill>
                  <a:srgbClr val="3477b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Design Automation for Power Electronics - DAPE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265320" y="898200"/>
            <a:ext cx="7780680" cy="158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/>
          <a:p>
            <a:pPr marL="257040" indent="-256320">
              <a:lnSpc>
                <a:spcPct val="15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First time organized workshop in collaboration with IEEE PELS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040" indent="-256320">
              <a:lnSpc>
                <a:spcPct val="10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Understand the current state-of-the-art in design automation for power electronics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040" indent="-256320">
              <a:lnSpc>
                <a:spcPct val="10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Describe emerging needs → driven by WBG technologies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6" name="Imagen 2" descr=""/>
          <p:cNvPicPr/>
          <p:nvPr/>
        </p:nvPicPr>
        <p:blipFill>
          <a:blip r:embed="rId1"/>
          <a:stretch/>
        </p:blipFill>
        <p:spPr>
          <a:xfrm>
            <a:off x="1696320" y="2571840"/>
            <a:ext cx="4617000" cy="1944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273960" y="243000"/>
            <a:ext cx="7772040" cy="48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/>
          <a:p>
            <a:pPr>
              <a:lnSpc>
                <a:spcPct val="100000"/>
              </a:lnSpc>
            </a:pPr>
            <a:r>
              <a:rPr b="0" lang="en-US" sz="2700" spc="-1" strike="noStrike">
                <a:solidFill>
                  <a:srgbClr val="3477b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Design Automation for Power Electronics - DAPE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257040" y="1499400"/>
            <a:ext cx="7780680" cy="214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/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GOALS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040" indent="-256320">
              <a:lnSpc>
                <a:spcPct val="10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clear identification of the common ground and synergy between power electronics and design automation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040" indent="-256320">
              <a:lnSpc>
                <a:spcPct val="10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 understanding of the limits of the current design automation technology and tools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040" indent="-256320">
              <a:lnSpc>
                <a:spcPct val="10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Capture the needs for future work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273960" y="243000"/>
            <a:ext cx="6446880" cy="48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/>
          <a:p>
            <a:pPr>
              <a:lnSpc>
                <a:spcPct val="100000"/>
              </a:lnSpc>
            </a:pPr>
            <a:r>
              <a:rPr b="0" lang="en-US" sz="2700" spc="-1" strike="noStrike">
                <a:solidFill>
                  <a:srgbClr val="3477b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Workshop organization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181080" y="898200"/>
            <a:ext cx="9131040" cy="363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/>
          <a:p>
            <a:pPr marL="257040" indent="-256320">
              <a:lnSpc>
                <a:spcPct val="15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Single track event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040" indent="-256320">
              <a:lnSpc>
                <a:spcPct val="15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Two sessions with 5 speakers, followed by a round table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040" indent="-256320">
              <a:lnSpc>
                <a:spcPct val="15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each session speakers from Academia, Industry and EDA Companies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040" indent="-256320">
              <a:lnSpc>
                <a:spcPct val="15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Around 120 registered attendees (approximately 20 no shows)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040" indent="-256320">
              <a:lnSpc>
                <a:spcPct val="15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Academia speakers: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57280" indent="-213480">
              <a:lnSpc>
                <a:spcPct val="15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Professor Dushan Boroyevich, Virgina Tech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57280" indent="-213480">
              <a:lnSpc>
                <a:spcPct val="15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Professor Johann Kolar, ETH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57280" indent="-213480">
              <a:lnSpc>
                <a:spcPct val="15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Professor Frede Blaabjerg, Aalborg University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040" indent="-256320">
              <a:lnSpc>
                <a:spcPct val="15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Industry speakers from General Motors and Boeing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040" indent="-256320">
              <a:lnSpc>
                <a:spcPct val="15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EDA Companies speakers from Mathworks, ANSYS, Typhoon HIL, Mentor Graphics and Synopsys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273960" y="243000"/>
            <a:ext cx="6446880" cy="48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/>
          <a:p>
            <a:pPr>
              <a:lnSpc>
                <a:spcPct val="100000"/>
              </a:lnSpc>
            </a:pPr>
            <a:r>
              <a:rPr b="0" lang="en-US" sz="2700" spc="-1" strike="noStrike">
                <a:solidFill>
                  <a:srgbClr val="3477b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Workshop organization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265320" y="898200"/>
            <a:ext cx="7660800" cy="363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/>
          <a:p>
            <a:pPr marL="257040" indent="-256320">
              <a:lnSpc>
                <a:spcPct val="10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Total Budget for the workshop $15.000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57280" indent="-213480">
              <a:lnSpc>
                <a:spcPct val="10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$10.000 by IEEE PELS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57280" indent="-213480">
              <a:lnSpc>
                <a:spcPct val="10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$5.000 by IEEE CEDA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040" indent="-256320">
              <a:lnSpc>
                <a:spcPct val="10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 it is organized for the first time the registration was free!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57280" indent="-213480">
              <a:lnSpc>
                <a:spcPct val="10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 helped a lot to attract audience…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57280" indent="-213480">
              <a:lnSpc>
                <a:spcPct val="10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…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nevertheless, it should be changed in the future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040" indent="-256320">
              <a:lnSpc>
                <a:spcPct val="10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 was organized one day before a big Power Electronics Conference (IEEE ECCE)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57280" indent="-213480">
              <a:lnSpc>
                <a:spcPct val="10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future it should be bind to another important conference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57280" indent="-213480">
              <a:lnSpc>
                <a:spcPct val="10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approach brings people for sure!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507960" y="457200"/>
            <a:ext cx="644688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/>
          <a:p>
            <a:pPr>
              <a:lnSpc>
                <a:spcPct val="100000"/>
              </a:lnSpc>
            </a:pPr>
            <a:r>
              <a:rPr b="0" lang="en-US" sz="2700" spc="-1" strike="noStrike">
                <a:solidFill>
                  <a:srgbClr val="3477b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Workshop demos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4" name="Imagen 3" descr=""/>
          <p:cNvPicPr/>
          <p:nvPr/>
        </p:nvPicPr>
        <p:blipFill>
          <a:blip r:embed="rId1"/>
          <a:stretch/>
        </p:blipFill>
        <p:spPr>
          <a:xfrm>
            <a:off x="258480" y="1620360"/>
            <a:ext cx="2962080" cy="2589120"/>
          </a:xfrm>
          <a:prstGeom prst="rect">
            <a:avLst/>
          </a:prstGeom>
          <a:ln>
            <a:noFill/>
          </a:ln>
        </p:spPr>
      </p:pic>
      <p:sp>
        <p:nvSpPr>
          <p:cNvPr id="215" name="CustomShape 2"/>
          <p:cNvSpPr/>
          <p:nvPr/>
        </p:nvSpPr>
        <p:spPr>
          <a:xfrm>
            <a:off x="3221280" y="1554840"/>
            <a:ext cx="4676400" cy="229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/>
          <a:p>
            <a:pPr marL="257040" indent="-256320">
              <a:lnSpc>
                <a:spcPct val="10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Great idea as it give a better visibilty to companies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040" indent="-256320">
              <a:lnSpc>
                <a:spcPct val="10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 companies have decided to make demos during the breaks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040" indent="-256320">
              <a:lnSpc>
                <a:spcPct val="10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Realy well accepted by the attendees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040" indent="-256320">
              <a:lnSpc>
                <a:spcPct val="10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Great possibility for networking!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273960" y="243000"/>
            <a:ext cx="7489800" cy="48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/>
          <a:p>
            <a:pPr>
              <a:lnSpc>
                <a:spcPct val="100000"/>
              </a:lnSpc>
            </a:pPr>
            <a:r>
              <a:rPr b="0" lang="en-US" sz="2700" spc="-1" strike="noStrike">
                <a:solidFill>
                  <a:srgbClr val="3477b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DAPE – questions and future organization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265320" y="898200"/>
            <a:ext cx="8329320" cy="363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/>
          <a:p>
            <a:pPr marL="257040" indent="-256320">
              <a:lnSpc>
                <a:spcPct val="10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 was a successful event! Without any doubt →  should be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040" indent="-256320">
              <a:lnSpc>
                <a:spcPct val="10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organized once again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040" indent="-256320">
              <a:lnSpc>
                <a:spcPct val="10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 are still waiting for survey results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57280" indent="-213480">
              <a:lnSpc>
                <a:spcPct val="10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If you fill out the survey you can download the workshop material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040" indent="-256320">
              <a:lnSpc>
                <a:spcPct val="10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90% of attendees were people that came due to the next day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040" indent="-256320">
              <a:lnSpc>
                <a:spcPct val="10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conference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57280" indent="-213480">
              <a:lnSpc>
                <a:spcPct val="10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How to make it as a wide accepted event?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040" indent="-256320">
              <a:lnSpc>
                <a:spcPct val="10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Place for the next workshop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57280" indent="-213480">
              <a:lnSpc>
                <a:spcPct val="10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Europe, Asia or USA?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57280" indent="-213480">
              <a:lnSpc>
                <a:spcPct val="10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Which conference should be used as a “piggy back ride”?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040" indent="-256320">
              <a:lnSpc>
                <a:spcPct val="10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More speakers from CEDA must be involved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57280" indent="-213480">
              <a:lnSpc>
                <a:spcPct val="10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Some problems were clearly defined – Power Electronics Design Flow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57280" indent="-213480">
              <a:lnSpc>
                <a:spcPct val="10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CEDA has more experience then PELS in tackling these problems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57280" indent="-213480">
              <a:lnSpc>
                <a:spcPct val="10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 should bring speakers from both worlds!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273960" y="243000"/>
            <a:ext cx="7489800" cy="48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/>
          <a:p>
            <a:pPr>
              <a:lnSpc>
                <a:spcPct val="100000"/>
              </a:lnSpc>
            </a:pPr>
            <a:r>
              <a:rPr b="0" lang="en-US" sz="2700" spc="-1" strike="noStrike">
                <a:solidFill>
                  <a:srgbClr val="3477b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DAPE – questions and future organization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265320" y="898200"/>
            <a:ext cx="10044360" cy="363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/>
          <a:p>
            <a:pPr marL="257040" indent="-256320">
              <a:lnSpc>
                <a:spcPct val="10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What CEDA can learn from these events?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040" indent="-256320">
              <a:lnSpc>
                <a:spcPct val="10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How to increase the visibility and impact?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57280" indent="-213480">
              <a:lnSpc>
                <a:spcPct val="10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 have published a web page, one booklet and one advertisement (Bodo’s Power System)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0" name="Imagen 4" descr=""/>
          <p:cNvPicPr/>
          <p:nvPr/>
        </p:nvPicPr>
        <p:blipFill>
          <a:blip r:embed="rId1"/>
          <a:stretch/>
        </p:blipFill>
        <p:spPr>
          <a:xfrm>
            <a:off x="378720" y="2144880"/>
            <a:ext cx="3372840" cy="2158560"/>
          </a:xfrm>
          <a:prstGeom prst="rect">
            <a:avLst/>
          </a:prstGeom>
          <a:ln>
            <a:noFill/>
          </a:ln>
        </p:spPr>
      </p:pic>
      <p:pic>
        <p:nvPicPr>
          <p:cNvPr id="221" name="Imagen 6" descr=""/>
          <p:cNvPicPr/>
          <p:nvPr/>
        </p:nvPicPr>
        <p:blipFill>
          <a:blip r:embed="rId2"/>
          <a:stretch/>
        </p:blipFill>
        <p:spPr>
          <a:xfrm>
            <a:off x="6582960" y="1999080"/>
            <a:ext cx="1913760" cy="2449800"/>
          </a:xfrm>
          <a:prstGeom prst="rect">
            <a:avLst/>
          </a:prstGeom>
          <a:ln>
            <a:noFill/>
          </a:ln>
        </p:spPr>
      </p:pic>
      <p:pic>
        <p:nvPicPr>
          <p:cNvPr id="222" name="Imagen 7" descr=""/>
          <p:cNvPicPr/>
          <p:nvPr/>
        </p:nvPicPr>
        <p:blipFill>
          <a:blip r:embed="rId3"/>
          <a:stretch/>
        </p:blipFill>
        <p:spPr>
          <a:xfrm>
            <a:off x="4281120" y="2144880"/>
            <a:ext cx="1630080" cy="2521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273960" y="243000"/>
            <a:ext cx="6446880" cy="48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/>
          <a:p>
            <a:pPr>
              <a:lnSpc>
                <a:spcPct val="100000"/>
              </a:lnSpc>
            </a:pPr>
            <a:r>
              <a:rPr b="0" lang="en-US" sz="2700" spc="-1" strike="noStrike">
                <a:solidFill>
                  <a:srgbClr val="3477b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DAPE – questions and future organization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265320" y="1510200"/>
            <a:ext cx="7252920" cy="363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/>
          <a:p>
            <a:pPr marL="257040" indent="-256320">
              <a:lnSpc>
                <a:spcPct val="10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attendees were mostly from academia world: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57280" indent="-213480">
              <a:lnSpc>
                <a:spcPct val="10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How to make it attractive for companies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040" indent="-256320">
              <a:lnSpc>
                <a:spcPct val="10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Should we keep it in this format?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57280" indent="-213480">
              <a:lnSpc>
                <a:spcPct val="10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Single day event? Demos? Number of presentations?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040" indent="-256320">
              <a:lnSpc>
                <a:spcPct val="100000"/>
              </a:lnSpc>
              <a:buClr>
                <a:srgbClr val="1f5fa0"/>
              </a:buClr>
              <a:buSzPct val="99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the next 10-15 days there will be a conference call to discuss some of these issues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1603</TotalTime>
  <Application>LibreOffice/5.1.6.2$Linux_X86_64 LibreOffice_project/10m0$Build-2</Application>
  <Words>512</Words>
  <Paragraphs>68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2018-10-27T19:46:56Z</dcterms:created>
  <dc:creator>Miroslav Vasic</dc:creator>
  <dc:description/>
  <dc:language>en-US</dc:language>
  <cp:lastModifiedBy>Jose Ayala</cp:lastModifiedBy>
  <dcterms:modified xsi:type="dcterms:W3CDTF">2018-11-01T19:18:07Z</dcterms:modified>
  <cp:revision>10</cp:revision>
  <dc:subject/>
  <dc:title>IEEE CEDA  Executive Committee Meeting  at ICCAD 2018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Presentación en pantalla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</Properties>
</file>