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542" r:id="rId5"/>
    <p:sldId id="544" r:id="rId6"/>
    <p:sldId id="547" r:id="rId7"/>
    <p:sldId id="546" r:id="rId8"/>
    <p:sldId id="54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1F872-349D-4EB5-88E4-16D786916858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A3506-0588-4FAB-A37A-9DBAEA993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tt.org/technical-committees/mtt-2-design-automation-committ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mo-ieee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José Rayas-Sánchez</a:t>
            </a:r>
          </a:p>
          <a:p>
            <a:r>
              <a:rPr lang="en-US" dirty="0"/>
              <a:t>November 1, 2020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7530232" cy="4556511"/>
          </a:xfrm>
        </p:spPr>
        <p:txBody>
          <a:bodyPr/>
          <a:lstStyle/>
          <a:p>
            <a:r>
              <a:rPr lang="en-US" dirty="0"/>
              <a:t>MTT-S Inter-Society Committee</a:t>
            </a:r>
          </a:p>
          <a:p>
            <a:r>
              <a:rPr lang="en-US" dirty="0"/>
              <a:t>MTT-S Technical Committee on Design Automation (MTT-2)</a:t>
            </a:r>
          </a:p>
          <a:p>
            <a:r>
              <a:rPr lang="en-US" dirty="0"/>
              <a:t>New IEEE Journal of Microwaves</a:t>
            </a:r>
          </a:p>
          <a:p>
            <a:r>
              <a:rPr lang="en-US" dirty="0"/>
              <a:t>Upcoming MTT-S conferences related to CEDA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86718B6F-745E-4A6D-866F-D8F4948E7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5715" y="93119"/>
            <a:ext cx="2701045" cy="72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MTT-S Inter-Society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MTT-S Inter-Society Committee is in charge of cultivating relationships with IEEE Councils and other technical societies</a:t>
            </a:r>
          </a:p>
          <a:p>
            <a:r>
              <a:rPr lang="en-US" dirty="0"/>
              <a:t>Inter-Society Committee is aiming at encouraging a stronger participation of MTT-S in IEEE Councils</a:t>
            </a:r>
          </a:p>
          <a:p>
            <a:r>
              <a:rPr lang="en-US" dirty="0"/>
              <a:t>MTT-S currently has official representation in 7 councils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1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Councils Memberships in MTT-S </a:t>
            </a: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3F540C26-7898-4D4D-9894-E37C855FCD2A}"/>
              </a:ext>
            </a:extLst>
          </p:cNvPr>
          <p:cNvSpPr txBox="1"/>
          <p:nvPr/>
        </p:nvSpPr>
        <p:spPr>
          <a:xfrm>
            <a:off x="942075" y="1502741"/>
            <a:ext cx="118814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EE7D30"/>
                </a:solidFill>
                <a:latin typeface="Helvetica" pitchFamily="2" charset="0"/>
                <a:ea typeface="游ゴシック" panose="020B0400000000000000" pitchFamily="34" charset="-128"/>
              </a:rPr>
              <a:t>Sensors</a:t>
            </a:r>
            <a:endParaRPr kumimoji="1" lang="ja-JP" altLang="en-US" sz="2133" dirty="0">
              <a:solidFill>
                <a:srgbClr val="EE7D30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7" name="テキスト ボックス 16">
            <a:extLst>
              <a:ext uri="{FF2B5EF4-FFF2-40B4-BE49-F238E27FC236}">
                <a16:creationId xmlns:a16="http://schemas.microsoft.com/office/drawing/2014/main" id="{7005FC26-841A-43D4-BD6C-4284C43971DD}"/>
              </a:ext>
            </a:extLst>
          </p:cNvPr>
          <p:cNvSpPr txBox="1"/>
          <p:nvPr/>
        </p:nvSpPr>
        <p:spPr>
          <a:xfrm>
            <a:off x="2277556" y="2105509"/>
            <a:ext cx="82105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9F9F9F"/>
                </a:solidFill>
                <a:latin typeface="Helvetica" pitchFamily="2" charset="0"/>
                <a:ea typeface="游ゴシック" panose="020B0400000000000000" pitchFamily="34" charset="-128"/>
              </a:rPr>
              <a:t>RFID</a:t>
            </a:r>
            <a:endParaRPr kumimoji="1" lang="ja-JP" altLang="en-US" sz="2133">
              <a:solidFill>
                <a:srgbClr val="9F9F9F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8" name="テキスト ボックス 17">
            <a:extLst>
              <a:ext uri="{FF2B5EF4-FFF2-40B4-BE49-F238E27FC236}">
                <a16:creationId xmlns:a16="http://schemas.microsoft.com/office/drawing/2014/main" id="{8E31AC80-6323-455C-B59F-974A71A77667}"/>
              </a:ext>
            </a:extLst>
          </p:cNvPr>
          <p:cNvSpPr txBox="1"/>
          <p:nvPr/>
        </p:nvSpPr>
        <p:spPr>
          <a:xfrm>
            <a:off x="525237" y="2748618"/>
            <a:ext cx="216116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E0AA02"/>
                </a:solidFill>
                <a:latin typeface="Helvetica" pitchFamily="2" charset="0"/>
                <a:ea typeface="游ゴシック" panose="020B0400000000000000" pitchFamily="34" charset="-128"/>
              </a:rPr>
              <a:t>Nanotechnology</a:t>
            </a:r>
            <a:endParaRPr kumimoji="1" lang="ja-JP" altLang="en-US" sz="2133">
              <a:solidFill>
                <a:srgbClr val="E0AA02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9" name="テキスト ボックス 19">
            <a:extLst>
              <a:ext uri="{FF2B5EF4-FFF2-40B4-BE49-F238E27FC236}">
                <a16:creationId xmlns:a16="http://schemas.microsoft.com/office/drawing/2014/main" id="{E8883C34-9E1F-413A-8AAF-AC55DA671CF3}"/>
              </a:ext>
            </a:extLst>
          </p:cNvPr>
          <p:cNvSpPr txBox="1"/>
          <p:nvPr/>
        </p:nvSpPr>
        <p:spPr>
          <a:xfrm>
            <a:off x="1876757" y="4013766"/>
            <a:ext cx="123142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70AE46"/>
                </a:solidFill>
                <a:latin typeface="Helvetica" pitchFamily="2" charset="0"/>
                <a:ea typeface="游ゴシック" panose="020B0400000000000000" pitchFamily="34" charset="-128"/>
              </a:rPr>
              <a:t>Systems</a:t>
            </a:r>
            <a:endParaRPr kumimoji="1" lang="ja-JP" altLang="en-US" sz="2133">
              <a:solidFill>
                <a:srgbClr val="70AE46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10" name="テキスト ボックス 21">
            <a:extLst>
              <a:ext uri="{FF2B5EF4-FFF2-40B4-BE49-F238E27FC236}">
                <a16:creationId xmlns:a16="http://schemas.microsoft.com/office/drawing/2014/main" id="{C3355FAB-23BB-4ABC-9FB6-ABEEA5925F00}"/>
              </a:ext>
            </a:extLst>
          </p:cNvPr>
          <p:cNvSpPr txBox="1"/>
          <p:nvPr/>
        </p:nvSpPr>
        <p:spPr>
          <a:xfrm>
            <a:off x="200613" y="3370657"/>
            <a:ext cx="290096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5B9BD5"/>
                </a:solidFill>
                <a:latin typeface="Helvetica" pitchFamily="2" charset="0"/>
                <a:ea typeface="游ゴシック" panose="020B0400000000000000" pitchFamily="34" charset="-128"/>
              </a:rPr>
              <a:t>Electronic Design Automation</a:t>
            </a:r>
            <a:endParaRPr kumimoji="1" lang="ja-JP" altLang="en-US" sz="2133">
              <a:solidFill>
                <a:srgbClr val="5B9BD5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11" name="テキスト ボックス 22">
            <a:extLst>
              <a:ext uri="{FF2B5EF4-FFF2-40B4-BE49-F238E27FC236}">
                <a16:creationId xmlns:a16="http://schemas.microsoft.com/office/drawing/2014/main" id="{3EEA86DD-8613-42B6-A3AF-40099F2DAF56}"/>
              </a:ext>
            </a:extLst>
          </p:cNvPr>
          <p:cNvSpPr txBox="1"/>
          <p:nvPr/>
        </p:nvSpPr>
        <p:spPr>
          <a:xfrm>
            <a:off x="768476" y="4691361"/>
            <a:ext cx="234230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254478"/>
                </a:solidFill>
                <a:latin typeface="Helvetica" pitchFamily="2" charset="0"/>
                <a:ea typeface="游ゴシック" panose="020B0400000000000000" pitchFamily="34" charset="-128"/>
              </a:rPr>
              <a:t>Superconductivity</a:t>
            </a:r>
            <a:endParaRPr kumimoji="1" lang="ja-JP" altLang="en-US" sz="2133">
              <a:solidFill>
                <a:srgbClr val="254478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sp>
        <p:nvSpPr>
          <p:cNvPr id="12" name="テキスト ボックス 23">
            <a:extLst>
              <a:ext uri="{FF2B5EF4-FFF2-40B4-BE49-F238E27FC236}">
                <a16:creationId xmlns:a16="http://schemas.microsoft.com/office/drawing/2014/main" id="{FADCFD65-BFB5-49A7-92FD-2862EAFE8690}"/>
              </a:ext>
            </a:extLst>
          </p:cNvPr>
          <p:cNvSpPr txBox="1"/>
          <p:nvPr/>
        </p:nvSpPr>
        <p:spPr>
          <a:xfrm>
            <a:off x="1057119" y="5327350"/>
            <a:ext cx="146065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kumimoji="1" lang="en-US" altLang="ja-JP" sz="2133" dirty="0">
                <a:solidFill>
                  <a:srgbClr val="9E470E"/>
                </a:solidFill>
                <a:latin typeface="Helvetica" pitchFamily="2" charset="0"/>
                <a:ea typeface="游ゴシック" panose="020B0400000000000000" pitchFamily="34" charset="-128"/>
              </a:rPr>
              <a:t>Biometrics</a:t>
            </a:r>
            <a:endParaRPr kumimoji="1" lang="ja-JP" altLang="en-US" sz="2133">
              <a:solidFill>
                <a:srgbClr val="9E470E"/>
              </a:solidFill>
              <a:latin typeface="Helvetica" pitchFamily="2" charset="0"/>
              <a:ea typeface="游ゴシック" panose="020B0400000000000000" pitchFamily="34" charset="-128"/>
            </a:endParaRPr>
          </a:p>
        </p:txBody>
      </p:sp>
      <p:pic>
        <p:nvPicPr>
          <p:cNvPr id="13" name="Picture 2" descr="IEEE Council on Electronic Design Automation (CEDA)">
            <a:extLst>
              <a:ext uri="{FF2B5EF4-FFF2-40B4-BE49-F238E27FC236}">
                <a16:creationId xmlns:a16="http://schemas.microsoft.com/office/drawing/2014/main" id="{F7164B41-27F3-4012-A22C-7C84E78A7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8792" y="3460963"/>
            <a:ext cx="1171976" cy="297503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</p:pic>
      <p:pic>
        <p:nvPicPr>
          <p:cNvPr id="14" name="Picture 4" descr="IEEE Nanotechnology Council">
            <a:extLst>
              <a:ext uri="{FF2B5EF4-FFF2-40B4-BE49-F238E27FC236}">
                <a16:creationId xmlns:a16="http://schemas.microsoft.com/office/drawing/2014/main" id="{33F3A476-2683-4C55-8BEE-A244FB7D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776" y="2777748"/>
            <a:ext cx="1056784" cy="462381"/>
          </a:xfrm>
          <a:prstGeom prst="rect">
            <a:avLst/>
          </a:prstGeom>
          <a:noFill/>
          <a:ln w="38100">
            <a:solidFill>
              <a:srgbClr val="E0AA02"/>
            </a:solidFill>
          </a:ln>
        </p:spPr>
      </p:pic>
      <p:pic>
        <p:nvPicPr>
          <p:cNvPr id="15" name="Picture 6" descr="IEEE Sensors Council">
            <a:extLst>
              <a:ext uri="{FF2B5EF4-FFF2-40B4-BE49-F238E27FC236}">
                <a16:creationId xmlns:a16="http://schemas.microsoft.com/office/drawing/2014/main" id="{D9841713-B00B-4521-BE87-08FAE4F35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582" y="1517614"/>
            <a:ext cx="1590599" cy="367061"/>
          </a:xfrm>
          <a:prstGeom prst="rect">
            <a:avLst/>
          </a:prstGeom>
          <a:noFill/>
          <a:ln w="38100">
            <a:solidFill>
              <a:srgbClr val="EE7D30"/>
            </a:solidFill>
          </a:ln>
        </p:spPr>
      </p:pic>
      <p:pic>
        <p:nvPicPr>
          <p:cNvPr id="16" name="Picture 10" descr="IEEE Systems Council">
            <a:extLst>
              <a:ext uri="{FF2B5EF4-FFF2-40B4-BE49-F238E27FC236}">
                <a16:creationId xmlns:a16="http://schemas.microsoft.com/office/drawing/2014/main" id="{63661212-F9BB-4D68-8FBE-74561AE24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3189" y="3979299"/>
            <a:ext cx="547579" cy="459124"/>
          </a:xfrm>
          <a:prstGeom prst="rect">
            <a:avLst/>
          </a:prstGeom>
          <a:noFill/>
          <a:ln w="38100">
            <a:solidFill>
              <a:srgbClr val="70AE46"/>
            </a:solidFill>
          </a:ln>
        </p:spPr>
      </p:pic>
      <p:pic>
        <p:nvPicPr>
          <p:cNvPr id="17" name="Picture 12" descr="IEEE Council on RFID">
            <a:extLst>
              <a:ext uri="{FF2B5EF4-FFF2-40B4-BE49-F238E27FC236}">
                <a16:creationId xmlns:a16="http://schemas.microsoft.com/office/drawing/2014/main" id="{12AE2E66-6D8A-4861-83DF-C6202A25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5175" y="2105509"/>
            <a:ext cx="624284" cy="451405"/>
          </a:xfrm>
          <a:prstGeom prst="rect">
            <a:avLst/>
          </a:prstGeom>
          <a:noFill/>
          <a:ln w="38100">
            <a:solidFill>
              <a:srgbClr val="9F9F9F"/>
            </a:solidFill>
          </a:ln>
        </p:spPr>
      </p:pic>
      <p:pic>
        <p:nvPicPr>
          <p:cNvPr id="18" name="Image 1">
            <a:extLst>
              <a:ext uri="{FF2B5EF4-FFF2-40B4-BE49-F238E27FC236}">
                <a16:creationId xmlns:a16="http://schemas.microsoft.com/office/drawing/2014/main" id="{E4F8BB45-353E-4C32-A586-1D3343AB5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599" y="5322764"/>
            <a:ext cx="1214860" cy="463687"/>
          </a:xfrm>
          <a:prstGeom prst="rect">
            <a:avLst/>
          </a:prstGeom>
          <a:ln w="38100">
            <a:solidFill>
              <a:srgbClr val="9E470E"/>
            </a:solidFill>
          </a:ln>
        </p:spPr>
      </p:pic>
      <p:pic>
        <p:nvPicPr>
          <p:cNvPr id="19" name="Picture 8" descr="IEEE Council on Superconductivity">
            <a:extLst>
              <a:ext uri="{FF2B5EF4-FFF2-40B4-BE49-F238E27FC236}">
                <a16:creationId xmlns:a16="http://schemas.microsoft.com/office/drawing/2014/main" id="{516EFF9E-FB11-419F-A9D8-F533601E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9028" y="4659256"/>
            <a:ext cx="523155" cy="442671"/>
          </a:xfrm>
          <a:prstGeom prst="rect">
            <a:avLst/>
          </a:prstGeom>
          <a:noFill/>
          <a:ln w="38100">
            <a:solidFill>
              <a:srgbClr val="254478"/>
            </a:solidFill>
          </a:ln>
        </p:spPr>
      </p:pic>
      <p:sp>
        <p:nvSpPr>
          <p:cNvPr id="20" name="テキスト ボックス 12">
            <a:extLst>
              <a:ext uri="{FF2B5EF4-FFF2-40B4-BE49-F238E27FC236}">
                <a16:creationId xmlns:a16="http://schemas.microsoft.com/office/drawing/2014/main" id="{CD43708C-0613-4E65-ACFE-29C987B3E7BD}"/>
              </a:ext>
            </a:extLst>
          </p:cNvPr>
          <p:cNvSpPr txBox="1"/>
          <p:nvPr/>
        </p:nvSpPr>
        <p:spPr>
          <a:xfrm>
            <a:off x="8094561" y="4290611"/>
            <a:ext cx="3532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Total MTT-S memberships: 10418 (as of Sep. 2020)</a:t>
            </a:r>
            <a:endParaRPr kumimoji="1" lang="ja-JP" altLang="en-US" sz="2400" dirty="0">
              <a:solidFill>
                <a:prstClr val="black"/>
              </a:solidFill>
              <a:latin typeface="Helvetica Neue" panose="02000503000000020004" pitchFamily="2" charset="0"/>
              <a:ea typeface="游ゴシック" panose="020B0400000000000000" pitchFamily="34" charset="-128"/>
              <a:cs typeface="Helvetica Neue" panose="02000503000000020004" pitchFamily="2" charset="0"/>
            </a:endParaRPr>
          </a:p>
        </p:txBody>
      </p:sp>
      <p:sp>
        <p:nvSpPr>
          <p:cNvPr id="21" name="正方形/長方形 6">
            <a:extLst>
              <a:ext uri="{FF2B5EF4-FFF2-40B4-BE49-F238E27FC236}">
                <a16:creationId xmlns:a16="http://schemas.microsoft.com/office/drawing/2014/main" id="{E935BD38-930E-45F3-9706-9D8DC562A45D}"/>
              </a:ext>
            </a:extLst>
          </p:cNvPr>
          <p:cNvSpPr/>
          <p:nvPr/>
        </p:nvSpPr>
        <p:spPr>
          <a:xfrm>
            <a:off x="11160606" y="1838565"/>
            <a:ext cx="80502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kumimoji="1" lang="en-US" altLang="ja-JP" sz="1067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Sep. 2020</a:t>
            </a:r>
            <a:endParaRPr lang="ja-JP" altLang="en-US" sz="1067">
              <a:solidFill>
                <a:srgbClr val="FF0000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22" name="正方形/長方形 31">
            <a:extLst>
              <a:ext uri="{FF2B5EF4-FFF2-40B4-BE49-F238E27FC236}">
                <a16:creationId xmlns:a16="http://schemas.microsoft.com/office/drawing/2014/main" id="{8C7D9F5B-96B0-455C-BCAF-5109B398A372}"/>
              </a:ext>
            </a:extLst>
          </p:cNvPr>
          <p:cNvSpPr/>
          <p:nvPr/>
        </p:nvSpPr>
        <p:spPr>
          <a:xfrm>
            <a:off x="11160606" y="1506689"/>
            <a:ext cx="782587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kumimoji="1" lang="en-US" altLang="ja-JP" sz="1067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Jan. 2020</a:t>
            </a:r>
            <a:endParaRPr lang="ja-JP" altLang="en-US" sz="1067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23" name="正方形/長方形 32">
            <a:extLst>
              <a:ext uri="{FF2B5EF4-FFF2-40B4-BE49-F238E27FC236}">
                <a16:creationId xmlns:a16="http://schemas.microsoft.com/office/drawing/2014/main" id="{7FD626B6-8ABB-4D95-BA77-50D6E8DD93A6}"/>
              </a:ext>
            </a:extLst>
          </p:cNvPr>
          <p:cNvSpPr/>
          <p:nvPr/>
        </p:nvSpPr>
        <p:spPr>
          <a:xfrm>
            <a:off x="11160606" y="1672628"/>
            <a:ext cx="77457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kumimoji="1" lang="en-US" altLang="ja-JP" sz="1067" dirty="0">
                <a:solidFill>
                  <a:srgbClr val="4472C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Apr. 2020</a:t>
            </a:r>
            <a:endParaRPr lang="ja-JP" altLang="en-US" sz="1067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pic>
        <p:nvPicPr>
          <p:cNvPr id="24" name="図 10">
            <a:extLst>
              <a:ext uri="{FF2B5EF4-FFF2-40B4-BE49-F238E27FC236}">
                <a16:creationId xmlns:a16="http://schemas.microsoft.com/office/drawing/2014/main" id="{434495C8-A506-40D0-ABF7-9B01987E970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393"/>
          <a:stretch/>
        </p:blipFill>
        <p:spPr>
          <a:xfrm>
            <a:off x="3747465" y="1160330"/>
            <a:ext cx="7818916" cy="47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MTT-S Tech. Committee on Design Automation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592922" cy="4556511"/>
          </a:xfrm>
        </p:spPr>
        <p:txBody>
          <a:bodyPr>
            <a:normAutofit/>
          </a:bodyPr>
          <a:lstStyle/>
          <a:p>
            <a:r>
              <a:rPr lang="en-US" dirty="0"/>
              <a:t>MTT-S has 26 technical committees</a:t>
            </a:r>
          </a:p>
          <a:p>
            <a:r>
              <a:rPr lang="en-US" dirty="0"/>
              <a:t>The MTT-S Technical Committee on Design Automation (MTT-2) is the closest to CEDA; it focuses on:</a:t>
            </a:r>
          </a:p>
          <a:p>
            <a:pPr lvl="1"/>
            <a:r>
              <a:rPr lang="en-US" sz="2800" dirty="0"/>
              <a:t>Modelling and simulation of devices, circuits, and systems</a:t>
            </a:r>
          </a:p>
          <a:p>
            <a:pPr lvl="1"/>
            <a:r>
              <a:rPr lang="en-US" sz="2800" dirty="0"/>
              <a:t>Non-linear analysis</a:t>
            </a:r>
          </a:p>
          <a:p>
            <a:pPr lvl="1"/>
            <a:r>
              <a:rPr lang="en-US" sz="2800" dirty="0"/>
              <a:t>Optimization techniques</a:t>
            </a:r>
          </a:p>
          <a:p>
            <a:pPr lvl="1"/>
            <a:r>
              <a:rPr lang="en-US" sz="2800" dirty="0"/>
              <a:t>Multi-physics modelling</a:t>
            </a:r>
          </a:p>
          <a:p>
            <a:r>
              <a:rPr lang="en-US" dirty="0"/>
              <a:t>MTT-2 regularly organizes technical events/initiatives on CAD and EDA </a:t>
            </a:r>
          </a:p>
          <a:p>
            <a:pPr marL="0" indent="0">
              <a:buNone/>
            </a:pPr>
            <a:r>
              <a:rPr lang="en-US" sz="2600" dirty="0">
                <a:hlinkClick r:id="rId2"/>
              </a:rPr>
              <a:t>https://mtt.org/technical-committees/mtt-2-design-automation-committee/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33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First MTT-S Open Access Journal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4EBD35-D681-4C8B-A6C4-EDDC1F9B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" t="48547" r="4000" b="2689"/>
          <a:stretch/>
        </p:blipFill>
        <p:spPr>
          <a:xfrm>
            <a:off x="131379" y="1751308"/>
            <a:ext cx="11937386" cy="35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IEEE Journal of Microwaves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Inaugural issue of this journal will include two articles emerged from MTT-2, closely related to CEDA: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Simulation and Automated Modeling of Microwave Circuits: State-of-the-Art and Emerging Trends</a:t>
            </a:r>
          </a:p>
          <a:p>
            <a:pPr marL="514350" indent="-514350">
              <a:buFont typeface="+mj-lt"/>
              <a:buAutoNum type="arabicParenR"/>
            </a:pPr>
            <a:r>
              <a:rPr lang="en-US" i="1" dirty="0"/>
              <a:t>Advanced RF and Microwave Design Optimization: a Journey and a Vision of Future Trends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CEDA-related Upcoming MTT-S Conferences </a:t>
            </a:r>
          </a:p>
        </p:txBody>
      </p:sp>
      <p:sp>
        <p:nvSpPr>
          <p:cNvPr id="7" name="矩形 45">
            <a:extLst>
              <a:ext uri="{FF2B5EF4-FFF2-40B4-BE49-F238E27FC236}">
                <a16:creationId xmlns:a16="http://schemas.microsoft.com/office/drawing/2014/main" id="{3F535124-E24B-4876-9EBA-51A0BE3BD3E3}"/>
              </a:ext>
            </a:extLst>
          </p:cNvPr>
          <p:cNvSpPr/>
          <p:nvPr/>
        </p:nvSpPr>
        <p:spPr>
          <a:xfrm>
            <a:off x="524538" y="1571695"/>
            <a:ext cx="6272869" cy="221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2020  IEEE International Conference on Numerical Electromagnetic and Multiphysics Modeling and Optimization (NEMO 2020)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August 1-3, 2020 (originally), Hangzhou, China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Postponed to December 7-9, 2020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47E4E29B-5C7E-4F5E-BECA-F78A0978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547" y="1387365"/>
            <a:ext cx="3294438" cy="45066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57407A5-7E2F-48A7-B139-0E22633E81DD}"/>
              </a:ext>
            </a:extLst>
          </p:cNvPr>
          <p:cNvSpPr txBox="1"/>
          <p:nvPr/>
        </p:nvSpPr>
        <p:spPr>
          <a:xfrm>
            <a:off x="1762699" y="4778812"/>
            <a:ext cx="3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http://nemo-ieee.org/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50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1" y="1775471"/>
            <a:ext cx="11840705" cy="1325563"/>
          </a:xfrm>
        </p:spPr>
        <p:txBody>
          <a:bodyPr/>
          <a:lstStyle/>
          <a:p>
            <a:pPr algn="ctr"/>
            <a:r>
              <a:rPr lang="en-US" dirty="0"/>
              <a:t>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61654"/>
            <a:ext cx="10791412" cy="12708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José Rayas-Sánchez</a:t>
            </a:r>
          </a:p>
          <a:p>
            <a:pPr marL="0" indent="0" algn="ctr">
              <a:buNone/>
            </a:pPr>
            <a:r>
              <a:rPr lang="en-US" dirty="0"/>
              <a:t>IEEE MTT-S Representative for CEDA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18032BE-9BDD-432B-9E35-1CD80EDEE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95" y="4227059"/>
            <a:ext cx="3158809" cy="8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281</Words>
  <Application>Microsoft Office PowerPoint</Application>
  <PresentationFormat>Panorámica</PresentationFormat>
  <Paragraphs>47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宋体</vt:lpstr>
      <vt:lpstr>游ゴシック</vt:lpstr>
      <vt:lpstr>Arial</vt:lpstr>
      <vt:lpstr>Calibri</vt:lpstr>
      <vt:lpstr>Calibri Light</vt:lpstr>
      <vt:lpstr>Helvetica</vt:lpstr>
      <vt:lpstr>Helvetica Neue</vt:lpstr>
      <vt:lpstr>Times New Roman</vt:lpstr>
      <vt:lpstr>Office Theme</vt:lpstr>
      <vt:lpstr>MTT-S Report</vt:lpstr>
      <vt:lpstr>MTT-S Report</vt:lpstr>
      <vt:lpstr>MTT-S Inter-Society Committee</vt:lpstr>
      <vt:lpstr>Councils Memberships in MTT-S </vt:lpstr>
      <vt:lpstr>MTT-S Tech. Committee on Design Automation </vt:lpstr>
      <vt:lpstr>First MTT-S Open Access Journal </vt:lpstr>
      <vt:lpstr>IEEE Journal of Microwaves </vt:lpstr>
      <vt:lpstr>CEDA-related Upcoming MTT-S Conferences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RAYAS SANCHEZ, JOSE ERNESTO</cp:lastModifiedBy>
  <cp:revision>27</cp:revision>
  <dcterms:created xsi:type="dcterms:W3CDTF">2020-08-31T15:23:30Z</dcterms:created>
  <dcterms:modified xsi:type="dcterms:W3CDTF">2020-10-28T20:18:04Z</dcterms:modified>
</cp:coreProperties>
</file>