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61" r:id="rId3"/>
    <p:sldId id="350" r:id="rId4"/>
    <p:sldId id="381" r:id="rId5"/>
    <p:sldId id="262" r:id="rId6"/>
    <p:sldId id="266" r:id="rId7"/>
    <p:sldId id="373" r:id="rId8"/>
    <p:sldId id="267" r:id="rId9"/>
    <p:sldId id="353" r:id="rId10"/>
    <p:sldId id="354" r:id="rId11"/>
    <p:sldId id="356" r:id="rId12"/>
    <p:sldId id="358" r:id="rId13"/>
    <p:sldId id="359" r:id="rId14"/>
    <p:sldId id="257" r:id="rId15"/>
    <p:sldId id="259" r:id="rId16"/>
    <p:sldId id="361" r:id="rId17"/>
    <p:sldId id="283" r:id="rId18"/>
    <p:sldId id="295" r:id="rId19"/>
    <p:sldId id="294" r:id="rId20"/>
    <p:sldId id="284" r:id="rId21"/>
    <p:sldId id="285" r:id="rId22"/>
    <p:sldId id="349" r:id="rId23"/>
    <p:sldId id="382" r:id="rId24"/>
    <p:sldId id="383" r:id="rId25"/>
    <p:sldId id="366" r:id="rId26"/>
    <p:sldId id="365" r:id="rId27"/>
    <p:sldId id="384" r:id="rId28"/>
    <p:sldId id="3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p:restoredTop sz="94684"/>
  </p:normalViewPr>
  <p:slideViewPr>
    <p:cSldViewPr snapToGrid="0" snapToObjects="1">
      <p:cViewPr varScale="1">
        <p:scale>
          <a:sx n="104" d="100"/>
          <a:sy n="104" d="100"/>
        </p:scale>
        <p:origin x="2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414A1-D450-4B9A-95FA-A9CD7C2E86AE}" type="datetimeFigureOut">
              <a:rPr lang="en-US" smtClean="0"/>
              <a:t>3/19/19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F5899-B1FA-4FE0-9FE2-C8E0C7D52E06}" type="slidenum">
              <a:rPr lang="en-US" smtClean="0"/>
              <a:t>‹#›</a:t>
            </a:fld>
            <a:endParaRPr lang="en-US"/>
          </a:p>
        </p:txBody>
      </p:sp>
    </p:spTree>
    <p:extLst>
      <p:ext uri="{BB962C8B-B14F-4D97-AF65-F5344CB8AC3E}">
        <p14:creationId xmlns:p14="http://schemas.microsoft.com/office/powerpoint/2010/main" val="356721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1688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6dd71c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c6dd71c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33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37c45ae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37c45ae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96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port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714892"/>
          </a:xfrm>
        </p:spPr>
        <p:txBody>
          <a:bodyPr/>
          <a:lstStyle>
            <a:lvl1pPr>
              <a:defRPr/>
            </a:lvl1pPr>
          </a:lstStyle>
          <a:p>
            <a:r>
              <a:rPr lang="en-US" dirty="0"/>
              <a:t>Name of your Activity</a:t>
            </a:r>
          </a:p>
        </p:txBody>
      </p:sp>
      <p:sp>
        <p:nvSpPr>
          <p:cNvPr id="11" name="Slide Number Placeholder 5"/>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
        <p:nvSpPr>
          <p:cNvPr id="6" name="Content Placeholder 3"/>
          <p:cNvSpPr>
            <a:spLocks noGrp="1"/>
          </p:cNvSpPr>
          <p:nvPr>
            <p:ph sz="half" idx="10" hasCustomPrompt="1"/>
          </p:nvPr>
        </p:nvSpPr>
        <p:spPr>
          <a:xfrm>
            <a:off x="716716" y="1754117"/>
            <a:ext cx="8542513" cy="3304117"/>
          </a:xfrm>
        </p:spPr>
        <p:txBody>
          <a:bodyPr>
            <a:normAutofit/>
          </a:bodyPr>
          <a:lstStyle>
            <a:lvl1pPr marL="342900" indent="-342900">
              <a:buClrTx/>
              <a:buFont typeface="Arial" panose="020B0604020202020204" pitchFamily="34" charset="0"/>
              <a:buChar char="•"/>
              <a:defRPr sz="2400">
                <a:solidFill>
                  <a:schemeClr val="tx1"/>
                </a:solidFill>
                <a:latin typeface="+mn-lt"/>
              </a:defRPr>
            </a:lvl1pPr>
            <a:lvl2pPr marL="800100" indent="-342900">
              <a:buClrTx/>
              <a:buSzPct val="90000"/>
              <a:buFont typeface="Arial" panose="020B0604020202020204" pitchFamily="34" charset="0"/>
              <a:buChar char="•"/>
              <a:defRPr sz="2000">
                <a:solidFill>
                  <a:schemeClr val="tx1"/>
                </a:solidFill>
                <a:latin typeface="+mn-lt"/>
              </a:defRPr>
            </a:lvl2pPr>
            <a:lvl3pPr marL="1143000" indent="-228600">
              <a:buClrTx/>
              <a:buFont typeface="Arial" panose="020B0604020202020204" pitchFamily="34" charset="0"/>
              <a:buChar char="•"/>
              <a:defRPr sz="2000">
                <a:solidFill>
                  <a:schemeClr val="tx1"/>
                </a:solidFill>
                <a:latin typeface="+mn-lt"/>
              </a:defRPr>
            </a:lvl3pPr>
            <a:lvl4pPr marL="1600200" indent="-228600">
              <a:buClrTx/>
              <a:buFont typeface="Arial" panose="020B0604020202020204" pitchFamily="34" charset="0"/>
              <a:buChar char="•"/>
              <a:defRPr sz="1800">
                <a:solidFill>
                  <a:schemeClr val="tx1"/>
                </a:solidFill>
                <a:latin typeface="+mn-lt"/>
              </a:defRPr>
            </a:lvl4pPr>
            <a:lvl5pPr marL="2057400" indent="-228600">
              <a:buClrTx/>
              <a:buFont typeface="Arial" panose="020B0604020202020204" pitchFamily="34" charset="0"/>
              <a:buChar char="•"/>
              <a:defRPr sz="1800">
                <a:solidFill>
                  <a:schemeClr val="tx1"/>
                </a:solidFill>
                <a:latin typeface="+mn-lt"/>
              </a:defRPr>
            </a:lvl5pPr>
          </a:lstStyle>
          <a:p>
            <a:r>
              <a:rPr lang="en-US" dirty="0"/>
              <a:t>Name of Chair</a:t>
            </a:r>
          </a:p>
          <a:p>
            <a:pPr lvl="1"/>
            <a:r>
              <a:rPr lang="en-US" dirty="0"/>
              <a:t>Members of Committee (if applicable)</a:t>
            </a:r>
          </a:p>
          <a:p>
            <a:pPr lvl="1"/>
            <a:endParaRPr lang="en-US" dirty="0"/>
          </a:p>
        </p:txBody>
      </p:sp>
    </p:spTree>
    <p:extLst>
      <p:ext uri="{BB962C8B-B14F-4D97-AF65-F5344CB8AC3E}">
        <p14:creationId xmlns:p14="http://schemas.microsoft.com/office/powerpoint/2010/main" val="281133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714892"/>
          </a:xfrm>
        </p:spPr>
        <p:txBody>
          <a:bodyPr/>
          <a:lstStyle/>
          <a:p>
            <a:r>
              <a:rPr lang="en-US" dirty="0"/>
              <a:t>2019 Vision</a:t>
            </a:r>
          </a:p>
        </p:txBody>
      </p:sp>
      <p:sp>
        <p:nvSpPr>
          <p:cNvPr id="11" name="Slide Number Placeholder 5"/>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
        <p:nvSpPr>
          <p:cNvPr id="6" name="Content Placeholder 3"/>
          <p:cNvSpPr>
            <a:spLocks noGrp="1"/>
          </p:cNvSpPr>
          <p:nvPr>
            <p:ph sz="half" idx="10"/>
          </p:nvPr>
        </p:nvSpPr>
        <p:spPr>
          <a:xfrm>
            <a:off x="716716" y="1754117"/>
            <a:ext cx="8542513" cy="3304117"/>
          </a:xfrm>
        </p:spPr>
        <p:txBody>
          <a:bodyPr>
            <a:normAutofit/>
          </a:bodyPr>
          <a:lstStyle>
            <a:lvl1pPr marL="342900" indent="-342900">
              <a:buClrTx/>
              <a:buFont typeface="Arial" panose="020B0604020202020204" pitchFamily="34" charset="0"/>
              <a:buChar char="•"/>
              <a:defRPr sz="2400">
                <a:solidFill>
                  <a:schemeClr val="tx1"/>
                </a:solidFill>
                <a:latin typeface="+mn-lt"/>
              </a:defRPr>
            </a:lvl1pPr>
            <a:lvl2pPr marL="742950" indent="-285750">
              <a:buClrTx/>
              <a:buSzPct val="90000"/>
              <a:buFont typeface="Arial" panose="020B0604020202020204" pitchFamily="34" charset="0"/>
              <a:buChar char="•"/>
              <a:defRPr sz="2000">
                <a:solidFill>
                  <a:schemeClr val="tx1"/>
                </a:solidFill>
                <a:latin typeface="+mn-lt"/>
              </a:defRPr>
            </a:lvl2pPr>
            <a:lvl3pPr marL="1143000" indent="-228600">
              <a:buClrTx/>
              <a:buFont typeface="Arial" panose="020B0604020202020204" pitchFamily="34" charset="0"/>
              <a:buChar char="•"/>
              <a:defRPr sz="2000">
                <a:solidFill>
                  <a:schemeClr val="tx1"/>
                </a:solidFill>
                <a:latin typeface="+mn-lt"/>
              </a:defRPr>
            </a:lvl3pPr>
            <a:lvl4pPr marL="1600200" indent="-228600">
              <a:buClrTx/>
              <a:buFont typeface="Arial" panose="020B0604020202020204" pitchFamily="34" charset="0"/>
              <a:buChar char="•"/>
              <a:defRPr sz="1800">
                <a:solidFill>
                  <a:schemeClr val="tx1"/>
                </a:solidFill>
                <a:latin typeface="+mn-lt"/>
              </a:defRPr>
            </a:lvl4pPr>
            <a:lvl5pPr marL="2057400" indent="-228600">
              <a:buClrTx/>
              <a:buFont typeface="Arial" panose="020B0604020202020204" pitchFamily="34" charset="0"/>
              <a:buChar cha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318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101" y="609600"/>
            <a:ext cx="8596668" cy="755855"/>
          </a:xfrm>
        </p:spPr>
        <p:txBody>
          <a:bodyPr/>
          <a:lstStyle>
            <a:lvl1pPr>
              <a:defRPr sz="3200"/>
            </a:lvl1pPr>
          </a:lstStyle>
          <a:p>
            <a:r>
              <a:rPr lang="en-US" dirty="0"/>
              <a:t>Current Status</a:t>
            </a:r>
          </a:p>
        </p:txBody>
      </p:sp>
      <p:sp>
        <p:nvSpPr>
          <p:cNvPr id="3" name="Text Placeholder 2"/>
          <p:cNvSpPr>
            <a:spLocks noGrp="1"/>
          </p:cNvSpPr>
          <p:nvPr>
            <p:ph type="body" idx="1" hasCustomPrompt="1"/>
          </p:nvPr>
        </p:nvSpPr>
        <p:spPr>
          <a:xfrm>
            <a:off x="388955" y="1655764"/>
            <a:ext cx="8556170" cy="576262"/>
          </a:xfrm>
        </p:spPr>
        <p:txBody>
          <a:bodyPr anchor="b">
            <a:noAutofit/>
          </a:bodyPr>
          <a:lstStyle>
            <a:lvl1pPr marL="0" indent="0">
              <a:buNone/>
              <a:defRPr sz="24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Ongoing Items:</a:t>
            </a:r>
          </a:p>
        </p:txBody>
      </p:sp>
      <p:sp>
        <p:nvSpPr>
          <p:cNvPr id="4" name="Content Placeholder 3"/>
          <p:cNvSpPr>
            <a:spLocks noGrp="1"/>
          </p:cNvSpPr>
          <p:nvPr>
            <p:ph sz="half" idx="2"/>
          </p:nvPr>
        </p:nvSpPr>
        <p:spPr>
          <a:xfrm>
            <a:off x="388955" y="2395881"/>
            <a:ext cx="8542513" cy="3304117"/>
          </a:xfrm>
        </p:spPr>
        <p:txBody>
          <a:bodyPr>
            <a:normAutofit/>
          </a:bodyPr>
          <a:lstStyle>
            <a:lvl1pPr marL="285750" indent="-285750">
              <a:buClr>
                <a:schemeClr val="tx1"/>
              </a:buClr>
              <a:buSzPct val="90000"/>
              <a:buFont typeface="Arial" panose="020B0604020202020204" pitchFamily="34" charset="0"/>
              <a:buChar char="•"/>
              <a:defRPr sz="2000">
                <a:latin typeface="+mn-lt"/>
              </a:defRPr>
            </a:lvl1pPr>
            <a:lvl2pPr>
              <a:defRPr>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15" name="Slide Number Placeholder 5"/>
          <p:cNvSpPr>
            <a:spLocks noGrp="1"/>
          </p:cNvSpPr>
          <p:nvPr>
            <p:ph type="sldNum" sz="quarter" idx="12"/>
          </p:nvPr>
        </p:nvSpPr>
        <p:spPr>
          <a:xfrm>
            <a:off x="4510216" y="6623222"/>
            <a:ext cx="419189" cy="233671"/>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198159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101" y="609600"/>
            <a:ext cx="8596668" cy="824128"/>
          </a:xfrm>
        </p:spPr>
        <p:txBody>
          <a:bodyPr/>
          <a:lstStyle/>
          <a:p>
            <a:r>
              <a:rPr lang="en-US" dirty="0"/>
              <a:t>Looking forward (2020)</a:t>
            </a:r>
          </a:p>
        </p:txBody>
      </p:sp>
      <p:sp>
        <p:nvSpPr>
          <p:cNvPr id="5" name="Content Placeholder 3"/>
          <p:cNvSpPr>
            <a:spLocks noGrp="1"/>
          </p:cNvSpPr>
          <p:nvPr>
            <p:ph sz="half" idx="2"/>
          </p:nvPr>
        </p:nvSpPr>
        <p:spPr>
          <a:xfrm>
            <a:off x="375299" y="1877008"/>
            <a:ext cx="8542513" cy="3304117"/>
          </a:xfrm>
        </p:spPr>
        <p:txBody>
          <a:bodyPr>
            <a:normAutofit/>
          </a:bodyPr>
          <a:lstStyle>
            <a:lvl1pPr marL="285750" indent="-285750">
              <a:buClr>
                <a:schemeClr val="tx1"/>
              </a:buClr>
              <a:buSzPct val="100000"/>
              <a:buFont typeface="Arial" panose="020B0604020202020204" pitchFamily="34" charset="0"/>
              <a:buChar char="•"/>
              <a:defRPr sz="2200">
                <a:latin typeface="+mn-lt"/>
              </a:defRPr>
            </a:lvl1pPr>
            <a:lvl2pPr marL="742950" indent="-285750">
              <a:buClr>
                <a:schemeClr val="tx1"/>
              </a:buClr>
              <a:buSzPct val="100000"/>
              <a:buFont typeface="Arial" panose="020B0604020202020204" pitchFamily="34" charset="0"/>
              <a:buChar char="•"/>
              <a:defRPr sz="2000">
                <a:latin typeface="+mn-lt"/>
              </a:defRPr>
            </a:lvl2pPr>
            <a:lvl3pPr marL="1143000" indent="-228600">
              <a:buClr>
                <a:schemeClr val="tx1"/>
              </a:buClr>
              <a:buSzPct val="100000"/>
              <a:buFont typeface="Arial" panose="020B0604020202020204" pitchFamily="34" charset="0"/>
              <a:buChar char="•"/>
              <a:defRPr sz="1800">
                <a:latin typeface="+mn-lt"/>
              </a:defRPr>
            </a:lvl3pPr>
            <a:lvl4pPr marL="1600200" indent="-228600">
              <a:buClr>
                <a:schemeClr val="tx1"/>
              </a:buClr>
              <a:buSzPct val="100000"/>
              <a:buFont typeface="Arial" panose="020B0604020202020204" pitchFamily="34" charset="0"/>
              <a:buChar char="•"/>
              <a:defRPr sz="1800">
                <a:latin typeface="+mn-lt"/>
              </a:defRPr>
            </a:lvl4pPr>
            <a:lvl5pPr marL="2057400" indent="-228600">
              <a:buClr>
                <a:schemeClr val="tx1"/>
              </a:buClr>
              <a:buSzPct val="100000"/>
              <a:buFont typeface="Arial" panose="020B0604020202020204" pitchFamily="34" charset="0"/>
              <a:buChar cha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8EA0407-AADE-604C-99A7-F0A5634D717D}"/>
              </a:ext>
            </a:extLst>
          </p:cNvPr>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109560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AC8BAD2-C8A8-A74F-A1B4-0D324CB88720}"/>
              </a:ext>
            </a:extLst>
          </p:cNvPr>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362857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102" y="324220"/>
            <a:ext cx="8596668" cy="642611"/>
          </a:xfrm>
        </p:spPr>
        <p:txBody>
          <a:bodyPr>
            <a:normAutofit/>
          </a:bodyPr>
          <a:lstStyle>
            <a:lvl1pPr>
              <a:defRPr sz="3600">
                <a:latin typeface="+mn-lt"/>
                <a:cs typeface="Arial"/>
              </a:defRPr>
            </a:lvl1pPr>
          </a:lstStyle>
          <a:p>
            <a:r>
              <a:rPr lang="en-US" dirty="0"/>
              <a:t>Edit content</a:t>
            </a:r>
          </a:p>
        </p:txBody>
      </p:sp>
      <p:sp>
        <p:nvSpPr>
          <p:cNvPr id="3" name="Content Placeholder 2"/>
          <p:cNvSpPr>
            <a:spLocks noGrp="1"/>
          </p:cNvSpPr>
          <p:nvPr>
            <p:ph idx="1" hasCustomPrompt="1"/>
          </p:nvPr>
        </p:nvSpPr>
        <p:spPr>
          <a:xfrm>
            <a:off x="353951" y="1197717"/>
            <a:ext cx="8596668" cy="4843647"/>
          </a:xfrm>
        </p:spPr>
        <p:txBody>
          <a:bodyPr>
            <a:normAutofit/>
          </a:bodyPr>
          <a:lstStyle>
            <a:lvl1pPr marL="380990" indent="-380990">
              <a:buClr>
                <a:schemeClr val="accent2">
                  <a:lumMod val="75000"/>
                </a:schemeClr>
              </a:buClr>
              <a:buSzPct val="90000"/>
              <a:buFont typeface="Arial"/>
              <a:buChar char="•"/>
              <a:defRPr sz="2400">
                <a:solidFill>
                  <a:schemeClr val="tx1"/>
                </a:solidFill>
                <a:latin typeface="+mn-lt"/>
                <a:cs typeface="Arial"/>
              </a:defRPr>
            </a:lvl1pPr>
            <a:lvl2pPr marL="838179" indent="-380990">
              <a:buClr>
                <a:schemeClr val="accent2">
                  <a:lumMod val="75000"/>
                </a:schemeClr>
              </a:buClr>
              <a:buSzPct val="90000"/>
              <a:buFont typeface="Arial"/>
              <a:buChar char="•"/>
              <a:defRPr sz="2000">
                <a:solidFill>
                  <a:schemeClr val="tx1"/>
                </a:solidFill>
                <a:latin typeface="+mn-lt"/>
                <a:cs typeface="Arial"/>
              </a:defRPr>
            </a:lvl2pPr>
            <a:lvl3pPr marL="1295368" indent="-380990">
              <a:buClr>
                <a:schemeClr val="accent2">
                  <a:lumMod val="75000"/>
                </a:schemeClr>
              </a:buClr>
              <a:buSzPct val="90000"/>
              <a:buFont typeface="Arial"/>
              <a:buChar char="•"/>
              <a:defRPr sz="1867" baseline="0">
                <a:solidFill>
                  <a:schemeClr val="tx1"/>
                </a:solidFill>
                <a:latin typeface="+mn-lt"/>
                <a:cs typeface="Arial"/>
              </a:defRPr>
            </a:lvl3pPr>
            <a:lvl4pPr>
              <a:defRPr>
                <a:latin typeface="California FB"/>
                <a:cs typeface="California FB"/>
              </a:defRPr>
            </a:lvl4pPr>
            <a:lvl5pPr>
              <a:defRPr>
                <a:latin typeface="California FB"/>
                <a:cs typeface="California FB"/>
              </a:defRPr>
            </a:lvl5pPr>
          </a:lstStyle>
          <a:p>
            <a:pPr lvl="0"/>
            <a:r>
              <a:rPr lang="en-US" dirty="0"/>
              <a:t>Level one</a:t>
            </a:r>
          </a:p>
          <a:p>
            <a:pPr lvl="1"/>
            <a:r>
              <a:rPr lang="en-US" dirty="0"/>
              <a:t>Level two</a:t>
            </a:r>
          </a:p>
          <a:p>
            <a:pPr lvl="2"/>
            <a:r>
              <a:rPr lang="en-US" dirty="0"/>
              <a:t>Level three</a:t>
            </a:r>
          </a:p>
        </p:txBody>
      </p:sp>
      <p:sp>
        <p:nvSpPr>
          <p:cNvPr id="6" name="Slide Number Placeholder 5"/>
          <p:cNvSpPr>
            <a:spLocks noGrp="1"/>
          </p:cNvSpPr>
          <p:nvPr>
            <p:ph type="sldNum" sz="quarter" idx="12"/>
          </p:nvPr>
        </p:nvSpPr>
        <p:spPr>
          <a:xfrm>
            <a:off x="4117636" y="6492876"/>
            <a:ext cx="46306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260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Content Placeholder 4"/>
          <p:cNvSpPr>
            <a:spLocks noGrp="1"/>
          </p:cNvSpPr>
          <p:nvPr>
            <p:ph sz="quarter" idx="10"/>
          </p:nvPr>
        </p:nvSpPr>
        <p:spPr>
          <a:xfrm>
            <a:off x="524256" y="1197864"/>
            <a:ext cx="11143488" cy="4892040"/>
          </a:xfrm>
        </p:spPr>
        <p:txBody>
          <a:bodyPr/>
          <a:lstStyle>
            <a:lvl1pPr>
              <a:defRPr sz="28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51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692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a:xfrm>
            <a:off x="334434" y="1773239"/>
            <a:ext cx="11550652"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12" indent="-174621">
              <a:buClr>
                <a:schemeClr val="accent1"/>
              </a:buClr>
              <a:defRPr sz="1600"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AU" dirty="0"/>
              <a:t>Sixth level</a:t>
            </a:r>
          </a:p>
        </p:txBody>
      </p:sp>
      <p:sp>
        <p:nvSpPr>
          <p:cNvPr id="9" name="Text Placeholder 8"/>
          <p:cNvSpPr>
            <a:spLocks noGrp="1"/>
          </p:cNvSpPr>
          <p:nvPr>
            <p:ph type="body" sz="quarter" idx="13"/>
          </p:nvPr>
        </p:nvSpPr>
        <p:spPr>
          <a:xfrm>
            <a:off x="334433" y="1268414"/>
            <a:ext cx="11550651" cy="485791"/>
          </a:xfrm>
        </p:spPr>
        <p:txBody>
          <a:bodyPr tIns="0" rIns="0" bIns="0" anchor="ctr"/>
          <a:lstStyle>
            <a:lvl1pPr marL="0" indent="0">
              <a:lnSpc>
                <a:spcPts val="1800"/>
              </a:lnSpc>
              <a:spcBef>
                <a:spcPts val="0"/>
              </a:spcBef>
              <a:spcAft>
                <a:spcPts val="0"/>
              </a:spcAft>
              <a:buNone/>
              <a:defRPr sz="2000">
                <a:solidFill>
                  <a:schemeClr val="tx1"/>
                </a:solidFill>
              </a:defRPr>
            </a:lvl1pPr>
          </a:lstStyle>
          <a:p>
            <a:pPr lvl="0"/>
            <a:r>
              <a:rPr lang="en-US"/>
              <a:t>Click to edit Master text styles</a:t>
            </a:r>
          </a:p>
        </p:txBody>
      </p:sp>
      <p:sp>
        <p:nvSpPr>
          <p:cNvPr id="5" name="Slide Number Placeholder 5"/>
          <p:cNvSpPr>
            <a:spLocks noGrp="1"/>
          </p:cNvSpPr>
          <p:nvPr userDrawn="1">
            <p:ph type="sldNum" sz="quarter" idx="14"/>
          </p:nvPr>
        </p:nvSpPr>
        <p:spPr>
          <a:xfrm>
            <a:off x="4117636" y="6492876"/>
            <a:ext cx="463061" cy="365125"/>
          </a:xfrm>
          <a:prstGeom prst="rect">
            <a:avLst/>
          </a:prstGeom>
        </p:spPr>
        <p:txBody>
          <a:bodyPr/>
          <a:lstStyle>
            <a:lvl1pPr>
              <a:defRPr/>
            </a:lvl1pPr>
          </a:lstStyle>
          <a:p>
            <a:pPr>
              <a:defRPr/>
            </a:pPr>
            <a:fld id="{94AB1AD7-7986-44FA-9D7E-41C6C7230C2B}" type="slidenum">
              <a:rPr lang="en-AU"/>
              <a:pPr>
                <a:defRPr/>
              </a:pPr>
              <a:t>‹#›</a:t>
            </a:fld>
            <a:endParaRPr lang="en-AU" dirty="0"/>
          </a:p>
        </p:txBody>
      </p:sp>
    </p:spTree>
    <p:extLst>
      <p:ext uri="{BB962C8B-B14F-4D97-AF65-F5344CB8AC3E}">
        <p14:creationId xmlns:p14="http://schemas.microsoft.com/office/powerpoint/2010/main" val="95636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365101" y="609600"/>
            <a:ext cx="8596668" cy="1320800"/>
          </a:xfrm>
          <a:prstGeom prst="rect">
            <a:avLst/>
          </a:prstGeom>
        </p:spPr>
        <p:txBody>
          <a:bodyPr vert="horz" lIns="91440" tIns="45720" rIns="91440" bIns="45720" rtlCol="0" anchor="t">
            <a:normAutofit/>
          </a:bodyPr>
          <a:lstStyle/>
          <a:p>
            <a:r>
              <a:rPr lang="en-US" dirty="0"/>
              <a:t>IEEE CEDA </a:t>
            </a:r>
            <a:br>
              <a:rPr lang="en-US" dirty="0"/>
            </a:br>
            <a:r>
              <a:rPr lang="en-US" dirty="0"/>
              <a:t>Executive Committee Meeting</a:t>
            </a:r>
          </a:p>
        </p:txBody>
      </p:sp>
      <p:sp>
        <p:nvSpPr>
          <p:cNvPr id="3" name="Text Placeholder 2"/>
          <p:cNvSpPr>
            <a:spLocks noGrp="1"/>
          </p:cNvSpPr>
          <p:nvPr>
            <p:ph type="body" idx="1"/>
          </p:nvPr>
        </p:nvSpPr>
        <p:spPr>
          <a:xfrm>
            <a:off x="353949" y="2160590"/>
            <a:ext cx="8596668" cy="1457868"/>
          </a:xfrm>
          <a:prstGeom prst="rect">
            <a:avLst/>
          </a:prstGeom>
        </p:spPr>
        <p:txBody>
          <a:bodyPr vert="horz" lIns="91440" tIns="45720" rIns="91440" bIns="45720" rtlCol="0">
            <a:noAutofit/>
          </a:bodyPr>
          <a:lstStyle/>
          <a:p>
            <a:pPr lvl="0"/>
            <a:r>
              <a:rPr lang="en-US" dirty="0"/>
              <a:t>President David </a:t>
            </a:r>
            <a:r>
              <a:rPr lang="en-US" dirty="0" err="1"/>
              <a:t>Atienza</a:t>
            </a:r>
            <a:endParaRPr lang="en-US" dirty="0"/>
          </a:p>
          <a:p>
            <a:pPr lvl="0"/>
            <a:r>
              <a:rPr lang="en-US" dirty="0"/>
              <a:t>March 25, 2019 (at DATE)</a:t>
            </a:r>
          </a:p>
          <a:p>
            <a:pPr lvl="0"/>
            <a:r>
              <a:rPr lang="en-US" dirty="0"/>
              <a:t>Florence, Italy</a:t>
            </a:r>
          </a:p>
        </p:txBody>
      </p:sp>
      <p:sp>
        <p:nvSpPr>
          <p:cNvPr id="4" name="Date Placeholder 3"/>
          <p:cNvSpPr>
            <a:spLocks noGrp="1"/>
          </p:cNvSpPr>
          <p:nvPr>
            <p:ph type="dt" sz="half" idx="2"/>
          </p:nvPr>
        </p:nvSpPr>
        <p:spPr>
          <a:xfrm>
            <a:off x="3036355" y="6415039"/>
            <a:ext cx="911939" cy="365125"/>
          </a:xfrm>
          <a:prstGeom prst="rect">
            <a:avLst/>
          </a:prstGeom>
        </p:spPr>
        <p:txBody>
          <a:bodyPr vert="horz" lIns="91440" tIns="45720" rIns="91440" bIns="45720" rtlCol="0" anchor="ctr"/>
          <a:lstStyle>
            <a:lvl1pPr algn="r">
              <a:defRPr sz="900">
                <a:solidFill>
                  <a:schemeClr val="tx1">
                    <a:lumMod val="95000"/>
                    <a:lumOff val="5000"/>
                  </a:schemeClr>
                </a:solidFill>
              </a:defRPr>
            </a:lvl1pPr>
          </a:lstStyle>
          <a:p>
            <a:r>
              <a:rPr lang="en-US" dirty="0"/>
              <a:t>3/25/2019</a:t>
            </a:r>
          </a:p>
        </p:txBody>
      </p:sp>
      <p:sp>
        <p:nvSpPr>
          <p:cNvPr id="5" name="Footer Placeholder 4"/>
          <p:cNvSpPr>
            <a:spLocks noGrp="1"/>
          </p:cNvSpPr>
          <p:nvPr>
            <p:ph type="ftr" sz="quarter" idx="3"/>
          </p:nvPr>
        </p:nvSpPr>
        <p:spPr>
          <a:xfrm>
            <a:off x="387288" y="6415039"/>
            <a:ext cx="2936680" cy="365125"/>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r>
              <a:rPr lang="en-US" dirty="0"/>
              <a:t>IEEE CEDA Annual Board of Governors’ Meeting</a:t>
            </a:r>
          </a:p>
        </p:txBody>
      </p:sp>
      <p:pic>
        <p:nvPicPr>
          <p:cNvPr id="9" name="Picture 8"/>
          <p:cNvPicPr>
            <a:picLocks noChangeAspect="1"/>
          </p:cNvPicPr>
          <p:nvPr/>
        </p:nvPicPr>
        <p:blipFill>
          <a:blip r:embed="rId11"/>
          <a:stretch>
            <a:fillRect/>
          </a:stretch>
        </p:blipFill>
        <p:spPr>
          <a:xfrm>
            <a:off x="9858226" y="22037"/>
            <a:ext cx="2235433" cy="133061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0868" y="5609987"/>
            <a:ext cx="2221132" cy="1248013"/>
          </a:xfrm>
          <a:prstGeom prst="rect">
            <a:avLst/>
          </a:prstGeom>
        </p:spPr>
      </p:pic>
    </p:spTree>
    <p:extLst>
      <p:ext uri="{BB962C8B-B14F-4D97-AF65-F5344CB8AC3E}">
        <p14:creationId xmlns:p14="http://schemas.microsoft.com/office/powerpoint/2010/main" val="1881514781"/>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2" r:id="rId3"/>
    <p:sldLayoutId id="2147483664" r:id="rId4"/>
    <p:sldLayoutId id="2147483665" r:id="rId5"/>
    <p:sldLayoutId id="2147483667" r:id="rId6"/>
    <p:sldLayoutId id="2147483668" r:id="rId7"/>
    <p:sldLayoutId id="2147483669" r:id="rId8"/>
    <p:sldLayoutId id="2147483670" r:id="rId9"/>
  </p:sldLayoutIdLst>
  <p:txStyles>
    <p:title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henkel@kit.edu" TargetMode="External"/><Relationship Id="rId2" Type="http://schemas.openxmlformats.org/officeDocument/2006/relationships/hyperlink" Target="mailto:pande.eecs.wsu.edu"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pande.eecs.wsu.edu"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henkel@kit.edu" TargetMode="External"/><Relationship Id="rId2" Type="http://schemas.openxmlformats.org/officeDocument/2006/relationships/hyperlink" Target="mailto:pande.eecs.wsu.edu" TargetMode="External"/><Relationship Id="rId1" Type="http://schemas.openxmlformats.org/officeDocument/2006/relationships/slideLayout" Target="../slideLayouts/slideLayout6.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112521-F2CB-3D47-AEE6-D8924666BFF5}"/>
              </a:ext>
            </a:extLst>
          </p:cNvPr>
          <p:cNvSpPr>
            <a:spLocks noGrp="1"/>
          </p:cNvSpPr>
          <p:nvPr>
            <p:ph type="title"/>
          </p:nvPr>
        </p:nvSpPr>
        <p:spPr>
          <a:xfrm>
            <a:off x="826847" y="609600"/>
            <a:ext cx="8596668" cy="714892"/>
          </a:xfrm>
        </p:spPr>
        <p:txBody>
          <a:bodyPr/>
          <a:lstStyle/>
          <a:p>
            <a:r>
              <a:rPr lang="en-US" dirty="0">
                <a:solidFill>
                  <a:srgbClr val="0070C0"/>
                </a:solidFill>
              </a:rPr>
              <a:t>Publications</a:t>
            </a:r>
          </a:p>
        </p:txBody>
      </p:sp>
      <p:sp>
        <p:nvSpPr>
          <p:cNvPr id="10" name="Content Placeholder 9">
            <a:extLst>
              <a:ext uri="{FF2B5EF4-FFF2-40B4-BE49-F238E27FC236}">
                <a16:creationId xmlns:a16="http://schemas.microsoft.com/office/drawing/2014/main" id="{774FF913-8970-3548-9727-4EE03C141C3E}"/>
              </a:ext>
            </a:extLst>
          </p:cNvPr>
          <p:cNvSpPr>
            <a:spLocks noGrp="1"/>
          </p:cNvSpPr>
          <p:nvPr>
            <p:ph sz="half" idx="10"/>
          </p:nvPr>
        </p:nvSpPr>
        <p:spPr>
          <a:xfrm>
            <a:off x="716716" y="1510835"/>
            <a:ext cx="8542513" cy="623461"/>
          </a:xfrm>
        </p:spPr>
        <p:txBody>
          <a:bodyPr/>
          <a:lstStyle/>
          <a:p>
            <a:pPr marL="0" indent="0">
              <a:buNone/>
            </a:pPr>
            <a:r>
              <a:rPr lang="en-US" dirty="0"/>
              <a:t>L. Miguel Silveira, INESC-ID / IST - U </a:t>
            </a:r>
            <a:r>
              <a:rPr lang="en-US" dirty="0" err="1"/>
              <a:t>Lisboa</a:t>
            </a:r>
            <a:r>
              <a:rPr lang="en-US" dirty="0"/>
              <a:t>, Portugal</a:t>
            </a:r>
          </a:p>
        </p:txBody>
      </p:sp>
      <p:sp>
        <p:nvSpPr>
          <p:cNvPr id="7" name="Text Placeholder 4"/>
          <p:cNvSpPr txBox="1">
            <a:spLocks/>
          </p:cNvSpPr>
          <p:nvPr/>
        </p:nvSpPr>
        <p:spPr>
          <a:xfrm>
            <a:off x="8783596" y="3628759"/>
            <a:ext cx="1895906" cy="994999"/>
          </a:xfrm>
          <a:prstGeom prst="rect">
            <a:avLst/>
          </a:prstGeom>
          <a:ln w="25400">
            <a:solidFill>
              <a:schemeClr val="accent1">
                <a:shade val="50000"/>
              </a:schemeClr>
            </a:solidFill>
          </a:ln>
        </p:spPr>
        <p:txBody>
          <a:bodyPr anchor="ctr" anchorCtr="1">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sz="2400" dirty="0"/>
              <a:t>Publications Committee</a:t>
            </a:r>
          </a:p>
        </p:txBody>
      </p:sp>
      <p:grpSp>
        <p:nvGrpSpPr>
          <p:cNvPr id="2" name="Group 1"/>
          <p:cNvGrpSpPr/>
          <p:nvPr/>
        </p:nvGrpSpPr>
        <p:grpSpPr>
          <a:xfrm>
            <a:off x="826847" y="2622922"/>
            <a:ext cx="7810159" cy="3009233"/>
            <a:chOff x="356068" y="2377579"/>
            <a:chExt cx="5882362" cy="2376852"/>
          </a:xfrm>
        </p:grpSpPr>
        <p:sp>
          <p:nvSpPr>
            <p:cNvPr id="6" name="Rounded Rectangle 5"/>
            <p:cNvSpPr/>
            <p:nvPr/>
          </p:nvSpPr>
          <p:spPr>
            <a:xfrm>
              <a:off x="356068" y="2377579"/>
              <a:ext cx="5882362" cy="2376851"/>
            </a:xfrm>
            <a:prstGeom prst="roundRect">
              <a:avLst/>
            </a:prstGeom>
            <a:solidFill>
              <a:schemeClr val="accent1">
                <a:lumMod val="20000"/>
                <a:lumOff val="8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p:cNvSpPr txBox="1">
              <a:spLocks/>
            </p:cNvSpPr>
            <p:nvPr/>
          </p:nvSpPr>
          <p:spPr>
            <a:xfrm>
              <a:off x="438692" y="2445073"/>
              <a:ext cx="5722826" cy="2309358"/>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err="1"/>
                <a:t>Naehyuck</a:t>
              </a:r>
              <a:r>
                <a:rPr lang="en-US" dirty="0"/>
                <a:t> Chang, School of Electrical Eng., KAIST, South Korea</a:t>
              </a:r>
            </a:p>
            <a:p>
              <a:r>
                <a:rPr lang="en-US" dirty="0"/>
                <a:t>Luigi </a:t>
              </a:r>
              <a:r>
                <a:rPr lang="en-US" dirty="0" err="1"/>
                <a:t>Carro</a:t>
              </a:r>
              <a:r>
                <a:rPr lang="en-US" dirty="0"/>
                <a:t>, Dept. Informatics, UFRGS, Brazil</a:t>
              </a:r>
            </a:p>
            <a:p>
              <a:r>
                <a:rPr lang="en-US" dirty="0" err="1"/>
                <a:t>Sachin</a:t>
              </a:r>
              <a:r>
                <a:rPr lang="en-US" dirty="0"/>
                <a:t> </a:t>
              </a:r>
              <a:r>
                <a:rPr lang="en-US" dirty="0" err="1"/>
                <a:t>Sapatnekar</a:t>
              </a:r>
              <a:r>
                <a:rPr lang="en-US" dirty="0"/>
                <a:t>, Dept. ECE, U Minnesota, USA</a:t>
              </a:r>
            </a:p>
            <a:p>
              <a:r>
                <a:rPr lang="en-US" dirty="0"/>
                <a:t>Rajesh Gupta, Dept. CSE, UC San Diego, USA,  (</a:t>
              </a:r>
              <a:r>
                <a:rPr lang="en-US" dirty="0" err="1"/>
                <a:t>EiC</a:t>
              </a:r>
              <a:r>
                <a:rPr lang="en-US" dirty="0"/>
                <a:t> TCAD) </a:t>
              </a:r>
            </a:p>
            <a:p>
              <a:r>
                <a:rPr lang="en-US" dirty="0" err="1"/>
                <a:t>Joerg</a:t>
              </a:r>
              <a:r>
                <a:rPr lang="en-US" dirty="0"/>
                <a:t> Henkel,  Embedded Systems, KIT, Germany,  (</a:t>
              </a:r>
              <a:r>
                <a:rPr lang="en-US" dirty="0" err="1"/>
                <a:t>EiC</a:t>
              </a:r>
              <a:r>
                <a:rPr lang="en-US" dirty="0"/>
                <a:t> D&amp;T)</a:t>
              </a:r>
            </a:p>
            <a:p>
              <a:r>
                <a:rPr lang="en-US" dirty="0"/>
                <a:t>Sri </a:t>
              </a:r>
              <a:r>
                <a:rPr lang="en-US" dirty="0" err="1"/>
                <a:t>Parameswaran</a:t>
              </a:r>
              <a:r>
                <a:rPr lang="en-US" dirty="0"/>
                <a:t>, </a:t>
              </a:r>
              <a:r>
                <a:rPr lang="en-US" dirty="0" err="1"/>
                <a:t>Schold</a:t>
              </a:r>
              <a:r>
                <a:rPr lang="en-US" dirty="0"/>
                <a:t> of CSE, UNSW, Australia, (</a:t>
              </a:r>
              <a:r>
                <a:rPr lang="en-US" dirty="0" err="1"/>
                <a:t>EiC</a:t>
              </a:r>
              <a:r>
                <a:rPr lang="en-US" dirty="0"/>
                <a:t> ESL)</a:t>
              </a:r>
            </a:p>
            <a:p>
              <a:r>
                <a:rPr lang="de-DE" dirty="0"/>
                <a:t>L. Miguel Silveira, INESC-ID/IST - U Lisboa, Portugal (CEDA VP Pubs)</a:t>
              </a:r>
              <a:endParaRPr lang="en-US" dirty="0"/>
            </a:p>
          </p:txBody>
        </p:sp>
      </p:grpSp>
    </p:spTree>
    <p:extLst>
      <p:ext uri="{BB962C8B-B14F-4D97-AF65-F5344CB8AC3E}">
        <p14:creationId xmlns:p14="http://schemas.microsoft.com/office/powerpoint/2010/main" val="115844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02" y="324220"/>
            <a:ext cx="8596668" cy="771155"/>
          </a:xfrm>
        </p:spPr>
        <p:txBody>
          <a:bodyPr>
            <a:normAutofit fontScale="90000"/>
          </a:bodyPr>
          <a:lstStyle/>
          <a:p>
            <a:r>
              <a:rPr lang="en-US" dirty="0"/>
              <a:t>D&amp;T: Intermediate PRAC</a:t>
            </a:r>
            <a:br>
              <a:rPr lang="en-US" dirty="0"/>
            </a:br>
            <a:r>
              <a:rPr lang="en-US" dirty="0"/>
              <a:t>Fall 2018</a:t>
            </a:r>
          </a:p>
        </p:txBody>
      </p:sp>
      <p:sp>
        <p:nvSpPr>
          <p:cNvPr id="3" name="Content Placeholder 2"/>
          <p:cNvSpPr>
            <a:spLocks noGrp="1"/>
          </p:cNvSpPr>
          <p:nvPr>
            <p:ph sz="quarter" idx="10"/>
          </p:nvPr>
        </p:nvSpPr>
        <p:spPr>
          <a:xfrm>
            <a:off x="365100" y="1591346"/>
            <a:ext cx="10314401" cy="5266654"/>
          </a:xfrm>
        </p:spPr>
        <p:txBody>
          <a:bodyPr>
            <a:noAutofit/>
          </a:bodyPr>
          <a:lstStyle/>
          <a:p>
            <a:pPr marL="342900" indent="-342900">
              <a:buFont typeface="Arial" panose="020B0604020202020204" pitchFamily="34" charset="0"/>
              <a:buChar char="•"/>
            </a:pPr>
            <a:r>
              <a:rPr lang="en-US" sz="2400" dirty="0"/>
              <a:t>Timeliness issues mostly solved</a:t>
            </a:r>
          </a:p>
          <a:p>
            <a:pPr marL="800100" lvl="1" indent="-342900">
              <a:spcBef>
                <a:spcPts val="400"/>
              </a:spcBef>
              <a:buFont typeface="Arial" panose="020B0604020202020204" pitchFamily="34" charset="0"/>
              <a:buChar char="•"/>
            </a:pPr>
            <a:r>
              <a:rPr lang="en-US" sz="2200" dirty="0"/>
              <a:t>run on a much tighter schedules, </a:t>
            </a:r>
          </a:p>
          <a:p>
            <a:pPr marL="800100" lvl="1" indent="-342900">
              <a:spcBef>
                <a:spcPts val="400"/>
              </a:spcBef>
              <a:buFont typeface="Arial" panose="020B0604020202020204" pitchFamily="34" charset="0"/>
              <a:buChar char="•"/>
            </a:pPr>
            <a:r>
              <a:rPr lang="en-US" sz="2200" dirty="0"/>
              <a:t>special issues with clearly defined deadlines. </a:t>
            </a:r>
          </a:p>
          <a:p>
            <a:pPr marL="342900" indent="-342900">
              <a:buFont typeface="Arial" panose="020B0604020202020204" pitchFamily="34" charset="0"/>
              <a:buChar char="•"/>
            </a:pPr>
            <a:r>
              <a:rPr lang="en-US" sz="2400" dirty="0"/>
              <a:t>Acceptance and interest over content has clearly improved</a:t>
            </a:r>
          </a:p>
          <a:p>
            <a:pPr marL="800100" lvl="1" indent="-342900">
              <a:spcBef>
                <a:spcPts val="400"/>
              </a:spcBef>
              <a:buFont typeface="Arial" panose="020B0604020202020204" pitchFamily="34" charset="0"/>
              <a:buChar char="•"/>
            </a:pPr>
            <a:r>
              <a:rPr lang="en-US" sz="2200" dirty="0"/>
              <a:t>Number of submissions more than doubled from 82 in 2013 to 182 in 2017</a:t>
            </a:r>
          </a:p>
          <a:p>
            <a:pPr marL="800100" lvl="1" indent="-342900">
              <a:spcBef>
                <a:spcPts val="400"/>
              </a:spcBef>
              <a:buFont typeface="Arial" panose="020B0604020202020204" pitchFamily="34" charset="0"/>
              <a:buChar char="•"/>
            </a:pPr>
            <a:r>
              <a:rPr lang="en-US" sz="2200" dirty="0"/>
              <a:t>number of accepted papers tripled.. </a:t>
            </a:r>
          </a:p>
          <a:p>
            <a:pPr marL="342900" indent="-342900">
              <a:buFont typeface="Arial" panose="020B0604020202020204" pitchFamily="34" charset="0"/>
              <a:buChar char="•"/>
            </a:pPr>
            <a:r>
              <a:rPr lang="en-US" sz="2400" dirty="0"/>
              <a:t>Impact factor more than doubled from a 0.778 in 2014 to 1.538 in 2017 (data from Clarivate) </a:t>
            </a:r>
          </a:p>
          <a:p>
            <a:pPr marL="800100" lvl="1" indent="-342900">
              <a:spcBef>
                <a:spcPts val="400"/>
              </a:spcBef>
              <a:buFont typeface="Arial" panose="020B0604020202020204" pitchFamily="34" charset="0"/>
              <a:buChar char="•"/>
            </a:pPr>
            <a:r>
              <a:rPr lang="en-US" sz="2400" dirty="0"/>
              <a:t>Number of downloads has increased. </a:t>
            </a:r>
          </a:p>
          <a:p>
            <a:pPr marL="342900" indent="-342900">
              <a:buFont typeface="Arial" panose="020B0604020202020204" pitchFamily="34" charset="0"/>
              <a:buChar char="•"/>
            </a:pPr>
            <a:r>
              <a:rPr lang="en-US" sz="2400" dirty="0"/>
              <a:t>Finances steady in spite of moving to color printing and digital screen publishing</a:t>
            </a:r>
          </a:p>
          <a:p>
            <a:pPr marL="800100" lvl="1" indent="-342900">
              <a:spcBef>
                <a:spcPts val="400"/>
              </a:spcBef>
              <a:buFont typeface="Wingdings" pitchFamily="2" charset="2"/>
              <a:buChar char="Ø"/>
            </a:pPr>
            <a:r>
              <a:rPr lang="en-US" sz="2400" dirty="0"/>
              <a:t>Relevant loss (40K-50K), </a:t>
            </a:r>
            <a:r>
              <a:rPr lang="en-US" sz="2400" dirty="0">
                <a:solidFill>
                  <a:srgbClr val="FF0000"/>
                </a:solidFill>
              </a:rPr>
              <a:t>needs close monitoring</a:t>
            </a:r>
          </a:p>
          <a:p>
            <a:pPr>
              <a:buSzPct val="100000"/>
            </a:pPr>
            <a:endParaRPr lang="en-US" sz="2667" dirty="0"/>
          </a:p>
        </p:txBody>
      </p:sp>
      <p:pic>
        <p:nvPicPr>
          <p:cNvPr id="7" name="Picture 6" descr="dnt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118" y="4169"/>
            <a:ext cx="3689201" cy="1093637"/>
          </a:xfrm>
          <a:prstGeom prst="rect">
            <a:avLst/>
          </a:prstGeom>
        </p:spPr>
      </p:pic>
    </p:spTree>
    <p:extLst>
      <p:ext uri="{BB962C8B-B14F-4D97-AF65-F5344CB8AC3E}">
        <p14:creationId xmlns:p14="http://schemas.microsoft.com/office/powerpoint/2010/main" val="313906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02" y="324220"/>
            <a:ext cx="8596668" cy="704480"/>
          </a:xfrm>
        </p:spPr>
        <p:txBody>
          <a:bodyPr/>
          <a:lstStyle/>
          <a:p>
            <a:r>
              <a:rPr lang="en-US" dirty="0"/>
              <a:t>D&amp;T: </a:t>
            </a:r>
            <a:r>
              <a:rPr lang="en-US" dirty="0" err="1"/>
              <a:t>EiC</a:t>
            </a:r>
            <a:r>
              <a:rPr lang="en-US" dirty="0"/>
              <a:t> Appointment</a:t>
            </a:r>
          </a:p>
        </p:txBody>
      </p:sp>
      <p:sp>
        <p:nvSpPr>
          <p:cNvPr id="3" name="Content Placeholder 2"/>
          <p:cNvSpPr>
            <a:spLocks noGrp="1"/>
          </p:cNvSpPr>
          <p:nvPr>
            <p:ph sz="quarter" idx="10"/>
          </p:nvPr>
        </p:nvSpPr>
        <p:spPr>
          <a:xfrm>
            <a:off x="484627" y="1210451"/>
            <a:ext cx="10074105" cy="5776945"/>
          </a:xfrm>
        </p:spPr>
        <p:txBody>
          <a:bodyPr>
            <a:noAutofit/>
          </a:bodyPr>
          <a:lstStyle/>
          <a:p>
            <a:pPr>
              <a:buSzPct val="100000"/>
            </a:pPr>
            <a:r>
              <a:rPr lang="en-US" sz="2400" dirty="0"/>
              <a:t>Current team leading the magazine since 2016</a:t>
            </a:r>
          </a:p>
          <a:p>
            <a:pPr>
              <a:buSzPct val="100000"/>
            </a:pPr>
            <a:r>
              <a:rPr lang="en-US" sz="2400" dirty="0"/>
              <a:t>Oversaw several positive changes, overhauled the magazine</a:t>
            </a:r>
          </a:p>
          <a:p>
            <a:pPr>
              <a:buSzPct val="100000"/>
            </a:pPr>
            <a:endParaRPr lang="en-US" sz="2400" dirty="0"/>
          </a:p>
          <a:p>
            <a:pPr>
              <a:buSzPct val="100000"/>
            </a:pPr>
            <a:r>
              <a:rPr lang="en-US" sz="2400" dirty="0"/>
              <a:t>Proposed to </a:t>
            </a:r>
            <a:r>
              <a:rPr lang="en-US" sz="2400" b="1" dirty="0"/>
              <a:t>reappoint Joerg Henkel for a 2</a:t>
            </a:r>
            <a:r>
              <a:rPr lang="en-US" sz="2400" b="1" baseline="30000" dirty="0"/>
              <a:t>nd</a:t>
            </a:r>
            <a:r>
              <a:rPr lang="en-US" sz="2400" b="1" dirty="0"/>
              <a:t> term as </a:t>
            </a:r>
            <a:r>
              <a:rPr lang="en-US" sz="2400" b="1" dirty="0" err="1"/>
              <a:t>EiC</a:t>
            </a:r>
            <a:r>
              <a:rPr lang="en-US" sz="2400" b="1" dirty="0"/>
              <a:t> of D&amp;T</a:t>
            </a:r>
            <a:endParaRPr lang="en-US" sz="2400" dirty="0"/>
          </a:p>
          <a:p>
            <a:pPr marL="800100" lvl="1" indent="-342900">
              <a:buSzPct val="100000"/>
              <a:buFont typeface="Arial" panose="020B0604020202020204" pitchFamily="34" charset="0"/>
              <a:buChar char="•"/>
            </a:pPr>
            <a:r>
              <a:rPr lang="en-US" sz="2400" dirty="0"/>
              <a:t>Publications Committee consulted and in full agreement</a:t>
            </a:r>
          </a:p>
          <a:p>
            <a:pPr marL="800100" lvl="1" indent="-342900">
              <a:buSzPct val="100000"/>
              <a:buFont typeface="Arial" panose="020B0604020202020204" pitchFamily="34" charset="0"/>
              <a:buChar char="•"/>
            </a:pPr>
            <a:r>
              <a:rPr lang="en-US" sz="2400" dirty="0"/>
              <a:t>Steering Committee (</a:t>
            </a:r>
            <a:r>
              <a:rPr lang="de-DE" altLang="de-DE" sz="2400" dirty="0"/>
              <a:t>SSCS, CASS, TTTC) </a:t>
            </a:r>
            <a:r>
              <a:rPr lang="en-US" sz="2400" dirty="0"/>
              <a:t> consulted and in agreement</a:t>
            </a:r>
          </a:p>
          <a:p>
            <a:pPr>
              <a:buSzPct val="100000"/>
            </a:pPr>
            <a:endParaRPr lang="en-US" sz="1600" dirty="0"/>
          </a:p>
          <a:p>
            <a:pPr>
              <a:buSzPct val="100000"/>
            </a:pPr>
            <a:r>
              <a:rPr lang="en-US" sz="2400" dirty="0"/>
              <a:t>Monitor more closely growth (members? downloads!) and finances!</a:t>
            </a:r>
          </a:p>
          <a:p>
            <a:pPr>
              <a:buSzPct val="100000"/>
            </a:pPr>
            <a:endParaRPr lang="en-US" sz="2000" dirty="0"/>
          </a:p>
          <a:p>
            <a:pPr indent="-11">
              <a:lnSpc>
                <a:spcPct val="110000"/>
              </a:lnSpc>
              <a:spcBef>
                <a:spcPts val="400"/>
              </a:spcBef>
            </a:pPr>
            <a:r>
              <a:rPr lang="en-US" sz="2400" dirty="0"/>
              <a:t>Emphasis on special issues can be driven topic-wise</a:t>
            </a:r>
          </a:p>
          <a:p>
            <a:pPr marL="742933" lvl="1" indent="-285744">
              <a:lnSpc>
                <a:spcPct val="110000"/>
              </a:lnSpc>
              <a:spcBef>
                <a:spcPts val="400"/>
              </a:spcBef>
              <a:buFont typeface="Arial" panose="020B0604020202020204" pitchFamily="34" charset="0"/>
              <a:buChar char="•"/>
            </a:pPr>
            <a:r>
              <a:rPr lang="de-DE" sz="2400" dirty="0"/>
              <a:t>Focus on </a:t>
            </a:r>
            <a:r>
              <a:rPr lang="de-DE" sz="2400" dirty="0" err="1"/>
              <a:t>embedded</a:t>
            </a:r>
            <a:r>
              <a:rPr lang="de-DE" sz="2400" dirty="0"/>
              <a:t> </a:t>
            </a:r>
            <a:r>
              <a:rPr lang="de-DE" sz="2400" dirty="0" err="1"/>
              <a:t>software</a:t>
            </a:r>
            <a:r>
              <a:rPr lang="de-DE" sz="2400" dirty="0"/>
              <a:t> </a:t>
            </a:r>
            <a:r>
              <a:rPr lang="de-DE" sz="2400" dirty="0" err="1"/>
              <a:t>to</a:t>
            </a:r>
            <a:r>
              <a:rPr lang="de-DE" sz="2400" dirty="0"/>
              <a:t> </a:t>
            </a:r>
            <a:r>
              <a:rPr lang="de-DE" sz="2400" dirty="0" err="1"/>
              <a:t>be</a:t>
            </a:r>
            <a:r>
              <a:rPr lang="de-DE" sz="2400" dirty="0"/>
              <a:t> </a:t>
            </a:r>
            <a:r>
              <a:rPr lang="de-DE" sz="2400" dirty="0" err="1"/>
              <a:t>pushed</a:t>
            </a:r>
            <a:r>
              <a:rPr lang="de-DE" sz="2400" dirty="0"/>
              <a:t> (CEDA, CASS, SSCS ok)</a:t>
            </a:r>
            <a:endParaRPr lang="de-DE" sz="2200" dirty="0"/>
          </a:p>
          <a:p>
            <a:pPr>
              <a:buSzPct val="100000"/>
            </a:pPr>
            <a:endParaRPr lang="en-US" sz="2400" dirty="0"/>
          </a:p>
          <a:p>
            <a:pPr>
              <a:buSzPct val="100000"/>
            </a:pPr>
            <a:endParaRPr lang="en-US" sz="2400" dirty="0"/>
          </a:p>
          <a:p>
            <a:pPr>
              <a:buSzPct val="100000"/>
            </a:pPr>
            <a:endParaRPr lang="en-US" sz="2400" dirty="0"/>
          </a:p>
          <a:p>
            <a:pPr>
              <a:buSzPct val="100000"/>
            </a:pPr>
            <a:endParaRPr lang="en-US" sz="2400" dirty="0"/>
          </a:p>
        </p:txBody>
      </p:sp>
      <p:pic>
        <p:nvPicPr>
          <p:cNvPr id="6" name="Picture 5" descr="dntlogo.jpg">
            <a:extLst>
              <a:ext uri="{FF2B5EF4-FFF2-40B4-BE49-F238E27FC236}">
                <a16:creationId xmlns:a16="http://schemas.microsoft.com/office/drawing/2014/main" id="{114C1B65-D2BD-AF4F-BFE4-3C8A7BED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118" y="4169"/>
            <a:ext cx="3689201" cy="1093637"/>
          </a:xfrm>
          <a:prstGeom prst="rect">
            <a:avLst/>
          </a:prstGeom>
        </p:spPr>
      </p:pic>
    </p:spTree>
    <p:extLst>
      <p:ext uri="{BB962C8B-B14F-4D97-AF65-F5344CB8AC3E}">
        <p14:creationId xmlns:p14="http://schemas.microsoft.com/office/powerpoint/2010/main" val="141473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856" y="324220"/>
            <a:ext cx="8596668" cy="1266545"/>
          </a:xfrm>
        </p:spPr>
        <p:txBody>
          <a:bodyPr numCol="1">
            <a:noAutofit/>
          </a:bodyPr>
          <a:lstStyle/>
          <a:p>
            <a:r>
              <a:rPr lang="de-DE" altLang="de-DE" dirty="0"/>
              <a:t>TCAD - Trans. On</a:t>
            </a:r>
            <a:br>
              <a:rPr lang="de-DE" altLang="de-DE" dirty="0"/>
            </a:br>
            <a:r>
              <a:rPr lang="de-DE" altLang="de-DE" dirty="0"/>
              <a:t>Computer-Aided Design</a:t>
            </a:r>
            <a:endParaRPr lang="en-US" dirty="0"/>
          </a:p>
        </p:txBody>
      </p:sp>
      <p:sp>
        <p:nvSpPr>
          <p:cNvPr id="3" name="Inhaltsplatzhalter 2"/>
          <p:cNvSpPr>
            <a:spLocks noGrp="1"/>
          </p:cNvSpPr>
          <p:nvPr>
            <p:ph idx="1"/>
          </p:nvPr>
        </p:nvSpPr>
        <p:spPr>
          <a:xfrm>
            <a:off x="365102" y="1877831"/>
            <a:ext cx="7754520" cy="5037223"/>
          </a:xfrm>
        </p:spPr>
        <p:txBody>
          <a:bodyPr numCol="1">
            <a:normAutofit/>
          </a:bodyPr>
          <a:lstStyle/>
          <a:p>
            <a:r>
              <a:rPr lang="en-US" dirty="0"/>
              <a:t>Financial sponsor: CEDA</a:t>
            </a:r>
          </a:p>
          <a:p>
            <a:r>
              <a:rPr lang="de-DE" altLang="de-DE" dirty="0" err="1"/>
              <a:t>Finance</a:t>
            </a:r>
            <a:r>
              <a:rPr lang="de-DE" altLang="de-DE" dirty="0"/>
              <a:t>, </a:t>
            </a:r>
            <a:r>
              <a:rPr lang="de-DE" altLang="de-DE" dirty="0" err="1"/>
              <a:t>size</a:t>
            </a:r>
            <a:r>
              <a:rPr lang="de-DE" altLang="de-DE" dirty="0"/>
              <a:t>, </a:t>
            </a:r>
            <a:r>
              <a:rPr lang="de-DE" altLang="de-DE" dirty="0" err="1"/>
              <a:t>attention</a:t>
            </a:r>
            <a:r>
              <a:rPr lang="de-DE" altLang="de-DE" dirty="0"/>
              <a:t> (</a:t>
            </a:r>
            <a:r>
              <a:rPr lang="de-DE" altLang="de-DE" dirty="0" err="1"/>
              <a:t>click</a:t>
            </a:r>
            <a:r>
              <a:rPr lang="de-DE" altLang="de-DE" dirty="0"/>
              <a:t> </a:t>
            </a:r>
            <a:r>
              <a:rPr lang="de-DE" altLang="de-DE" dirty="0" err="1"/>
              <a:t>counts</a:t>
            </a:r>
            <a:r>
              <a:rPr lang="de-DE" altLang="de-DE" dirty="0"/>
              <a:t>), </a:t>
            </a:r>
            <a:r>
              <a:rPr lang="de-DE" altLang="de-DE" dirty="0" err="1"/>
              <a:t>submission-to-publication</a:t>
            </a:r>
            <a:r>
              <a:rPr lang="de-DE" altLang="de-DE" dirty="0"/>
              <a:t> </a:t>
            </a:r>
            <a:r>
              <a:rPr lang="de-DE" altLang="de-DE" dirty="0" err="1"/>
              <a:t>times</a:t>
            </a:r>
            <a:r>
              <a:rPr lang="de-DE" altLang="de-DE" dirty="0"/>
              <a:t>, </a:t>
            </a:r>
            <a:r>
              <a:rPr lang="de-DE" altLang="de-DE" dirty="0" err="1"/>
              <a:t>publication</a:t>
            </a:r>
            <a:r>
              <a:rPr lang="de-DE" altLang="de-DE" dirty="0"/>
              <a:t> </a:t>
            </a:r>
            <a:r>
              <a:rPr lang="de-DE" altLang="de-DE" dirty="0" err="1"/>
              <a:t>dates</a:t>
            </a:r>
            <a:r>
              <a:rPr lang="de-DE" altLang="de-DE" dirty="0"/>
              <a:t>: </a:t>
            </a:r>
            <a:r>
              <a:rPr lang="de-DE" altLang="de-DE" dirty="0" err="1"/>
              <a:t>healthy</a:t>
            </a:r>
            <a:r>
              <a:rPr lang="de-DE" altLang="de-DE" dirty="0"/>
              <a:t>/</a:t>
            </a:r>
            <a:r>
              <a:rPr lang="de-DE" altLang="de-DE" dirty="0" err="1"/>
              <a:t>stable</a:t>
            </a:r>
            <a:endParaRPr lang="de-DE" altLang="de-DE" dirty="0"/>
          </a:p>
          <a:p>
            <a:r>
              <a:rPr lang="de-DE" altLang="de-DE" dirty="0"/>
              <a:t>New EiC and Editorial Board in </a:t>
            </a:r>
            <a:r>
              <a:rPr lang="de-DE" altLang="de-DE" dirty="0" err="1"/>
              <a:t>place</a:t>
            </a:r>
            <a:endParaRPr lang="de-DE" altLang="de-DE" dirty="0"/>
          </a:p>
          <a:p>
            <a:pPr lvl="1">
              <a:spcBef>
                <a:spcPts val="0"/>
              </a:spcBef>
              <a:buFont typeface="Arial" panose="020B0604020202020204" pitchFamily="34" charset="0"/>
              <a:buChar char="•"/>
            </a:pPr>
            <a:r>
              <a:rPr lang="en-US" sz="2133" dirty="0"/>
              <a:t>Strengthened CPS/IOT/Embedded.</a:t>
            </a:r>
          </a:p>
          <a:p>
            <a:pPr>
              <a:spcBef>
                <a:spcPts val="0"/>
              </a:spcBef>
              <a:buFont typeface="Arial" panose="020B0604020202020204" pitchFamily="34" charset="0"/>
              <a:buChar char="•"/>
            </a:pPr>
            <a:endParaRPr lang="de-DE" altLang="de-DE" sz="1333" dirty="0"/>
          </a:p>
          <a:p>
            <a:pPr lvl="2"/>
            <a:endParaRPr lang="de-DE" altLang="de-DE" sz="1333" dirty="0"/>
          </a:p>
          <a:p>
            <a:r>
              <a:rPr lang="de-DE" altLang="de-DE" dirty="0"/>
              <a:t>Assessment </a:t>
            </a:r>
            <a:r>
              <a:rPr lang="de-DE" altLang="de-DE" dirty="0" err="1"/>
              <a:t>and</a:t>
            </a:r>
            <a:r>
              <a:rPr lang="de-DE" altLang="de-DE" dirty="0"/>
              <a:t> </a:t>
            </a:r>
            <a:r>
              <a:rPr lang="de-DE" altLang="de-DE" dirty="0" err="1"/>
              <a:t>discussions</a:t>
            </a:r>
            <a:r>
              <a:rPr lang="de-DE" altLang="de-DE" dirty="0"/>
              <a:t> </a:t>
            </a:r>
            <a:r>
              <a:rPr lang="de-DE" altLang="de-DE" dirty="0" err="1"/>
              <a:t>started</a:t>
            </a:r>
            <a:r>
              <a:rPr lang="de-DE" altLang="de-DE" dirty="0"/>
              <a:t> </a:t>
            </a:r>
            <a:r>
              <a:rPr lang="de-DE" altLang="de-DE" dirty="0" err="1"/>
              <a:t>about</a:t>
            </a:r>
            <a:r>
              <a:rPr lang="de-DE" altLang="de-DE" dirty="0"/>
              <a:t> </a:t>
            </a:r>
            <a:r>
              <a:rPr lang="de-DE" altLang="de-DE" dirty="0" err="1"/>
              <a:t>publishing</a:t>
            </a:r>
            <a:r>
              <a:rPr lang="de-DE" altLang="de-DE" dirty="0"/>
              <a:t> </a:t>
            </a:r>
            <a:r>
              <a:rPr lang="de-DE" altLang="de-DE" dirty="0" err="1"/>
              <a:t>models</a:t>
            </a:r>
            <a:r>
              <a:rPr lang="de-DE" altLang="de-DE" dirty="0"/>
              <a:t>:</a:t>
            </a:r>
          </a:p>
          <a:p>
            <a:pPr lvl="1">
              <a:spcBef>
                <a:spcPts val="0"/>
              </a:spcBef>
            </a:pPr>
            <a:r>
              <a:rPr lang="de-DE" altLang="de-DE" sz="2133" dirty="0"/>
              <a:t>Outlet </a:t>
            </a:r>
            <a:r>
              <a:rPr lang="de-DE" altLang="de-DE" sz="2133" dirty="0" err="1"/>
              <a:t>for</a:t>
            </a:r>
            <a:r>
              <a:rPr lang="de-DE" altLang="de-DE" sz="2133" dirty="0"/>
              <a:t> </a:t>
            </a:r>
            <a:r>
              <a:rPr lang="de-DE" altLang="de-DE" sz="2133" dirty="0" err="1"/>
              <a:t>target</a:t>
            </a:r>
            <a:r>
              <a:rPr lang="de-DE" altLang="de-DE" sz="2133" dirty="0"/>
              <a:t> </a:t>
            </a:r>
            <a:r>
              <a:rPr lang="de-DE" altLang="de-DE" sz="2133" dirty="0" err="1"/>
              <a:t>Conferences</a:t>
            </a:r>
            <a:endParaRPr lang="de-DE" altLang="de-DE" sz="2133" dirty="0"/>
          </a:p>
          <a:p>
            <a:pPr lvl="1">
              <a:spcBef>
                <a:spcPts val="800"/>
              </a:spcBef>
            </a:pPr>
            <a:r>
              <a:rPr lang="de-DE" altLang="de-DE" sz="2133" dirty="0"/>
              <a:t>Print/online</a:t>
            </a:r>
          </a:p>
          <a:p>
            <a:endParaRPr lang="de-DE" altLang="de-DE" dirty="0"/>
          </a:p>
          <a:p>
            <a:pPr lvl="1"/>
            <a:endParaRPr lang="en-US" dirty="0"/>
          </a:p>
        </p:txBody>
      </p:sp>
      <p:sp>
        <p:nvSpPr>
          <p:cNvPr id="4" name="Foliennummernplatzhalter 3"/>
          <p:cNvSpPr>
            <a:spLocks noGrp="1"/>
          </p:cNvSpPr>
          <p:nvPr>
            <p:ph type="sldNum" sz="quarter" idx="12"/>
          </p:nvPr>
        </p:nvSpPr>
        <p:spPr/>
        <p:txBody>
          <a:bodyPr numCol="1"/>
          <a:lstStyle/>
          <a:p>
            <a:fld id="{33D80FE5-F6A4-4408-9D64-7361C7D3C16A}" type="slidenum">
              <a:rPr lang="en-US" smtClean="0"/>
              <a:pPr/>
              <a:t>12</a:t>
            </a:fld>
            <a:endParaRPr lang="en-US"/>
          </a:p>
        </p:txBody>
      </p:sp>
      <p:sp>
        <p:nvSpPr>
          <p:cNvPr id="6" name="TextBox 5">
            <a:hlinkClick r:id="rId2"/>
          </p:cNvPr>
          <p:cNvSpPr txBox="1"/>
          <p:nvPr/>
        </p:nvSpPr>
        <p:spPr>
          <a:xfrm>
            <a:off x="7222457" y="3343293"/>
            <a:ext cx="4263691" cy="2759473"/>
          </a:xfrm>
          <a:prstGeom prst="rect">
            <a:avLst/>
          </a:prstGeom>
          <a:noFill/>
          <a:ln w="25400">
            <a:solidFill>
              <a:schemeClr val="accent1"/>
            </a:solidFill>
          </a:ln>
        </p:spPr>
        <p:txBody>
          <a:bodyPr wrap="square" rtlCol="0">
            <a:spAutoFit/>
          </a:bodyPr>
          <a:lstStyle/>
          <a:p>
            <a:r>
              <a:rPr lang="en-US" sz="1333" dirty="0">
                <a:latin typeface="Arial Black" panose="020B0A04020102020204" pitchFamily="34" charset="0"/>
              </a:rPr>
              <a:t>Editor in Chief:</a:t>
            </a:r>
          </a:p>
          <a:p>
            <a:r>
              <a:rPr lang="en-US" sz="2133" dirty="0">
                <a:latin typeface="Times New Roman" panose="02020603050405020304" pitchFamily="18" charset="0"/>
                <a:cs typeface="Times New Roman" panose="02020603050405020304" pitchFamily="18" charset="0"/>
              </a:rPr>
              <a:t>Rajesh Gupta</a:t>
            </a:r>
          </a:p>
          <a:p>
            <a:r>
              <a:rPr lang="en-US" sz="1600" dirty="0">
                <a:latin typeface="Times New Roman" panose="02020603050405020304" pitchFamily="18" charset="0"/>
                <a:cs typeface="Times New Roman" panose="02020603050405020304" pitchFamily="18" charset="0"/>
              </a:rPr>
              <a:t>University of California San Diego, CA, U.S.A.</a:t>
            </a:r>
          </a:p>
          <a:p>
            <a:r>
              <a:rPr lang="en-US" sz="2400" dirty="0">
                <a:solidFill>
                  <a:srgbClr val="3366FF"/>
                </a:solidFill>
                <a:hlinkClick r:id="rId3"/>
              </a:rPr>
              <a:t>rgupta@ucsd.edu</a:t>
            </a:r>
            <a:endParaRPr lang="en-US" sz="2400" dirty="0">
              <a:solidFill>
                <a:srgbClr val="3366FF"/>
              </a:solidFill>
            </a:endParaRPr>
          </a:p>
          <a:p>
            <a:endParaRPr lang="en-US" sz="2400" dirty="0"/>
          </a:p>
          <a:p>
            <a:r>
              <a:rPr lang="en-US" sz="1333" b="1" dirty="0">
                <a:latin typeface="Arial Black" panose="020B0A04020102020204" pitchFamily="34" charset="0"/>
              </a:rPr>
              <a:t>Deputy </a:t>
            </a:r>
            <a:r>
              <a:rPr lang="en-US" sz="1333" b="1" dirty="0" err="1">
                <a:latin typeface="Arial Black" panose="020B0A04020102020204" pitchFamily="34" charset="0"/>
              </a:rPr>
              <a:t>EiC</a:t>
            </a:r>
            <a:r>
              <a:rPr lang="en-US" sz="1333" b="1" dirty="0">
                <a:latin typeface="Arial Black" panose="020B0A04020102020204" pitchFamily="34" charset="0"/>
              </a:rPr>
              <a:t>:</a:t>
            </a:r>
          </a:p>
          <a:p>
            <a:r>
              <a:rPr lang="en-US" sz="2133" dirty="0">
                <a:latin typeface="Times New Roman" panose="02020603050405020304" pitchFamily="18" charset="0"/>
                <a:cs typeface="Times New Roman" panose="02020603050405020304" pitchFamily="18" charset="0"/>
              </a:rPr>
              <a:t>Xin Li</a:t>
            </a:r>
          </a:p>
          <a:p>
            <a:r>
              <a:rPr lang="en-US" sz="1600" dirty="0">
                <a:latin typeface="Times New Roman" panose="02020603050405020304" pitchFamily="18" charset="0"/>
                <a:cs typeface="Times New Roman" panose="02020603050405020304" pitchFamily="18" charset="0"/>
              </a:rPr>
              <a:t>Duke University, NC, U.S.A.</a:t>
            </a:r>
          </a:p>
          <a:p>
            <a:r>
              <a:rPr lang="en-US" sz="2400" dirty="0">
                <a:solidFill>
                  <a:srgbClr val="3366FF"/>
                </a:solidFill>
                <a:cs typeface="Times New Roman" panose="02020603050405020304" pitchFamily="18" charset="0"/>
                <a:hlinkClick r:id="rId2"/>
              </a:rPr>
              <a:t>xinli.ece@duke.edu</a:t>
            </a:r>
            <a:endParaRPr lang="en-US" sz="2400" dirty="0">
              <a:solidFill>
                <a:srgbClr val="3366FF"/>
              </a:solidFill>
              <a:cs typeface="Times New Roman" panose="02020603050405020304" pitchFamily="18" charset="0"/>
            </a:endParaRPr>
          </a:p>
        </p:txBody>
      </p:sp>
      <p:pic>
        <p:nvPicPr>
          <p:cNvPr id="7" name="Picture 6">
            <a:extLst>
              <a:ext uri="{FF2B5EF4-FFF2-40B4-BE49-F238E27FC236}">
                <a16:creationId xmlns:a16="http://schemas.microsoft.com/office/drawing/2014/main" id="{9C917A06-D8BF-2742-B734-3EB4BB91B346}"/>
              </a:ext>
            </a:extLst>
          </p:cNvPr>
          <p:cNvPicPr>
            <a:picLocks noChangeAspect="1"/>
          </p:cNvPicPr>
          <p:nvPr/>
        </p:nvPicPr>
        <p:blipFill rotWithShape="1">
          <a:blip r:embed="rId4">
            <a:extLst>
              <a:ext uri="{28A0092B-C50C-407E-A947-70E740481C1C}">
                <a14:useLocalDpi xmlns:a14="http://schemas.microsoft.com/office/drawing/2010/main" val="0"/>
              </a:ext>
            </a:extLst>
          </a:blip>
          <a:srcRect l="3750" t="11779" r="6250" b="70447"/>
          <a:stretch/>
        </p:blipFill>
        <p:spPr>
          <a:xfrm>
            <a:off x="5238932" y="0"/>
            <a:ext cx="4405811" cy="1491049"/>
          </a:xfrm>
          <a:prstGeom prst="rect">
            <a:avLst/>
          </a:prstGeom>
        </p:spPr>
      </p:pic>
    </p:spTree>
    <p:extLst>
      <p:ext uri="{BB962C8B-B14F-4D97-AF65-F5344CB8AC3E}">
        <p14:creationId xmlns:p14="http://schemas.microsoft.com/office/powerpoint/2010/main" val="312511267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15600" y="310457"/>
            <a:ext cx="11360800" cy="763600"/>
          </a:xfrm>
          <a:prstGeom prst="rect">
            <a:avLst/>
          </a:prstGeom>
        </p:spPr>
        <p:txBody>
          <a:bodyPr spcFirstLastPara="1" vert="horz" wrap="square" lIns="121900" tIns="121900" rIns="121900" bIns="121900" rtlCol="0" anchor="t" anchorCtr="0">
            <a:noAutofit/>
          </a:bodyPr>
          <a:lstStyle/>
          <a:p>
            <a:r>
              <a:rPr lang="en" dirty="0"/>
              <a:t>TCAD &amp; </a:t>
            </a:r>
            <a:r>
              <a:rPr lang="en" dirty="0" err="1"/>
              <a:t>ESWeek</a:t>
            </a:r>
            <a:endParaRPr dirty="0"/>
          </a:p>
        </p:txBody>
      </p:sp>
      <p:sp>
        <p:nvSpPr>
          <p:cNvPr id="55" name="Shape 55"/>
          <p:cNvSpPr txBox="1">
            <a:spLocks noGrp="1"/>
          </p:cNvSpPr>
          <p:nvPr>
            <p:ph type="body" idx="1"/>
          </p:nvPr>
        </p:nvSpPr>
        <p:spPr>
          <a:xfrm>
            <a:off x="209005" y="1384514"/>
            <a:ext cx="11567395" cy="5164800"/>
          </a:xfrm>
          <a:prstGeom prst="rect">
            <a:avLst/>
          </a:prstGeom>
        </p:spPr>
        <p:txBody>
          <a:bodyPr spcFirstLastPara="1" vert="horz" wrap="square" lIns="121900" tIns="121900" rIns="121900" bIns="121900" rtlCol="0" anchor="t" anchorCtr="0">
            <a:noAutofit/>
          </a:bodyPr>
          <a:lstStyle/>
          <a:p>
            <a:pPr marL="350391" indent="-239994">
              <a:spcBef>
                <a:spcPts val="1000"/>
              </a:spcBef>
              <a:buFont typeface="Arial" panose="020B0604020202020204" pitchFamily="34" charset="0"/>
              <a:buChar char="•"/>
            </a:pPr>
            <a:r>
              <a:rPr lang="en" sz="2400" dirty="0"/>
              <a:t>Approved page budget of 3,300 for 2018 including 900 pages for ES Week</a:t>
            </a:r>
            <a:endParaRPr sz="2400" dirty="0"/>
          </a:p>
          <a:p>
            <a:pPr marL="959976" lvl="1" indent="-239994">
              <a:spcBef>
                <a:spcPts val="400"/>
              </a:spcBef>
              <a:buFont typeface="Arial" panose="020B0604020202020204" pitchFamily="34" charset="0"/>
              <a:buChar char="•"/>
            </a:pPr>
            <a:r>
              <a:rPr lang="en" sz="2200" dirty="0"/>
              <a:t>Backlog starting to go down with page increase; Average of 16 regular papers per issue. Page charges remain issue with some authors.</a:t>
            </a:r>
          </a:p>
          <a:p>
            <a:pPr marL="959976" lvl="1" indent="-239994">
              <a:spcBef>
                <a:spcPts val="400"/>
              </a:spcBef>
              <a:buFont typeface="Arial" panose="020B0604020202020204" pitchFamily="34" charset="0"/>
              <a:buChar char="•"/>
            </a:pPr>
            <a:endParaRPr lang="en" sz="2200" dirty="0"/>
          </a:p>
          <a:p>
            <a:pPr marL="350391" indent="-239994">
              <a:spcBef>
                <a:spcPts val="400"/>
              </a:spcBef>
              <a:buFont typeface="Arial" panose="020B0604020202020204" pitchFamily="34" charset="0"/>
              <a:buChar char="•"/>
            </a:pPr>
            <a:r>
              <a:rPr lang="en" sz="2400" dirty="0" err="1"/>
              <a:t>ESWeek</a:t>
            </a:r>
            <a:r>
              <a:rPr lang="en" sz="2400" dirty="0"/>
              <a:t> issue out (huge issue!)</a:t>
            </a:r>
          </a:p>
          <a:p>
            <a:pPr marL="959976" lvl="1" indent="-239994">
              <a:spcBef>
                <a:spcPts val="400"/>
              </a:spcBef>
              <a:buFont typeface="Arial" panose="020B0604020202020204" pitchFamily="34" charset="0"/>
              <a:buChar char="•"/>
            </a:pPr>
            <a:r>
              <a:rPr lang="en" sz="2200" dirty="0"/>
              <a:t>66 papers, plus editorial, total of 775 pages (11.75 average) </a:t>
            </a:r>
          </a:p>
          <a:p>
            <a:pPr marL="959976" lvl="1" indent="-239994">
              <a:spcBef>
                <a:spcPts val="400"/>
              </a:spcBef>
              <a:buFont typeface="Arial" panose="020B0604020202020204" pitchFamily="34" charset="0"/>
              <a:buChar char="•"/>
            </a:pPr>
            <a:r>
              <a:rPr lang="en-US" sz="2200" dirty="0"/>
              <a:t>W</a:t>
            </a:r>
            <a:r>
              <a:rPr lang="en" sz="2200" dirty="0" err="1"/>
              <a:t>aived</a:t>
            </a:r>
            <a:r>
              <a:rPr lang="en" sz="2200" dirty="0"/>
              <a:t> extra page charges (lost income close to USD$ 32K but similar conditions TECS)</a:t>
            </a:r>
          </a:p>
          <a:p>
            <a:pPr marL="959976" lvl="1" indent="-239994">
              <a:spcBef>
                <a:spcPts val="400"/>
              </a:spcBef>
              <a:buFont typeface="Arial" panose="020B0604020202020204" pitchFamily="34" charset="0"/>
              <a:buChar char="•"/>
            </a:pPr>
            <a:endParaRPr lang="en" sz="1333" dirty="0"/>
          </a:p>
          <a:p>
            <a:pPr marL="350391" indent="-239994">
              <a:spcBef>
                <a:spcPts val="400"/>
              </a:spcBef>
              <a:buFont typeface="Arial" panose="020B0604020202020204" pitchFamily="34" charset="0"/>
              <a:buChar char="•"/>
            </a:pPr>
            <a:r>
              <a:rPr lang="en" sz="2400" dirty="0"/>
              <a:t>Signed new MoU to publish </a:t>
            </a:r>
            <a:r>
              <a:rPr lang="en" sz="2400" dirty="0" err="1"/>
              <a:t>ESWeek</a:t>
            </a:r>
            <a:r>
              <a:rPr lang="en" sz="2400" dirty="0"/>
              <a:t>, 5 year period (ACM &amp; IEEE)</a:t>
            </a:r>
          </a:p>
          <a:p>
            <a:pPr marL="959976" lvl="1" indent="-239994">
              <a:spcBef>
                <a:spcPts val="400"/>
              </a:spcBef>
              <a:buFont typeface="Arial" panose="020B0604020202020204" pitchFamily="34" charset="0"/>
              <a:buChar char="•"/>
            </a:pPr>
            <a:r>
              <a:rPr lang="en" sz="2200" dirty="0"/>
              <a:t>ACM TECS publishes odd years, no extra page charges (25pp, roughly 12-13 TCAD)</a:t>
            </a:r>
          </a:p>
          <a:p>
            <a:pPr marL="959976" lvl="1" indent="-239994">
              <a:spcBef>
                <a:spcPts val="400"/>
              </a:spcBef>
              <a:buFont typeface="Arial" panose="020B0604020202020204" pitchFamily="34" charset="0"/>
              <a:buChar char="•"/>
            </a:pPr>
            <a:r>
              <a:rPr lang="en" sz="2200" dirty="0"/>
              <a:t>TECS does not print its </a:t>
            </a:r>
            <a:r>
              <a:rPr lang="en" sz="2200" dirty="0" err="1"/>
              <a:t>ESWeek</a:t>
            </a:r>
            <a:r>
              <a:rPr lang="en" sz="2200" dirty="0"/>
              <a:t> issue; only online</a:t>
            </a:r>
          </a:p>
          <a:p>
            <a:pPr marL="959976" lvl="1" indent="-239994">
              <a:spcBef>
                <a:spcPts val="400"/>
              </a:spcBef>
              <a:buFont typeface="Arial" panose="020B0604020202020204" pitchFamily="34" charset="0"/>
              <a:buChar char="•"/>
            </a:pPr>
            <a:r>
              <a:rPr lang="en" sz="2200" dirty="0"/>
              <a:t>IEEE does not currently allow this mixed model: model is fixed for all issues</a:t>
            </a:r>
            <a:endParaRPr lang="en-US" dirty="0"/>
          </a:p>
          <a:p>
            <a:pPr marL="959976" lvl="1" indent="-239994">
              <a:spcBef>
                <a:spcPts val="400"/>
              </a:spcBef>
              <a:buFont typeface="Arial" panose="020B0604020202020204" pitchFamily="34" charset="0"/>
              <a:buChar char="•"/>
            </a:pPr>
            <a:r>
              <a:rPr lang="en-US" sz="2200" dirty="0"/>
              <a:t>Ensure we remain tightly coupled with </a:t>
            </a:r>
            <a:r>
              <a:rPr lang="en-US" sz="2200" dirty="0" err="1"/>
              <a:t>ESWeek</a:t>
            </a:r>
            <a:r>
              <a:rPr lang="en-US" sz="2200" dirty="0"/>
              <a:t> and avoid TECS taking over</a:t>
            </a:r>
            <a:endParaRPr lang="en" sz="1333" dirty="0"/>
          </a:p>
          <a:p>
            <a:pPr marL="959976" lvl="1" indent="-239994">
              <a:spcBef>
                <a:spcPts val="400"/>
              </a:spcBef>
              <a:buFont typeface="Arial" panose="020B0604020202020204" pitchFamily="34" charset="0"/>
              <a:buChar char="•"/>
            </a:pPr>
            <a:endParaRPr lang="en" sz="2133" dirty="0"/>
          </a:p>
          <a:p>
            <a:pPr marL="959976" lvl="1" indent="-239994">
              <a:spcBef>
                <a:spcPts val="400"/>
              </a:spcBef>
              <a:buFont typeface="Arial" panose="020B0604020202020204" pitchFamily="34" charset="0"/>
              <a:buChar char="•"/>
            </a:pPr>
            <a:endParaRPr dirty="0"/>
          </a:p>
        </p:txBody>
      </p:sp>
      <p:pic>
        <p:nvPicPr>
          <p:cNvPr id="5" name="Picture 4">
            <a:extLst>
              <a:ext uri="{FF2B5EF4-FFF2-40B4-BE49-F238E27FC236}">
                <a16:creationId xmlns:a16="http://schemas.microsoft.com/office/drawing/2014/main" id="{3C87F57B-0E29-2F42-BF4E-0568FB88AFA1}"/>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1779" r="6250" b="70447"/>
          <a:stretch/>
        </p:blipFill>
        <p:spPr>
          <a:xfrm>
            <a:off x="5238932" y="0"/>
            <a:ext cx="4405811" cy="1491049"/>
          </a:xfrm>
          <a:prstGeom prst="rect">
            <a:avLst/>
          </a:prstGeom>
        </p:spPr>
      </p:pic>
    </p:spTree>
    <p:extLst>
      <p:ext uri="{BB962C8B-B14F-4D97-AF65-F5344CB8AC3E}">
        <p14:creationId xmlns:p14="http://schemas.microsoft.com/office/powerpoint/2010/main" val="173741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415600" y="1295092"/>
            <a:ext cx="11074785" cy="5562907"/>
          </a:xfrm>
          <a:prstGeom prst="rect">
            <a:avLst/>
          </a:prstGeom>
        </p:spPr>
        <p:txBody>
          <a:bodyPr spcFirstLastPara="1" vert="horz" wrap="square" lIns="121900" tIns="121900" rIns="121900" bIns="121900" rtlCol="0" anchor="t" anchorCtr="0">
            <a:noAutofit/>
          </a:bodyPr>
          <a:lstStyle/>
          <a:p>
            <a:r>
              <a:rPr lang="en" sz="2400" dirty="0"/>
              <a:t>Papers Submitted</a:t>
            </a:r>
          </a:p>
          <a:p>
            <a:pPr lvl="1">
              <a:spcBef>
                <a:spcPts val="0"/>
              </a:spcBef>
            </a:pPr>
            <a:r>
              <a:rPr lang="en" sz="2000" dirty="0">
                <a:solidFill>
                  <a:srgbClr val="0000FF"/>
                </a:solidFill>
              </a:rPr>
              <a:t>2018: 853: 478 (original), 375 (revised). Max:  Emerging tech., Modeling/Sim</a:t>
            </a:r>
          </a:p>
          <a:p>
            <a:pPr lvl="2">
              <a:spcBef>
                <a:spcPts val="0"/>
              </a:spcBef>
            </a:pPr>
            <a:r>
              <a:rPr lang="en" sz="2000" dirty="0">
                <a:solidFill>
                  <a:srgbClr val="0000FF"/>
                </a:solidFill>
              </a:rPr>
              <a:t>3 KN papers, 3 SI (</a:t>
            </a:r>
            <a:r>
              <a:rPr lang="en" sz="2000" dirty="0" err="1">
                <a:solidFill>
                  <a:srgbClr val="0000FF"/>
                </a:solidFill>
              </a:rPr>
              <a:t>ESWeek</a:t>
            </a:r>
            <a:r>
              <a:rPr lang="en" sz="2000" dirty="0">
                <a:solidFill>
                  <a:srgbClr val="0000FF"/>
                </a:solidFill>
              </a:rPr>
              <a:t>, ISPD, </a:t>
            </a:r>
            <a:r>
              <a:rPr lang="en" sz="2000" dirty="0" err="1">
                <a:solidFill>
                  <a:srgbClr val="0000FF"/>
                </a:solidFill>
              </a:rPr>
              <a:t>Emb</a:t>
            </a:r>
            <a:r>
              <a:rPr lang="en" sz="2000" dirty="0">
                <a:solidFill>
                  <a:srgbClr val="0000FF"/>
                </a:solidFill>
              </a:rPr>
              <a:t> Security)</a:t>
            </a:r>
          </a:p>
          <a:p>
            <a:pPr lvl="2">
              <a:spcBef>
                <a:spcPts val="0"/>
              </a:spcBef>
            </a:pPr>
            <a:r>
              <a:rPr lang="en" sz="2200" dirty="0">
                <a:solidFill>
                  <a:srgbClr val="0000FF"/>
                </a:solidFill>
              </a:rPr>
              <a:t>732 manuscripts accepted in this period</a:t>
            </a:r>
          </a:p>
          <a:p>
            <a:pPr lvl="1">
              <a:spcBef>
                <a:spcPts val="0"/>
              </a:spcBef>
            </a:pPr>
            <a:r>
              <a:rPr lang="en" sz="2200" dirty="0"/>
              <a:t>2017: 899: 515 (original), 384 (revised). Max: Emerging Tech, Modeling/Sim, Test </a:t>
            </a:r>
          </a:p>
          <a:p>
            <a:pPr lvl="2">
              <a:spcBef>
                <a:spcPts val="0"/>
              </a:spcBef>
            </a:pPr>
            <a:r>
              <a:rPr lang="en" sz="2200" dirty="0"/>
              <a:t>5 KN papers, 3 SI (IOT, Cross-layer </a:t>
            </a:r>
            <a:r>
              <a:rPr lang="en" sz="2200" dirty="0" err="1"/>
              <a:t>Rel</a:t>
            </a:r>
            <a:r>
              <a:rPr lang="en" sz="2200" dirty="0"/>
              <a:t>, Physical Design</a:t>
            </a:r>
            <a:r>
              <a:rPr lang="en" sz="2000" dirty="0"/>
              <a:t>)</a:t>
            </a:r>
          </a:p>
          <a:p>
            <a:pPr lvl="1">
              <a:spcBef>
                <a:spcPts val="0"/>
              </a:spcBef>
            </a:pPr>
            <a:r>
              <a:rPr lang="en" sz="2200" dirty="0"/>
              <a:t>2016: 818: 527 (original), 291 (revised). Max: Emerging Tech, Modeling/Sim</a:t>
            </a:r>
          </a:p>
          <a:p>
            <a:pPr lvl="2">
              <a:spcBef>
                <a:spcPts val="0"/>
              </a:spcBef>
            </a:pPr>
            <a:r>
              <a:rPr lang="en" sz="2200" dirty="0"/>
              <a:t>11 KN papers, 4 SI (CPS, IOT, Cross-layer </a:t>
            </a:r>
            <a:r>
              <a:rPr lang="en" sz="2200" dirty="0" err="1"/>
              <a:t>Rel</a:t>
            </a:r>
            <a:r>
              <a:rPr lang="en" sz="2200" dirty="0"/>
              <a:t>, Physical Design)</a:t>
            </a:r>
            <a:endParaRPr sz="2200" dirty="0"/>
          </a:p>
          <a:p>
            <a:r>
              <a:rPr lang="en" sz="2400" dirty="0"/>
              <a:t>Current Acceptance Ratio (prior 12 months): </a:t>
            </a:r>
            <a:r>
              <a:rPr lang="en" sz="2400" dirty="0">
                <a:solidFill>
                  <a:srgbClr val="0000FF"/>
                </a:solidFill>
              </a:rPr>
              <a:t>183/405 or 45.2%. </a:t>
            </a:r>
            <a:endParaRPr sz="2400" dirty="0">
              <a:solidFill>
                <a:srgbClr val="0000FF"/>
              </a:solidFill>
            </a:endParaRPr>
          </a:p>
          <a:p>
            <a:pPr lvl="1">
              <a:spcBef>
                <a:spcPts val="0"/>
              </a:spcBef>
            </a:pPr>
            <a:r>
              <a:rPr lang="en" sz="2200" dirty="0"/>
              <a:t>Pending manuscripts: 151. Oldest manuscript in the system: 2018-0169 (310 days)</a:t>
            </a:r>
            <a:endParaRPr sz="2200" dirty="0"/>
          </a:p>
          <a:p>
            <a:pPr lvl="1">
              <a:spcBef>
                <a:spcPts val="0"/>
              </a:spcBef>
            </a:pPr>
            <a:r>
              <a:rPr lang="en" sz="2200" dirty="0"/>
              <a:t>Acceptance Rate: 36%-49%, IF: 1.94 [TODAES: 0.85, TVLSI: 1.7, TCAS-I: 2.4, D&amp;T: 1.4]</a:t>
            </a:r>
            <a:endParaRPr sz="2200" dirty="0"/>
          </a:p>
          <a:p>
            <a:pPr indent="-423323">
              <a:lnSpc>
                <a:spcPct val="115000"/>
              </a:lnSpc>
              <a:buClr>
                <a:schemeClr val="dk2"/>
              </a:buClr>
              <a:buSzPts val="1400"/>
              <a:buFont typeface="Arial"/>
              <a:buChar char="●"/>
            </a:pPr>
            <a:r>
              <a:rPr lang="en" sz="2400" dirty="0"/>
              <a:t>Approved page budget: </a:t>
            </a:r>
            <a:endParaRPr sz="2400" dirty="0"/>
          </a:p>
          <a:p>
            <a:pPr lvl="1">
              <a:lnSpc>
                <a:spcPct val="115000"/>
              </a:lnSpc>
              <a:spcBef>
                <a:spcPts val="0"/>
              </a:spcBef>
              <a:buClr>
                <a:schemeClr val="dk2"/>
              </a:buClr>
              <a:buFont typeface="Arial"/>
              <a:buChar char="○"/>
            </a:pPr>
            <a:r>
              <a:rPr lang="en" sz="2200" dirty="0"/>
              <a:t>2200 (2019). 3,300 (2018 including 900 pages for ES Week)</a:t>
            </a:r>
            <a:endParaRPr sz="2200" dirty="0"/>
          </a:p>
          <a:p>
            <a:pPr lvl="1">
              <a:spcBef>
                <a:spcPts val="0"/>
              </a:spcBef>
            </a:pPr>
            <a:r>
              <a:rPr lang="en" sz="2200" dirty="0"/>
              <a:t>Average of 16 regular papers per issue. Page charges remain issue with some authors.</a:t>
            </a:r>
            <a:endParaRPr sz="2200" dirty="0"/>
          </a:p>
        </p:txBody>
      </p:sp>
      <p:pic>
        <p:nvPicPr>
          <p:cNvPr id="4" name="Picture 3">
            <a:extLst>
              <a:ext uri="{FF2B5EF4-FFF2-40B4-BE49-F238E27FC236}">
                <a16:creationId xmlns:a16="http://schemas.microsoft.com/office/drawing/2014/main" id="{B625DB76-36E5-BC41-BBDC-C3E1F7B9E55C}"/>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1779" r="6250" b="70447"/>
          <a:stretch/>
        </p:blipFill>
        <p:spPr>
          <a:xfrm>
            <a:off x="5238932" y="0"/>
            <a:ext cx="4405811" cy="1491049"/>
          </a:xfrm>
          <a:prstGeom prst="rect">
            <a:avLst/>
          </a:prstGeom>
        </p:spPr>
      </p:pic>
      <p:sp>
        <p:nvSpPr>
          <p:cNvPr id="7" name="Google Shape;54;p13">
            <a:extLst>
              <a:ext uri="{FF2B5EF4-FFF2-40B4-BE49-F238E27FC236}">
                <a16:creationId xmlns:a16="http://schemas.microsoft.com/office/drawing/2014/main" id="{D9718965-4E11-6247-B6CD-3BC4A155390C}"/>
              </a:ext>
            </a:extLst>
          </p:cNvPr>
          <p:cNvSpPr txBox="1">
            <a:spLocks noGrp="1"/>
          </p:cNvSpPr>
          <p:nvPr>
            <p:ph type="title"/>
          </p:nvPr>
        </p:nvSpPr>
        <p:spPr>
          <a:xfrm>
            <a:off x="415600" y="368441"/>
            <a:ext cx="11360800" cy="763600"/>
          </a:xfrm>
          <a:prstGeom prst="rect">
            <a:avLst/>
          </a:prstGeom>
        </p:spPr>
        <p:txBody>
          <a:bodyPr spcFirstLastPara="1" vert="horz" wrap="square" lIns="121900" tIns="121900" rIns="121900" bIns="121900" rtlCol="0" anchor="t" anchorCtr="0">
            <a:noAutofit/>
          </a:bodyPr>
          <a:lstStyle/>
          <a:p>
            <a:r>
              <a:rPr lang="en" dirty="0"/>
              <a:t>TCAD Update</a:t>
            </a:r>
            <a:endParaRPr dirty="0">
              <a:solidFill>
                <a:srgbClr val="0000FF"/>
              </a:solidFill>
            </a:endParaRPr>
          </a:p>
        </p:txBody>
      </p:sp>
    </p:spTree>
    <p:extLst>
      <p:ext uri="{BB962C8B-B14F-4D97-AF65-F5344CB8AC3E}">
        <p14:creationId xmlns:p14="http://schemas.microsoft.com/office/powerpoint/2010/main" val="253005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Picture 3">
            <a:extLst>
              <a:ext uri="{FF2B5EF4-FFF2-40B4-BE49-F238E27FC236}">
                <a16:creationId xmlns:a16="http://schemas.microsoft.com/office/drawing/2014/main" id="{F713B3FD-042F-4241-8604-FEE7C1808D3C}"/>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1779" r="6250" b="70447"/>
          <a:stretch/>
        </p:blipFill>
        <p:spPr>
          <a:xfrm>
            <a:off x="5238932" y="0"/>
            <a:ext cx="4405811" cy="1491049"/>
          </a:xfrm>
          <a:prstGeom prst="rect">
            <a:avLst/>
          </a:prstGeom>
        </p:spPr>
      </p:pic>
      <p:sp>
        <p:nvSpPr>
          <p:cNvPr id="72" name="Google Shape;72;p16"/>
          <p:cNvSpPr txBox="1">
            <a:spLocks noGrp="1"/>
          </p:cNvSpPr>
          <p:nvPr>
            <p:ph type="title"/>
          </p:nvPr>
        </p:nvSpPr>
        <p:spPr>
          <a:xfrm>
            <a:off x="277577" y="162046"/>
            <a:ext cx="11360800" cy="763600"/>
          </a:xfrm>
          <a:prstGeom prst="rect">
            <a:avLst/>
          </a:prstGeom>
        </p:spPr>
        <p:txBody>
          <a:bodyPr spcFirstLastPara="1" vert="horz" wrap="square" lIns="121900" tIns="121900" rIns="121900" bIns="121900" rtlCol="0" anchor="t" anchorCtr="0">
            <a:noAutofit/>
          </a:bodyPr>
          <a:lstStyle/>
          <a:p>
            <a:r>
              <a:rPr lang="en" dirty="0"/>
              <a:t>TCAD Update:</a:t>
            </a:r>
            <a:br>
              <a:rPr lang="en" dirty="0"/>
            </a:br>
            <a:r>
              <a:rPr lang="en" dirty="0"/>
              <a:t>Administrative &amp; Others</a:t>
            </a:r>
            <a:endParaRPr dirty="0"/>
          </a:p>
        </p:txBody>
      </p:sp>
      <p:sp>
        <p:nvSpPr>
          <p:cNvPr id="73" name="Google Shape;73;p16"/>
          <p:cNvSpPr txBox="1">
            <a:spLocks noGrp="1"/>
          </p:cNvSpPr>
          <p:nvPr>
            <p:ph type="body" idx="1"/>
          </p:nvPr>
        </p:nvSpPr>
        <p:spPr>
          <a:xfrm>
            <a:off x="415600" y="1536633"/>
            <a:ext cx="11360800" cy="5164800"/>
          </a:xfrm>
          <a:prstGeom prst="rect">
            <a:avLst/>
          </a:prstGeom>
        </p:spPr>
        <p:txBody>
          <a:bodyPr spcFirstLastPara="1" vert="horz" wrap="square" lIns="121900" tIns="121900" rIns="121900" bIns="121900" rtlCol="0" anchor="t" anchorCtr="0">
            <a:noAutofit/>
          </a:bodyPr>
          <a:lstStyle/>
          <a:p>
            <a:pPr indent="-423323">
              <a:lnSpc>
                <a:spcPct val="115000"/>
              </a:lnSpc>
              <a:buClr>
                <a:schemeClr val="dk2"/>
              </a:buClr>
              <a:buSzPts val="1400"/>
              <a:buFont typeface="Arial"/>
              <a:buChar char="●"/>
            </a:pPr>
            <a:r>
              <a:rPr lang="en" sz="2400" dirty="0"/>
              <a:t>TCAD Best Paper Process Refined, Restarted for 2019.</a:t>
            </a:r>
            <a:endParaRPr sz="2400" dirty="0"/>
          </a:p>
          <a:p>
            <a:pPr lvl="1">
              <a:lnSpc>
                <a:spcPct val="115000"/>
              </a:lnSpc>
              <a:spcBef>
                <a:spcPts val="0"/>
              </a:spcBef>
            </a:pPr>
            <a:r>
              <a:rPr lang="en" sz="2200" dirty="0"/>
              <a:t>Currently gathering nominations, analytics for auto-nominated papers.</a:t>
            </a:r>
            <a:endParaRPr dirty="0"/>
          </a:p>
          <a:p>
            <a:pPr indent="-423323">
              <a:buClr>
                <a:schemeClr val="dk2"/>
              </a:buClr>
              <a:buSzPts val="1400"/>
              <a:buFont typeface="Arial"/>
              <a:buChar char="●"/>
            </a:pPr>
            <a:r>
              <a:rPr lang="en" sz="2400" dirty="0"/>
              <a:t>Special Issues and Keynote papers present challenges</a:t>
            </a:r>
            <a:endParaRPr sz="2400" dirty="0"/>
          </a:p>
          <a:p>
            <a:pPr lvl="1">
              <a:lnSpc>
                <a:spcPct val="115000"/>
              </a:lnSpc>
              <a:spcBef>
                <a:spcPts val="0"/>
              </a:spcBef>
            </a:pPr>
            <a:r>
              <a:rPr lang="en" sz="2200" dirty="0"/>
              <a:t>Lack of uniformity in procedures for Special Issues</a:t>
            </a:r>
            <a:endParaRPr sz="2200" dirty="0"/>
          </a:p>
          <a:p>
            <a:pPr lvl="2">
              <a:lnSpc>
                <a:spcPct val="115000"/>
              </a:lnSpc>
              <a:spcBef>
                <a:spcPts val="0"/>
              </a:spcBef>
            </a:pPr>
            <a:r>
              <a:rPr lang="en" sz="2200" dirty="0"/>
              <a:t>Do we have special issue for a conference or for a topic?</a:t>
            </a:r>
            <a:endParaRPr sz="2200" dirty="0"/>
          </a:p>
          <a:p>
            <a:pPr lvl="2">
              <a:lnSpc>
                <a:spcPct val="115000"/>
              </a:lnSpc>
              <a:spcBef>
                <a:spcPts val="0"/>
              </a:spcBef>
            </a:pPr>
            <a:r>
              <a:rPr lang="en" sz="2200" dirty="0"/>
              <a:t>Some conferences are more important than the others: ISPD, </a:t>
            </a:r>
            <a:r>
              <a:rPr lang="en" sz="2200" dirty="0" err="1"/>
              <a:t>ESweek</a:t>
            </a:r>
            <a:r>
              <a:rPr lang="en" sz="2200" dirty="0"/>
              <a:t>, ICCAD?</a:t>
            </a:r>
            <a:endParaRPr sz="2200" dirty="0"/>
          </a:p>
          <a:p>
            <a:pPr lvl="1">
              <a:lnSpc>
                <a:spcPct val="115000"/>
              </a:lnSpc>
              <a:spcBef>
                <a:spcPts val="0"/>
              </a:spcBef>
            </a:pPr>
            <a:r>
              <a:rPr lang="en" sz="2200" dirty="0"/>
              <a:t>Keynote Papers limited by solicitation reach -- not broadly solicited.</a:t>
            </a:r>
            <a:endParaRPr dirty="0"/>
          </a:p>
          <a:p>
            <a:r>
              <a:rPr lang="en" sz="2400" dirty="0"/>
              <a:t>TCAD administrative assistance is a critical issue</a:t>
            </a:r>
            <a:endParaRPr sz="2400" dirty="0"/>
          </a:p>
          <a:p>
            <a:pPr lvl="1">
              <a:lnSpc>
                <a:spcPct val="115000"/>
              </a:lnSpc>
              <a:spcBef>
                <a:spcPts val="0"/>
              </a:spcBef>
            </a:pPr>
            <a:r>
              <a:rPr lang="en" sz="2200" dirty="0"/>
              <a:t>IEEE workflow will not work for TCAD processes.</a:t>
            </a:r>
          </a:p>
          <a:p>
            <a:pPr marL="350391" indent="-239994">
              <a:spcBef>
                <a:spcPts val="1000"/>
              </a:spcBef>
              <a:buFont typeface="Arial" panose="020B0604020202020204" pitchFamily="34" charset="0"/>
              <a:buChar char="•"/>
            </a:pPr>
            <a:r>
              <a:rPr lang="en-US" sz="2400" dirty="0"/>
              <a:t>For internal discussion (throughout 2019)</a:t>
            </a:r>
          </a:p>
          <a:p>
            <a:pPr marL="959976" lvl="1" indent="-239994">
              <a:spcBef>
                <a:spcPts val="1000"/>
              </a:spcBef>
              <a:buFont typeface="Arial" panose="020B0604020202020204" pitchFamily="34" charset="0"/>
              <a:buChar char="•"/>
            </a:pPr>
            <a:r>
              <a:rPr lang="en-US" sz="2200" dirty="0"/>
              <a:t>Production cost is high; discuss with IEEE a mixed print/online scheme on a per issue basis, or go online entirely</a:t>
            </a:r>
          </a:p>
        </p:txBody>
      </p:sp>
    </p:spTree>
    <p:extLst>
      <p:ext uri="{BB962C8B-B14F-4D97-AF65-F5344CB8AC3E}">
        <p14:creationId xmlns:p14="http://schemas.microsoft.com/office/powerpoint/2010/main" val="212669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411188"/>
            <a:ext cx="11360800" cy="763600"/>
          </a:xfrm>
        </p:spPr>
        <p:txBody>
          <a:bodyPr>
            <a:noAutofit/>
          </a:bodyPr>
          <a:lstStyle/>
          <a:p>
            <a:r>
              <a:rPr lang="en-US" b="1" dirty="0"/>
              <a:t>IEEE TMSCS</a:t>
            </a:r>
          </a:p>
        </p:txBody>
      </p:sp>
      <p:sp>
        <p:nvSpPr>
          <p:cNvPr id="3" name="Subtitle 2"/>
          <p:cNvSpPr>
            <a:spLocks noGrp="1"/>
          </p:cNvSpPr>
          <p:nvPr>
            <p:ph type="body" idx="1"/>
          </p:nvPr>
        </p:nvSpPr>
        <p:spPr>
          <a:xfrm>
            <a:off x="301611" y="1507497"/>
            <a:ext cx="11360800" cy="5194448"/>
          </a:xfrm>
        </p:spPr>
        <p:txBody>
          <a:bodyPr>
            <a:noAutofit/>
          </a:bodyPr>
          <a:lstStyle/>
          <a:p>
            <a:pPr>
              <a:buSzPct val="100000"/>
              <a:buFont typeface="Arial" panose="020B0604020202020204" pitchFamily="34" charset="0"/>
              <a:buChar char="•"/>
            </a:pPr>
            <a:r>
              <a:rPr lang="en-US" sz="2600" dirty="0"/>
              <a:t>Financial Cosponsors					 Technical Cosponsors</a:t>
            </a:r>
          </a:p>
          <a:p>
            <a:pPr marL="795847" lvl="1" indent="0">
              <a:spcBef>
                <a:spcPts val="800"/>
              </a:spcBef>
              <a:buSzPct val="100000"/>
              <a:buNone/>
            </a:pPr>
            <a:r>
              <a:rPr lang="en-US" sz="1800" dirty="0"/>
              <a:t>IEEE Computer Society             (75%)						IEEE CEDA</a:t>
            </a:r>
          </a:p>
          <a:p>
            <a:pPr marL="795847" lvl="1" indent="0">
              <a:spcBef>
                <a:spcPts val="800"/>
              </a:spcBef>
              <a:buSzPct val="100000"/>
              <a:buNone/>
            </a:pPr>
            <a:r>
              <a:rPr lang="en-US" sz="1800" dirty="0"/>
              <a:t>IEEE Nanotechnology Council   (20%)</a:t>
            </a:r>
          </a:p>
          <a:p>
            <a:pPr marL="795847" lvl="1" indent="0">
              <a:spcBef>
                <a:spcPts val="800"/>
              </a:spcBef>
              <a:buSzPct val="100000"/>
              <a:buNone/>
            </a:pPr>
            <a:r>
              <a:rPr lang="en-US" sz="1800" dirty="0"/>
              <a:t>IEEE Communications Society  (  5%)</a:t>
            </a:r>
          </a:p>
          <a:p>
            <a:pPr marL="152396" indent="0">
              <a:spcBef>
                <a:spcPts val="800"/>
              </a:spcBef>
              <a:buSzPct val="100000"/>
              <a:buNone/>
            </a:pPr>
            <a:endParaRPr lang="en-US" sz="1400" dirty="0"/>
          </a:p>
          <a:p>
            <a:pPr>
              <a:spcBef>
                <a:spcPts val="800"/>
              </a:spcBef>
              <a:buSzPct val="100000"/>
              <a:buFont typeface="Arial" panose="020B0604020202020204" pitchFamily="34" charset="0"/>
              <a:buChar char="•"/>
            </a:pPr>
            <a:r>
              <a:rPr lang="en-US" sz="2600" dirty="0"/>
              <a:t>Started in 2015, 1</a:t>
            </a:r>
            <a:r>
              <a:rPr lang="en-US" sz="2600" baseline="30000" dirty="0"/>
              <a:t>st</a:t>
            </a:r>
            <a:r>
              <a:rPr lang="en-US" sz="2600" dirty="0"/>
              <a:t> </a:t>
            </a:r>
            <a:r>
              <a:rPr lang="en-US" sz="2600" dirty="0" err="1"/>
              <a:t>EiC</a:t>
            </a:r>
            <a:endParaRPr lang="en-US" sz="2600" dirty="0"/>
          </a:p>
          <a:p>
            <a:pPr>
              <a:spcBef>
                <a:spcPts val="800"/>
              </a:spcBef>
              <a:buSzPct val="100000"/>
              <a:buFont typeface="Arial" panose="020B0604020202020204" pitchFamily="34" charset="0"/>
              <a:buChar char="•"/>
            </a:pPr>
            <a:r>
              <a:rPr lang="en-US" sz="2600" dirty="0"/>
              <a:t>Initial PRAC in Feb 2018</a:t>
            </a:r>
          </a:p>
          <a:p>
            <a:pPr>
              <a:spcBef>
                <a:spcPts val="800"/>
              </a:spcBef>
              <a:buSzPct val="100000"/>
              <a:buFont typeface="Arial" panose="020B0604020202020204" pitchFamily="34" charset="0"/>
              <a:buChar char="•"/>
            </a:pPr>
            <a:endParaRPr lang="en-US" sz="1400" dirty="0"/>
          </a:p>
          <a:p>
            <a:pPr>
              <a:spcBef>
                <a:spcPts val="800"/>
              </a:spcBef>
              <a:buSzPct val="100000"/>
              <a:buFont typeface="Arial" panose="020B0604020202020204" pitchFamily="34" charset="0"/>
              <a:buChar char="•"/>
            </a:pPr>
            <a:r>
              <a:rPr lang="en-US" sz="2600" dirty="0"/>
              <a:t>CS and Nano have withdrawn support.</a:t>
            </a:r>
          </a:p>
          <a:p>
            <a:pPr lvl="1">
              <a:spcBef>
                <a:spcPts val="800"/>
              </a:spcBef>
              <a:buSzPct val="100000"/>
              <a:buFont typeface="Arial" panose="020B0604020202020204" pitchFamily="34" charset="0"/>
              <a:buChar char="•"/>
            </a:pPr>
            <a:r>
              <a:rPr lang="en-US" sz="3200" dirty="0">
                <a:solidFill>
                  <a:srgbClr val="FF0000"/>
                </a:solidFill>
              </a:rPr>
              <a:t>Scheduled for closure</a:t>
            </a:r>
          </a:p>
          <a:p>
            <a:pPr lvl="1">
              <a:spcBef>
                <a:spcPts val="800"/>
              </a:spcBef>
              <a:buSzPct val="100000"/>
              <a:buFont typeface="Arial" panose="020B0604020202020204" pitchFamily="34" charset="0"/>
              <a:buChar char="•"/>
            </a:pPr>
            <a:endParaRPr lang="en-US" sz="1000" dirty="0">
              <a:solidFill>
                <a:srgbClr val="FF0000"/>
              </a:solidFill>
            </a:endParaRPr>
          </a:p>
          <a:p>
            <a:pPr>
              <a:spcBef>
                <a:spcPts val="800"/>
              </a:spcBef>
              <a:buSzPct val="100000"/>
              <a:buFont typeface="Arial" panose="020B0604020202020204" pitchFamily="34" charset="0"/>
              <a:buChar char="•"/>
            </a:pPr>
            <a:r>
              <a:rPr lang="en-US" sz="2800" dirty="0"/>
              <a:t>There might be opportunities in this area in the future!</a:t>
            </a:r>
          </a:p>
          <a:p>
            <a:pPr lvl="1">
              <a:spcBef>
                <a:spcPts val="800"/>
              </a:spcBef>
              <a:buSzPct val="100000"/>
              <a:buFont typeface="Arial" panose="020B0604020202020204" pitchFamily="34" charset="0"/>
              <a:buChar char="•"/>
            </a:pPr>
            <a:endParaRPr lang="en-US" sz="3200" dirty="0">
              <a:solidFill>
                <a:srgbClr val="FF0000"/>
              </a:solidFill>
            </a:endParaRPr>
          </a:p>
        </p:txBody>
      </p:sp>
      <p:sp>
        <p:nvSpPr>
          <p:cNvPr id="4" name="Slide Number Placeholder 3"/>
          <p:cNvSpPr>
            <a:spLocks noGrp="1"/>
          </p:cNvSpPr>
          <p:nvPr>
            <p:ph type="sldNum" idx="12"/>
          </p:nvPr>
        </p:nvSpPr>
        <p:spPr/>
        <p:txBody>
          <a:bodyPr/>
          <a:lstStyle/>
          <a:p>
            <a:fld id="{0C2EFE78-4141-4053-8E82-4D839DFCAD2A}" type="slidenum">
              <a:rPr lang="en-US" smtClean="0"/>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818" y="97797"/>
            <a:ext cx="5080000" cy="1409700"/>
          </a:xfrm>
          <a:prstGeom prst="rect">
            <a:avLst/>
          </a:prstGeom>
        </p:spPr>
      </p:pic>
      <p:sp>
        <p:nvSpPr>
          <p:cNvPr id="6" name="TextBox 5">
            <a:hlinkClick r:id="rId3"/>
          </p:cNvPr>
          <p:cNvSpPr txBox="1"/>
          <p:nvPr/>
        </p:nvSpPr>
        <p:spPr>
          <a:xfrm>
            <a:off x="7063410" y="2609403"/>
            <a:ext cx="4233201" cy="3251916"/>
          </a:xfrm>
          <a:prstGeom prst="rect">
            <a:avLst/>
          </a:prstGeom>
          <a:noFill/>
          <a:ln w="25400">
            <a:solidFill>
              <a:schemeClr val="accent1"/>
            </a:solidFill>
          </a:ln>
        </p:spPr>
        <p:txBody>
          <a:bodyPr wrap="square" rtlCol="0">
            <a:spAutoFit/>
          </a:bodyPr>
          <a:lstStyle/>
          <a:p>
            <a:r>
              <a:rPr lang="en-US" sz="1333" dirty="0">
                <a:latin typeface="Arial Black" panose="020B0A04020102020204" pitchFamily="34" charset="0"/>
              </a:rPr>
              <a:t>Editor in Chief:</a:t>
            </a:r>
          </a:p>
          <a:p>
            <a:r>
              <a:rPr lang="en-US" sz="2133" dirty="0" err="1">
                <a:latin typeface="Times New Roman" panose="02020603050405020304" pitchFamily="18" charset="0"/>
                <a:cs typeface="Times New Roman" panose="02020603050405020304" pitchFamily="18" charset="0"/>
              </a:rPr>
              <a:t>Partha</a:t>
            </a:r>
            <a:r>
              <a:rPr lang="en-US" sz="2133" dirty="0">
                <a:latin typeface="Times New Roman" panose="02020603050405020304" pitchFamily="18" charset="0"/>
                <a:cs typeface="Times New Roman" panose="02020603050405020304" pitchFamily="18" charset="0"/>
              </a:rPr>
              <a:t> </a:t>
            </a:r>
            <a:r>
              <a:rPr lang="en-US" sz="2133" dirty="0" err="1">
                <a:latin typeface="Times New Roman" panose="02020603050405020304" pitchFamily="18" charset="0"/>
                <a:cs typeface="Times New Roman" panose="02020603050405020304" pitchFamily="18" charset="0"/>
              </a:rPr>
              <a:t>Pande</a:t>
            </a:r>
            <a:endParaRPr lang="en-US" sz="2133"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Washington State University, WA, U.S.A.</a:t>
            </a:r>
          </a:p>
          <a:p>
            <a:r>
              <a:rPr lang="en-US" sz="2400" dirty="0">
                <a:solidFill>
                  <a:srgbClr val="3366FF"/>
                </a:solidFill>
                <a:cs typeface="Times New Roman" panose="02020603050405020304" pitchFamily="18" charset="0"/>
                <a:hlinkClick r:id="rId3"/>
              </a:rPr>
              <a:t>pande@eecs.wsu.edu</a:t>
            </a:r>
            <a:endParaRPr lang="en-US" sz="2400" dirty="0">
              <a:solidFill>
                <a:srgbClr val="3366FF"/>
              </a:solidFill>
              <a:cs typeface="Times New Roman" panose="02020603050405020304" pitchFamily="18" charset="0"/>
            </a:endParaRPr>
          </a:p>
          <a:p>
            <a:endParaRPr lang="en-US" sz="2400" dirty="0"/>
          </a:p>
          <a:p>
            <a:r>
              <a:rPr lang="en-US" sz="1333" b="1" dirty="0">
                <a:latin typeface="Arial Black" panose="020B0A04020102020204" pitchFamily="34" charset="0"/>
              </a:rPr>
              <a:t>Associate </a:t>
            </a:r>
            <a:r>
              <a:rPr lang="en-US" sz="1333" b="1" dirty="0" err="1">
                <a:latin typeface="Arial Black" panose="020B0A04020102020204" pitchFamily="34" charset="0"/>
              </a:rPr>
              <a:t>EiC</a:t>
            </a:r>
            <a:r>
              <a:rPr lang="en-US" sz="1333" b="1" dirty="0">
                <a:latin typeface="Arial Black" panose="020B0A04020102020204" pitchFamily="34" charset="0"/>
              </a:rPr>
              <a:t>:</a:t>
            </a:r>
          </a:p>
          <a:p>
            <a:r>
              <a:rPr lang="en-US" sz="2133" dirty="0" err="1">
                <a:latin typeface="Times New Roman" panose="02020603050405020304" pitchFamily="18" charset="0"/>
                <a:cs typeface="Times New Roman" panose="02020603050405020304" pitchFamily="18" charset="0"/>
              </a:rPr>
              <a:t>Radu</a:t>
            </a:r>
            <a:r>
              <a:rPr lang="en-US" sz="2133" dirty="0">
                <a:latin typeface="Times New Roman" panose="02020603050405020304" pitchFamily="18" charset="0"/>
                <a:cs typeface="Times New Roman" panose="02020603050405020304" pitchFamily="18" charset="0"/>
              </a:rPr>
              <a:t> </a:t>
            </a:r>
            <a:r>
              <a:rPr lang="en-US" sz="2133" dirty="0" err="1">
                <a:latin typeface="Times New Roman" panose="02020603050405020304" pitchFamily="18" charset="0"/>
                <a:cs typeface="Times New Roman" panose="02020603050405020304" pitchFamily="18" charset="0"/>
              </a:rPr>
              <a:t>Marculescu</a:t>
            </a:r>
            <a:endParaRPr lang="en-US" sz="2133"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Carnegie-</a:t>
            </a:r>
            <a:r>
              <a:rPr lang="en-US" sz="1600" dirty="0" err="1">
                <a:latin typeface="Times New Roman" panose="02020603050405020304" pitchFamily="18" charset="0"/>
                <a:cs typeface="Times New Roman" panose="02020603050405020304" pitchFamily="18" charset="0"/>
              </a:rPr>
              <a:t>Mellong</a:t>
            </a:r>
            <a:r>
              <a:rPr lang="en-US" sz="1600" dirty="0">
                <a:latin typeface="Times New Roman" panose="02020603050405020304" pitchFamily="18" charset="0"/>
                <a:cs typeface="Times New Roman" panose="02020603050405020304" pitchFamily="18" charset="0"/>
              </a:rPr>
              <a:t> University, PA, U.S.A.</a:t>
            </a:r>
          </a:p>
          <a:p>
            <a:r>
              <a:rPr lang="en-US" sz="2400" dirty="0">
                <a:solidFill>
                  <a:srgbClr val="3366FF"/>
                </a:solidFill>
                <a:cs typeface="Times New Roman" panose="02020603050405020304" pitchFamily="18" charset="0"/>
                <a:hlinkClick r:id="rId3"/>
              </a:rPr>
              <a:t>radum@ece.cmu.edu</a:t>
            </a:r>
            <a:endParaRPr lang="en-US" sz="2400" dirty="0">
              <a:solidFill>
                <a:srgbClr val="3366FF"/>
              </a:solidFill>
              <a:cs typeface="Times New Roman" panose="02020603050405020304" pitchFamily="18" charset="0"/>
            </a:endParaRPr>
          </a:p>
        </p:txBody>
      </p:sp>
    </p:spTree>
    <p:extLst>
      <p:ext uri="{BB962C8B-B14F-4D97-AF65-F5344CB8AC3E}">
        <p14:creationId xmlns:p14="http://schemas.microsoft.com/office/powerpoint/2010/main" val="221432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JxCDC</a:t>
            </a:r>
            <a:endParaRPr lang="en-US" dirty="0"/>
          </a:p>
        </p:txBody>
      </p:sp>
      <p:sp>
        <p:nvSpPr>
          <p:cNvPr id="3" name="Inhaltsplatzhalter 2"/>
          <p:cNvSpPr>
            <a:spLocks noGrp="1"/>
          </p:cNvSpPr>
          <p:nvPr>
            <p:ph idx="1"/>
          </p:nvPr>
        </p:nvSpPr>
        <p:spPr>
          <a:xfrm>
            <a:off x="365101" y="1383188"/>
            <a:ext cx="9564465" cy="5474812"/>
          </a:xfrm>
        </p:spPr>
        <p:txBody>
          <a:bodyPr numCol="1">
            <a:normAutofit lnSpcReduction="10000"/>
          </a:bodyPr>
          <a:lstStyle/>
          <a:p>
            <a:pPr marL="0" indent="0">
              <a:lnSpc>
                <a:spcPct val="110000"/>
              </a:lnSpc>
              <a:spcBef>
                <a:spcPts val="400"/>
              </a:spcBef>
              <a:buNone/>
            </a:pPr>
            <a:r>
              <a:rPr lang="en-US" dirty="0"/>
              <a:t>Explore materials, devices and computation circuits to enable Moore’s law to continue </a:t>
            </a:r>
            <a:r>
              <a:rPr lang="en-US" dirty="0" err="1"/>
              <a:t>beyong</a:t>
            </a:r>
            <a:r>
              <a:rPr lang="en-US" dirty="0"/>
              <a:t> a 10-15year horizon with associated density scaling and improved energy efficiency</a:t>
            </a:r>
          </a:p>
          <a:p>
            <a:pPr>
              <a:lnSpc>
                <a:spcPct val="110000"/>
              </a:lnSpc>
              <a:spcBef>
                <a:spcPts val="400"/>
              </a:spcBef>
            </a:pPr>
            <a:endParaRPr lang="en-US" sz="1800" dirty="0"/>
          </a:p>
          <a:p>
            <a:pPr>
              <a:lnSpc>
                <a:spcPct val="110000"/>
              </a:lnSpc>
              <a:spcBef>
                <a:spcPts val="400"/>
              </a:spcBef>
            </a:pPr>
            <a:r>
              <a:rPr lang="en-US" dirty="0"/>
              <a:t>Financial sponsors (until 2019):</a:t>
            </a:r>
          </a:p>
          <a:p>
            <a:pPr marL="457189" lvl="1" indent="0">
              <a:lnSpc>
                <a:spcPct val="110000"/>
              </a:lnSpc>
              <a:spcBef>
                <a:spcPts val="400"/>
              </a:spcBef>
              <a:buNone/>
            </a:pPr>
            <a:r>
              <a:rPr lang="en-US" dirty="0"/>
              <a:t>Solid-State Circuits Society (66.25%)		Magnetics Society (11.25%)</a:t>
            </a:r>
          </a:p>
          <a:p>
            <a:pPr marL="457189" lvl="1" indent="0">
              <a:lnSpc>
                <a:spcPct val="110000"/>
              </a:lnSpc>
              <a:spcBef>
                <a:spcPts val="400"/>
              </a:spcBef>
              <a:buNone/>
            </a:pPr>
            <a:r>
              <a:rPr lang="en-US" dirty="0"/>
              <a:t>Circuits and Systems Society (11.25%) 		Nanotechnology Council (11.25%)</a:t>
            </a:r>
          </a:p>
          <a:p>
            <a:pPr>
              <a:lnSpc>
                <a:spcPct val="110000"/>
              </a:lnSpc>
              <a:spcBef>
                <a:spcPts val="400"/>
              </a:spcBef>
            </a:pPr>
            <a:r>
              <a:rPr lang="en-US" dirty="0"/>
              <a:t>Technical co-sponsors: </a:t>
            </a:r>
          </a:p>
          <a:p>
            <a:pPr marL="457189" lvl="1" indent="0">
              <a:lnSpc>
                <a:spcPct val="110000"/>
              </a:lnSpc>
              <a:spcBef>
                <a:spcPts val="400"/>
              </a:spcBef>
              <a:buNone/>
            </a:pPr>
            <a:r>
              <a:rPr lang="en-US" dirty="0"/>
              <a:t>CEDA, Council on Superconductivity, CS Society, Electron Devices Society</a:t>
            </a:r>
          </a:p>
          <a:p>
            <a:pPr>
              <a:lnSpc>
                <a:spcPct val="110000"/>
              </a:lnSpc>
              <a:spcBef>
                <a:spcPts val="400"/>
              </a:spcBef>
            </a:pPr>
            <a:endParaRPr lang="en-US" sz="1400" dirty="0"/>
          </a:p>
          <a:p>
            <a:pPr>
              <a:lnSpc>
                <a:spcPct val="110000"/>
              </a:lnSpc>
              <a:spcBef>
                <a:spcPts val="400"/>
              </a:spcBef>
            </a:pPr>
            <a:r>
              <a:rPr lang="en-US" dirty="0"/>
              <a:t>Open Access: authors pay USD$1350 per article, freely available</a:t>
            </a:r>
          </a:p>
          <a:p>
            <a:pPr>
              <a:lnSpc>
                <a:spcPct val="110000"/>
              </a:lnSpc>
              <a:spcBef>
                <a:spcPts val="400"/>
              </a:spcBef>
            </a:pPr>
            <a:endParaRPr lang="en-US" sz="1400" dirty="0"/>
          </a:p>
          <a:p>
            <a:pPr>
              <a:lnSpc>
                <a:spcPct val="110000"/>
              </a:lnSpc>
              <a:spcBef>
                <a:spcPts val="400"/>
              </a:spcBef>
            </a:pPr>
            <a:r>
              <a:rPr lang="en-US" dirty="0" err="1"/>
              <a:t>EiC</a:t>
            </a:r>
            <a:r>
              <a:rPr lang="en-US" dirty="0"/>
              <a:t>: Ian Young (Intel)</a:t>
            </a:r>
          </a:p>
          <a:p>
            <a:pPr>
              <a:lnSpc>
                <a:spcPct val="110000"/>
              </a:lnSpc>
              <a:spcBef>
                <a:spcPts val="400"/>
              </a:spcBef>
            </a:pPr>
            <a:r>
              <a:rPr lang="en-US" dirty="0"/>
              <a:t>CEDA </a:t>
            </a:r>
            <a:r>
              <a:rPr lang="en-US" dirty="0" err="1"/>
              <a:t>rep@SC</a:t>
            </a:r>
            <a:r>
              <a:rPr lang="en-US" dirty="0"/>
              <a:t>: </a:t>
            </a:r>
            <a:r>
              <a:rPr lang="en-US" dirty="0" err="1"/>
              <a:t>Krishnendu</a:t>
            </a:r>
            <a:r>
              <a:rPr lang="en-US" dirty="0"/>
              <a:t> Chakrabarty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50690" y="0"/>
            <a:ext cx="5951527" cy="1256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608120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JxCDC</a:t>
            </a:r>
            <a:endParaRPr lang="en-US" dirty="0"/>
          </a:p>
        </p:txBody>
      </p:sp>
      <p:sp>
        <p:nvSpPr>
          <p:cNvPr id="3" name="Inhaltsplatzhalter 2"/>
          <p:cNvSpPr>
            <a:spLocks noGrp="1"/>
          </p:cNvSpPr>
          <p:nvPr>
            <p:ph idx="1"/>
          </p:nvPr>
        </p:nvSpPr>
        <p:spPr>
          <a:xfrm>
            <a:off x="365101" y="1383188"/>
            <a:ext cx="10236996" cy="5598380"/>
          </a:xfrm>
        </p:spPr>
        <p:txBody>
          <a:bodyPr numCol="1">
            <a:normAutofit/>
          </a:bodyPr>
          <a:lstStyle/>
          <a:p>
            <a:pPr>
              <a:lnSpc>
                <a:spcPct val="110000"/>
              </a:lnSpc>
              <a:spcBef>
                <a:spcPts val="400"/>
              </a:spcBef>
            </a:pPr>
            <a:r>
              <a:rPr lang="en-US" dirty="0"/>
              <a:t>First issue: Dec. 2015. 12 papers</a:t>
            </a:r>
          </a:p>
          <a:p>
            <a:pPr lvl="1">
              <a:lnSpc>
                <a:spcPct val="110000"/>
              </a:lnSpc>
              <a:spcBef>
                <a:spcPts val="400"/>
              </a:spcBef>
            </a:pPr>
            <a:r>
              <a:rPr lang="en-US" sz="2200" dirty="0"/>
              <a:t>1 issues in 2016 and 2017 (7+12 papers), 2 issues in 2018 (12 papers)</a:t>
            </a:r>
          </a:p>
          <a:p>
            <a:pPr>
              <a:lnSpc>
                <a:spcPct val="110000"/>
              </a:lnSpc>
              <a:spcBef>
                <a:spcPts val="400"/>
              </a:spcBef>
            </a:pPr>
            <a:r>
              <a:rPr lang="en-US" dirty="0"/>
              <a:t>Planned 3 issues in 2019, 24-30 articles</a:t>
            </a:r>
          </a:p>
          <a:p>
            <a:pPr lvl="1">
              <a:lnSpc>
                <a:spcPct val="110000"/>
              </a:lnSpc>
              <a:spcBef>
                <a:spcPts val="400"/>
              </a:spcBef>
            </a:pPr>
            <a:r>
              <a:rPr lang="en-US" sz="2200" dirty="0"/>
              <a:t>Regular papers and 3 special issues</a:t>
            </a:r>
          </a:p>
          <a:p>
            <a:pPr>
              <a:lnSpc>
                <a:spcPct val="110000"/>
              </a:lnSpc>
              <a:spcBef>
                <a:spcPts val="400"/>
              </a:spcBef>
            </a:pPr>
            <a:r>
              <a:rPr lang="en-US" dirty="0"/>
              <a:t>32 days average decisions time from submission;</a:t>
            </a:r>
          </a:p>
          <a:p>
            <a:pPr lvl="1">
              <a:lnSpc>
                <a:spcPct val="110000"/>
              </a:lnSpc>
              <a:spcBef>
                <a:spcPts val="400"/>
              </a:spcBef>
            </a:pPr>
            <a:r>
              <a:rPr lang="en-US" sz="2200" dirty="0"/>
              <a:t>then available on </a:t>
            </a:r>
            <a:r>
              <a:rPr lang="en-US" sz="2200" dirty="0" err="1"/>
              <a:t>IEEEXplore</a:t>
            </a:r>
            <a:endParaRPr lang="en-US" sz="2200" dirty="0"/>
          </a:p>
          <a:p>
            <a:pPr>
              <a:lnSpc>
                <a:spcPct val="110000"/>
              </a:lnSpc>
              <a:spcBef>
                <a:spcPts val="400"/>
              </a:spcBef>
            </a:pPr>
            <a:r>
              <a:rPr lang="en-US" sz="2200" dirty="0"/>
              <a:t>53% acceptance ratio</a:t>
            </a:r>
          </a:p>
          <a:p>
            <a:pPr>
              <a:lnSpc>
                <a:spcPct val="110000"/>
              </a:lnSpc>
              <a:spcBef>
                <a:spcPts val="400"/>
              </a:spcBef>
            </a:pPr>
            <a:r>
              <a:rPr lang="en-US" altLang="en-US" sz="2200" dirty="0"/>
              <a:t>Added co-</a:t>
            </a:r>
            <a:r>
              <a:rPr lang="en-US" altLang="en-US" sz="2200" dirty="0" err="1"/>
              <a:t>EiC</a:t>
            </a:r>
            <a:r>
              <a:rPr lang="en-US" altLang="en-US" sz="2200" dirty="0"/>
              <a:t> – Prof. </a:t>
            </a:r>
            <a:r>
              <a:rPr lang="en-US" altLang="en-US" sz="2200" dirty="0" err="1"/>
              <a:t>Aazd</a:t>
            </a:r>
            <a:r>
              <a:rPr lang="en-US" altLang="en-US" sz="2200" dirty="0"/>
              <a:t> </a:t>
            </a:r>
            <a:r>
              <a:rPr lang="en-US" altLang="en-US" sz="2200" dirty="0" err="1"/>
              <a:t>Naeemi</a:t>
            </a:r>
            <a:r>
              <a:rPr lang="en-US" altLang="en-US" sz="2200" dirty="0"/>
              <a:t>, Georgia Tech</a:t>
            </a:r>
          </a:p>
          <a:p>
            <a:pPr>
              <a:lnSpc>
                <a:spcPct val="110000"/>
              </a:lnSpc>
              <a:spcBef>
                <a:spcPts val="400"/>
              </a:spcBef>
            </a:pPr>
            <a:endParaRPr lang="en-US" altLang="en-US" sz="1400" dirty="0"/>
          </a:p>
          <a:p>
            <a:pPr>
              <a:lnSpc>
                <a:spcPct val="110000"/>
              </a:lnSpc>
              <a:spcBef>
                <a:spcPts val="400"/>
              </a:spcBef>
            </a:pPr>
            <a:r>
              <a:rPr lang="en-US" altLang="en-US" sz="2200" dirty="0"/>
              <a:t>Striving to get an Impact Factor</a:t>
            </a:r>
          </a:p>
          <a:p>
            <a:pPr>
              <a:lnSpc>
                <a:spcPct val="110000"/>
              </a:lnSpc>
              <a:spcBef>
                <a:spcPts val="400"/>
              </a:spcBef>
            </a:pPr>
            <a:endParaRPr lang="en-US" sz="1400" dirty="0"/>
          </a:p>
          <a:p>
            <a:pPr>
              <a:lnSpc>
                <a:spcPct val="110000"/>
              </a:lnSpc>
              <a:spcBef>
                <a:spcPts val="400"/>
              </a:spcBef>
            </a:pPr>
            <a:r>
              <a:rPr lang="en-US" sz="2200" dirty="0"/>
              <a:t>2017 Year End - </a:t>
            </a:r>
            <a:r>
              <a:rPr lang="en-US" sz="2200" dirty="0" err="1"/>
              <a:t>JxCDC</a:t>
            </a:r>
            <a:r>
              <a:rPr lang="en-US" sz="2200" dirty="0"/>
              <a:t> loss: $7.1K</a:t>
            </a:r>
          </a:p>
          <a:p>
            <a:pPr>
              <a:lnSpc>
                <a:spcPct val="110000"/>
              </a:lnSpc>
              <a:spcBef>
                <a:spcPts val="400"/>
              </a:spcBef>
            </a:pPr>
            <a:r>
              <a:rPr lang="en-US" sz="2200" dirty="0"/>
              <a:t>2018 Year End - </a:t>
            </a:r>
            <a:r>
              <a:rPr lang="en-US" sz="2200" dirty="0" err="1"/>
              <a:t>JxCDC</a:t>
            </a:r>
            <a:r>
              <a:rPr lang="en-US" sz="2200" dirty="0"/>
              <a:t> loss: &lt; $5.0K (est.)</a:t>
            </a:r>
          </a:p>
          <a:p>
            <a:pPr>
              <a:lnSpc>
                <a:spcPct val="110000"/>
              </a:lnSpc>
              <a:spcBef>
                <a:spcPts val="400"/>
              </a:spcBef>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50690" y="0"/>
            <a:ext cx="5951527" cy="1256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52919667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a:t>JxCDC</a:t>
            </a:r>
            <a:endParaRPr lang="en-US" dirty="0"/>
          </a:p>
        </p:txBody>
      </p:sp>
      <p:sp>
        <p:nvSpPr>
          <p:cNvPr id="3" name="Inhaltsplatzhalter 2"/>
          <p:cNvSpPr>
            <a:spLocks noGrp="1"/>
          </p:cNvSpPr>
          <p:nvPr>
            <p:ph idx="1"/>
          </p:nvPr>
        </p:nvSpPr>
        <p:spPr>
          <a:xfrm>
            <a:off x="365100" y="1383188"/>
            <a:ext cx="11694628" cy="5724978"/>
          </a:xfrm>
        </p:spPr>
        <p:txBody>
          <a:bodyPr numCol="1">
            <a:normAutofit lnSpcReduction="10000"/>
          </a:bodyPr>
          <a:lstStyle/>
          <a:p>
            <a:pPr>
              <a:lnSpc>
                <a:spcPct val="110000"/>
              </a:lnSpc>
              <a:spcBef>
                <a:spcPts val="400"/>
              </a:spcBef>
            </a:pPr>
            <a:r>
              <a:rPr lang="en-US" sz="2600" dirty="0"/>
              <a:t>Sponsorship changes:</a:t>
            </a:r>
          </a:p>
          <a:p>
            <a:pPr lvl="1">
              <a:lnSpc>
                <a:spcPct val="110000"/>
              </a:lnSpc>
              <a:spcBef>
                <a:spcPts val="400"/>
              </a:spcBef>
            </a:pPr>
            <a:r>
              <a:rPr lang="en-US" sz="2400" dirty="0"/>
              <a:t>CS and Nanotech dropped sponsorship, SSCS assumed difference</a:t>
            </a:r>
          </a:p>
          <a:p>
            <a:pPr>
              <a:lnSpc>
                <a:spcPct val="110000"/>
              </a:lnSpc>
              <a:spcBef>
                <a:spcPts val="400"/>
              </a:spcBef>
            </a:pPr>
            <a:endParaRPr lang="en-US" sz="1700" dirty="0"/>
          </a:p>
          <a:p>
            <a:pPr>
              <a:lnSpc>
                <a:spcPct val="110000"/>
              </a:lnSpc>
              <a:spcBef>
                <a:spcPts val="400"/>
              </a:spcBef>
            </a:pPr>
            <a:r>
              <a:rPr lang="en-US" sz="2600" dirty="0"/>
              <a:t>CEDA proposed to become a financial sponsor: 11.25%</a:t>
            </a:r>
            <a:endParaRPr lang="en-US" dirty="0"/>
          </a:p>
          <a:p>
            <a:pPr lvl="1">
              <a:lnSpc>
                <a:spcPct val="110000"/>
              </a:lnSpc>
              <a:spcBef>
                <a:spcPts val="400"/>
              </a:spcBef>
            </a:pPr>
            <a:r>
              <a:rPr lang="en-US" sz="2400" dirty="0"/>
              <a:t>SSCS accepted in principle this proposal (vote in </a:t>
            </a:r>
            <a:r>
              <a:rPr lang="en-US" sz="2400" dirty="0" err="1"/>
              <a:t>JxCDC</a:t>
            </a:r>
            <a:r>
              <a:rPr lang="en-US" sz="2400" dirty="0"/>
              <a:t> SC &amp; CEDA </a:t>
            </a:r>
            <a:r>
              <a:rPr lang="en-US" sz="2400" dirty="0" err="1"/>
              <a:t>BoG</a:t>
            </a:r>
            <a:r>
              <a:rPr lang="en-US" sz="2400" dirty="0"/>
              <a:t>)</a:t>
            </a:r>
          </a:p>
          <a:p>
            <a:pPr lvl="1">
              <a:lnSpc>
                <a:spcPct val="110000"/>
              </a:lnSpc>
              <a:spcBef>
                <a:spcPts val="400"/>
              </a:spcBef>
            </a:pPr>
            <a:r>
              <a:rPr lang="en-US" sz="2400" dirty="0"/>
              <a:t>Financial risk is small ($5K 2018 / 5 papers; 20-24 would balance)</a:t>
            </a:r>
          </a:p>
          <a:p>
            <a:pPr lvl="1">
              <a:lnSpc>
                <a:spcPct val="110000"/>
              </a:lnSpc>
              <a:spcBef>
                <a:spcPts val="400"/>
              </a:spcBef>
            </a:pPr>
            <a:r>
              <a:rPr lang="en-US" sz="2400" dirty="0"/>
              <a:t>Considerable interest in CEDA’s community to cover such topics</a:t>
            </a:r>
          </a:p>
          <a:p>
            <a:pPr lvl="1">
              <a:lnSpc>
                <a:spcPct val="110000"/>
              </a:lnSpc>
              <a:spcBef>
                <a:spcPts val="400"/>
              </a:spcBef>
            </a:pPr>
            <a:r>
              <a:rPr lang="en-US" sz="2400" dirty="0"/>
              <a:t>CEDA members already published there; good feedback; quick, well run</a:t>
            </a:r>
          </a:p>
          <a:p>
            <a:pPr>
              <a:lnSpc>
                <a:spcPct val="110000"/>
              </a:lnSpc>
              <a:spcBef>
                <a:spcPts val="400"/>
              </a:spcBef>
            </a:pPr>
            <a:endParaRPr lang="en-US" sz="1500" dirty="0"/>
          </a:p>
          <a:p>
            <a:pPr>
              <a:lnSpc>
                <a:spcPct val="110000"/>
              </a:lnSpc>
              <a:spcBef>
                <a:spcPts val="400"/>
              </a:spcBef>
            </a:pPr>
            <a:r>
              <a:rPr lang="en-US" sz="2600" dirty="0"/>
              <a:t>Representation/dynamics</a:t>
            </a:r>
          </a:p>
          <a:p>
            <a:pPr lvl="1">
              <a:lnSpc>
                <a:spcPct val="110000"/>
              </a:lnSpc>
              <a:spcBef>
                <a:spcPts val="400"/>
              </a:spcBef>
            </a:pPr>
            <a:r>
              <a:rPr lang="en-US" sz="2400" dirty="0" err="1"/>
              <a:t>Krishnendu</a:t>
            </a:r>
            <a:r>
              <a:rPr lang="en-US" sz="2400" dirty="0"/>
              <a:t> Chakrabarty (SC rep) requested to be replaced</a:t>
            </a:r>
          </a:p>
          <a:p>
            <a:pPr lvl="1">
              <a:lnSpc>
                <a:spcPct val="110000"/>
              </a:lnSpc>
              <a:spcBef>
                <a:spcPts val="400"/>
              </a:spcBef>
            </a:pPr>
            <a:r>
              <a:rPr lang="en-US" sz="2400" dirty="0" err="1"/>
              <a:t>Yiran</a:t>
            </a:r>
            <a:r>
              <a:rPr lang="en-US" sz="2400" dirty="0"/>
              <a:t> Chen, Duke U is willing to take up position</a:t>
            </a:r>
          </a:p>
          <a:p>
            <a:pPr lvl="1">
              <a:lnSpc>
                <a:spcPct val="110000"/>
              </a:lnSpc>
              <a:spcBef>
                <a:spcPts val="400"/>
              </a:spcBef>
            </a:pPr>
            <a:r>
              <a:rPr lang="en-US" sz="2400" dirty="0" err="1"/>
              <a:t>EiC</a:t>
            </a:r>
            <a:r>
              <a:rPr lang="en-US" sz="2400" dirty="0"/>
              <a:t> open to new AE nomination, guest editors</a:t>
            </a:r>
          </a:p>
          <a:p>
            <a:pPr marL="457189" lvl="1" indent="0">
              <a:lnSpc>
                <a:spcPct val="110000"/>
              </a:lnSpc>
              <a:spcBef>
                <a:spcPts val="400"/>
              </a:spcBef>
              <a:buNone/>
            </a:pPr>
            <a:endParaRPr lang="en-US" sz="2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50690" y="0"/>
            <a:ext cx="5951527" cy="1256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5915159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9" y="1197717"/>
            <a:ext cx="8596668" cy="4843647"/>
          </a:xfrm>
        </p:spPr>
        <p:txBody>
          <a:bodyPr>
            <a:normAutofit/>
          </a:bodyPr>
          <a:lstStyle/>
          <a:p>
            <a:pPr marL="285744" indent="-285744">
              <a:buFont typeface="Arial" panose="020B0604020202020204" pitchFamily="34" charset="0"/>
              <a:buChar char="•"/>
            </a:pPr>
            <a:r>
              <a:rPr lang="de-DE" sz="3200" dirty="0"/>
              <a:t>Financial </a:t>
            </a:r>
            <a:r>
              <a:rPr lang="de-DE" sz="3200" dirty="0" err="1"/>
              <a:t>co</a:t>
            </a:r>
            <a:r>
              <a:rPr lang="de-DE" sz="3200" dirty="0"/>
              <a:t>-sponsor:</a:t>
            </a:r>
          </a:p>
          <a:p>
            <a:pPr marL="742932" lvl="1" indent="-285744">
              <a:buFont typeface="Arial" panose="020B0604020202020204" pitchFamily="34" charset="0"/>
              <a:buChar char="•"/>
            </a:pPr>
            <a:r>
              <a:rPr lang="de-DE" sz="2400" dirty="0"/>
              <a:t>Design &amp; Test </a:t>
            </a:r>
            <a:r>
              <a:rPr lang="de-DE" sz="2400" dirty="0" err="1"/>
              <a:t>magazine</a:t>
            </a:r>
            <a:endParaRPr lang="de-DE" sz="2400" dirty="0"/>
          </a:p>
          <a:p>
            <a:pPr marL="285744" indent="-285744">
              <a:buFont typeface="Arial" panose="020B0604020202020204" pitchFamily="34" charset="0"/>
              <a:buChar char="•"/>
            </a:pPr>
            <a:r>
              <a:rPr lang="de-DE" sz="3200" dirty="0"/>
              <a:t>Sole </a:t>
            </a:r>
            <a:r>
              <a:rPr lang="de-DE" sz="3200" dirty="0" err="1"/>
              <a:t>financial</a:t>
            </a:r>
            <a:r>
              <a:rPr lang="de-DE" sz="3200" dirty="0"/>
              <a:t> </a:t>
            </a:r>
            <a:r>
              <a:rPr lang="de-DE" sz="3200" dirty="0" err="1"/>
              <a:t>sponsor</a:t>
            </a:r>
            <a:r>
              <a:rPr lang="de-DE" sz="3200" dirty="0"/>
              <a:t>:</a:t>
            </a:r>
          </a:p>
          <a:p>
            <a:pPr marL="742932" lvl="1" indent="-285744">
              <a:buFont typeface="Arial" panose="020B0604020202020204" pitchFamily="34" charset="0"/>
              <a:buChar char="•"/>
            </a:pPr>
            <a:r>
              <a:rPr lang="de-DE" sz="2400" dirty="0"/>
              <a:t>Embedded Systems Letters (ESL)</a:t>
            </a:r>
          </a:p>
          <a:p>
            <a:pPr marL="742932" lvl="1" indent="-285744">
              <a:buFont typeface="Arial" panose="020B0604020202020204" pitchFamily="34" charset="0"/>
              <a:buChar char="•"/>
            </a:pPr>
            <a:r>
              <a:rPr lang="de-DE" sz="2400" dirty="0"/>
              <a:t>Trans. Computer-</a:t>
            </a:r>
            <a:r>
              <a:rPr lang="de-DE" sz="2400" dirty="0" err="1"/>
              <a:t>Aided</a:t>
            </a:r>
            <a:r>
              <a:rPr lang="de-DE" sz="2400" dirty="0"/>
              <a:t> Design (TCAD)</a:t>
            </a:r>
            <a:endParaRPr lang="en-US" sz="2400" dirty="0"/>
          </a:p>
          <a:p>
            <a:pPr marL="285744" indent="-285744">
              <a:buFont typeface="Arial" panose="020B0604020202020204" pitchFamily="34" charset="0"/>
              <a:buChar char="•"/>
            </a:pPr>
            <a:r>
              <a:rPr lang="en-US" sz="3200" dirty="0"/>
              <a:t>Technical co-sponsor: </a:t>
            </a:r>
          </a:p>
          <a:p>
            <a:pPr marL="742932" lvl="1" indent="-285744">
              <a:buFont typeface="Arial" panose="020B0604020202020204" pitchFamily="34" charset="0"/>
              <a:buChar char="•"/>
            </a:pPr>
            <a:r>
              <a:rPr lang="de-DE" sz="2400" dirty="0"/>
              <a:t>TMSCS</a:t>
            </a:r>
          </a:p>
          <a:p>
            <a:pPr marL="742932" lvl="1" indent="-285744">
              <a:buFont typeface="Arial" panose="020B0604020202020204" pitchFamily="34" charset="0"/>
              <a:buChar char="•"/>
            </a:pPr>
            <a:r>
              <a:rPr lang="de-DE" sz="2400" dirty="0" err="1"/>
              <a:t>JxCDC</a:t>
            </a:r>
            <a:r>
              <a:rPr lang="de-DE" sz="2400" dirty="0"/>
              <a:t> </a:t>
            </a:r>
          </a:p>
          <a:p>
            <a:pPr marL="742932" lvl="1" indent="-285744">
              <a:buFont typeface="Arial" panose="020B0604020202020204" pitchFamily="34" charset="0"/>
              <a:buChar char="•"/>
            </a:pPr>
            <a:r>
              <a:rPr lang="de-DE" sz="2400" dirty="0"/>
              <a:t>TSUSC</a:t>
            </a:r>
            <a:endParaRPr lang="en-US" sz="2400" dirty="0"/>
          </a:p>
        </p:txBody>
      </p:sp>
      <p:sp>
        <p:nvSpPr>
          <p:cNvPr id="2" name="Titel 1"/>
          <p:cNvSpPr>
            <a:spLocks noGrp="1"/>
          </p:cNvSpPr>
          <p:nvPr>
            <p:ph type="title"/>
          </p:nvPr>
        </p:nvSpPr>
        <p:spPr/>
        <p:txBody>
          <a:bodyPr/>
          <a:lstStyle/>
          <a:p>
            <a:r>
              <a:rPr lang="de-DE" dirty="0"/>
              <a:t>CEDA Participation in Periodicals</a:t>
            </a:r>
            <a:endParaRPr lang="en-US" dirty="0"/>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9757" y="4539859"/>
            <a:ext cx="3460227" cy="41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4788" y="5052016"/>
            <a:ext cx="2523011" cy="39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34789" y="5596667"/>
            <a:ext cx="2033153" cy="35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63431" y="2408253"/>
            <a:ext cx="775520" cy="104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89083" y="2951421"/>
            <a:ext cx="830943" cy="108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oliennummernplatzhalter 17"/>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9" name="Picture 6" descr="33_3cov.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8513" y="1321481"/>
            <a:ext cx="842263" cy="1086623"/>
          </a:xfrm>
          <a:prstGeom prst="rect">
            <a:avLst/>
          </a:prstGeom>
        </p:spPr>
      </p:pic>
      <p:sp>
        <p:nvSpPr>
          <p:cNvPr id="14" name="Text Placeholder 4">
            <a:extLst>
              <a:ext uri="{FF2B5EF4-FFF2-40B4-BE49-F238E27FC236}">
                <a16:creationId xmlns:a16="http://schemas.microsoft.com/office/drawing/2014/main" id="{3EC5349D-065F-1743-BBD9-1502C9BA474D}"/>
              </a:ext>
            </a:extLst>
          </p:cNvPr>
          <p:cNvSpPr txBox="1">
            <a:spLocks/>
          </p:cNvSpPr>
          <p:nvPr/>
        </p:nvSpPr>
        <p:spPr>
          <a:xfrm>
            <a:off x="6838951" y="4453603"/>
            <a:ext cx="3202196" cy="997561"/>
          </a:xfrm>
          <a:prstGeom prst="rect">
            <a:avLst/>
          </a:prstGeom>
          <a:ln w="25400">
            <a:solidFill>
              <a:schemeClr val="accent1">
                <a:shade val="50000"/>
              </a:schemeClr>
            </a:solidFill>
          </a:ln>
        </p:spPr>
        <p:txBody>
          <a:bodyPr lIns="0" anchor="t" anchorCtr="1">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Ceased publication</a:t>
            </a:r>
          </a:p>
          <a:p>
            <a:r>
              <a:rPr lang="en-US" sz="2400" dirty="0"/>
              <a:t>In flux, TBD here</a:t>
            </a:r>
          </a:p>
        </p:txBody>
      </p:sp>
    </p:spTree>
    <p:extLst>
      <p:ext uri="{BB962C8B-B14F-4D97-AF65-F5344CB8AC3E}">
        <p14:creationId xmlns:p14="http://schemas.microsoft.com/office/powerpoint/2010/main" val="41919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r>
              <a:rPr lang="de-DE" altLang="de-DE" dirty="0"/>
              <a:t>TSUSC</a:t>
            </a:r>
            <a:endParaRPr lang="en-US" dirty="0"/>
          </a:p>
        </p:txBody>
      </p:sp>
      <p:sp>
        <p:nvSpPr>
          <p:cNvPr id="3" name="Inhaltsplatzhalter 2"/>
          <p:cNvSpPr>
            <a:spLocks noGrp="1"/>
          </p:cNvSpPr>
          <p:nvPr>
            <p:ph idx="1"/>
          </p:nvPr>
        </p:nvSpPr>
        <p:spPr>
          <a:xfrm>
            <a:off x="353951" y="1197717"/>
            <a:ext cx="9980494" cy="5660283"/>
          </a:xfrm>
        </p:spPr>
        <p:txBody>
          <a:bodyPr numCol="1">
            <a:normAutofit/>
          </a:bodyPr>
          <a:lstStyle/>
          <a:p>
            <a:r>
              <a:rPr lang="en-US" sz="2600" dirty="0"/>
              <a:t>Financial sponsors:</a:t>
            </a:r>
          </a:p>
          <a:p>
            <a:pPr marL="457189" lvl="1" indent="0">
              <a:buNone/>
            </a:pPr>
            <a:r>
              <a:rPr lang="en-US" dirty="0"/>
              <a:t>Computer Society (90%)			Communications Society (10%)</a:t>
            </a:r>
          </a:p>
          <a:p>
            <a:r>
              <a:rPr lang="en-US" sz="2600" dirty="0"/>
              <a:t>Technical co-sponsor: CEDA</a:t>
            </a:r>
          </a:p>
          <a:p>
            <a:pPr marL="0" indent="0">
              <a:buNone/>
            </a:pPr>
            <a:endParaRPr lang="en-US" sz="1600" dirty="0"/>
          </a:p>
          <a:p>
            <a:pPr>
              <a:buSzPct val="100000"/>
              <a:buFont typeface="Arial" panose="020B0604020202020204" pitchFamily="34" charset="0"/>
              <a:buChar char="•"/>
            </a:pPr>
            <a:r>
              <a:rPr lang="en-AU" sz="2600" dirty="0"/>
              <a:t>Established in early 2016.</a:t>
            </a:r>
          </a:p>
          <a:p>
            <a:pPr>
              <a:buSzPct val="100000"/>
              <a:buFont typeface="Arial" panose="020B0604020202020204" pitchFamily="34" charset="0"/>
              <a:buChar char="•"/>
            </a:pPr>
            <a:r>
              <a:rPr lang="en-AU" sz="2600" dirty="0"/>
              <a:t>Running a healthy queue of regular papers and special issues.</a:t>
            </a:r>
          </a:p>
          <a:p>
            <a:r>
              <a:rPr lang="de-DE" altLang="de-DE" sz="2600" dirty="0"/>
              <a:t>Hybrid </a:t>
            </a:r>
            <a:r>
              <a:rPr lang="de-DE" altLang="de-DE" sz="2600" dirty="0" err="1"/>
              <a:t>access</a:t>
            </a:r>
            <a:r>
              <a:rPr lang="de-DE" altLang="de-DE" sz="2600" dirty="0"/>
              <a:t> (traditional + open </a:t>
            </a:r>
            <a:r>
              <a:rPr lang="de-DE" altLang="de-DE" sz="2600" dirty="0" err="1"/>
              <a:t>access</a:t>
            </a:r>
            <a:r>
              <a:rPr lang="de-DE" altLang="de-DE" sz="2600" dirty="0"/>
              <a:t>)</a:t>
            </a:r>
            <a:endParaRPr lang="en-US" sz="2600" dirty="0"/>
          </a:p>
          <a:p>
            <a:r>
              <a:rPr lang="de-DE" altLang="de-DE" sz="2600" dirty="0" err="1"/>
              <a:t>Inaugural</a:t>
            </a:r>
            <a:r>
              <a:rPr lang="de-DE" altLang="de-DE" sz="2600" dirty="0"/>
              <a:t> </a:t>
            </a:r>
            <a:r>
              <a:rPr lang="de-DE" altLang="de-DE" sz="2600" dirty="0" err="1"/>
              <a:t>EiC</a:t>
            </a:r>
            <a:r>
              <a:rPr lang="de-DE" altLang="de-DE" sz="2600" dirty="0"/>
              <a:t>: </a:t>
            </a:r>
            <a:r>
              <a:rPr lang="en-US" sz="2600" dirty="0"/>
              <a:t>Albert Y. </a:t>
            </a:r>
            <a:r>
              <a:rPr lang="en-US" sz="2600" dirty="0" err="1"/>
              <a:t>Zomaya</a:t>
            </a:r>
            <a:r>
              <a:rPr lang="en-US" sz="2600" dirty="0"/>
              <a:t>, University of Sydney, 2</a:t>
            </a:r>
            <a:r>
              <a:rPr lang="en-US" sz="2600" baseline="30000" dirty="0"/>
              <a:t>nd</a:t>
            </a:r>
            <a:r>
              <a:rPr lang="en-US" sz="2600" dirty="0"/>
              <a:t> term</a:t>
            </a:r>
          </a:p>
          <a:p>
            <a:endParaRPr lang="de-DE" sz="1600" dirty="0"/>
          </a:p>
          <a:p>
            <a:pPr>
              <a:buSzPct val="100000"/>
              <a:buFont typeface="Arial" panose="020B0604020202020204" pitchFamily="34" charset="0"/>
              <a:buChar char="•"/>
            </a:pPr>
            <a:r>
              <a:rPr lang="en-US" sz="2600" dirty="0"/>
              <a:t>Targeting</a:t>
            </a:r>
            <a:r>
              <a:rPr lang="en-US" sz="2600" b="1" dirty="0"/>
              <a:t> </a:t>
            </a:r>
            <a:r>
              <a:rPr lang="en-US" sz="2600" dirty="0"/>
              <a:t>index by ISI, Scopus, and other indexing services</a:t>
            </a:r>
          </a:p>
          <a:p>
            <a:pPr lvl="1">
              <a:buSzPct val="100000"/>
              <a:buFont typeface="Arial" panose="020B0604020202020204" pitchFamily="34" charset="0"/>
              <a:buChar char="•"/>
            </a:pPr>
            <a:r>
              <a:rPr lang="en-US" sz="2400" dirty="0"/>
              <a:t>to be completed before the end of the EIC’s second term in 2020</a:t>
            </a:r>
          </a:p>
          <a:p>
            <a:endParaRPr lang="en-US" dirty="0"/>
          </a:p>
          <a:p>
            <a:pPr lvl="1"/>
            <a:endParaRPr lang="de-DE" altLang="de-DE" dirty="0"/>
          </a:p>
        </p:txBody>
      </p:sp>
      <p:pic>
        <p:nvPicPr>
          <p:cNvPr id="6" name="Picture 3" descr="F:\Administration\Creative Services\Digital Production\OnlinePlus\Templates\CD\CD Contents\images\onlineplus_banner_tsusc.jpg">
            <a:extLst>
              <a:ext uri="{FF2B5EF4-FFF2-40B4-BE49-F238E27FC236}">
                <a16:creationId xmlns:a16="http://schemas.microsoft.com/office/drawing/2014/main" id="{1956F4C4-C5D3-8042-9061-566CC3E95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39587"/>
          <a:stretch/>
        </p:blipFill>
        <p:spPr bwMode="auto">
          <a:xfrm>
            <a:off x="4349166" y="138698"/>
            <a:ext cx="5220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2029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01" y="1340252"/>
            <a:ext cx="9917585" cy="5517749"/>
          </a:xfrm>
        </p:spPr>
        <p:txBody>
          <a:bodyPr>
            <a:noAutofit/>
          </a:bodyPr>
          <a:lstStyle/>
          <a:p>
            <a:pPr marL="342900" indent="-342900">
              <a:buSzPct val="100000"/>
              <a:buFont typeface="Arial" panose="020B0604020202020204" pitchFamily="34" charset="0"/>
              <a:buChar char="•"/>
            </a:pPr>
            <a:r>
              <a:rPr lang="en-US" sz="2400" dirty="0"/>
              <a:t>TSUSC has targeted special issues on timely topics related to sustainable computing. These are important for a new journal, since they bring a lot of visibility and free publicity when these calls get circulated by many email groups. This, in turn, makes the journal known to a wider range of potential authors/contributors.</a:t>
            </a:r>
            <a:endParaRPr lang="en-AU" sz="2400" dirty="0"/>
          </a:p>
          <a:p>
            <a:pPr marL="342900" indent="-342900">
              <a:buSzPct val="100000"/>
              <a:buFont typeface="Arial" panose="020B0604020202020204" pitchFamily="34" charset="0"/>
              <a:buChar char="•"/>
            </a:pPr>
            <a:r>
              <a:rPr lang="en-US" sz="2400" dirty="0"/>
              <a:t>TSUSC publishes online issues twice per year (which is 4 issues/year). Subscribers also receive Colloquium, a digest of abstracts from across the Computer Society’s portfolio of journals. Archival CDs are also delivered to ASPP library subscribers.</a:t>
            </a:r>
          </a:p>
          <a:p>
            <a:pPr>
              <a:buSzPct val="100000"/>
            </a:pPr>
            <a:endParaRPr lang="en-US" sz="2400" b="1" dirty="0"/>
          </a:p>
          <a:p>
            <a:pPr>
              <a:buSzPct val="100000"/>
            </a:pPr>
            <a:r>
              <a:rPr lang="en-US" sz="2400" b="1" dirty="0"/>
              <a:t>Goal:</a:t>
            </a:r>
            <a:r>
              <a:rPr lang="en-US" sz="2400" dirty="0"/>
              <a:t> Get TSUSC indexed by ISI, Scopus, and other indexing services since TSUSC is currently only indexed by DBLP (to be completed before the end of the EIC’s second term in 2020).</a:t>
            </a:r>
          </a:p>
        </p:txBody>
      </p:sp>
      <p:sp>
        <p:nvSpPr>
          <p:cNvPr id="5" name="Slide Number Placeholder 4"/>
          <p:cNvSpPr>
            <a:spLocks noGrp="1"/>
          </p:cNvSpPr>
          <p:nvPr>
            <p:ph type="sldNum" sz="quarter" idx="14"/>
          </p:nvPr>
        </p:nvSpPr>
        <p:spPr/>
        <p:txBody>
          <a:bodyPr/>
          <a:lstStyle/>
          <a:p>
            <a:pPr>
              <a:defRPr/>
            </a:pPr>
            <a:fld id="{94AB1AD7-7986-44FA-9D7E-41C6C7230C2B}" type="slidenum">
              <a:rPr lang="en-AU" smtClean="0"/>
              <a:pPr>
                <a:defRPr/>
              </a:pPr>
              <a:t>21</a:t>
            </a:fld>
            <a:endParaRPr lang="en-AU" dirty="0"/>
          </a:p>
        </p:txBody>
      </p:sp>
      <p:pic>
        <p:nvPicPr>
          <p:cNvPr id="6" name="Picture 3" descr="F:\Administration\Creative Services\Digital Production\OnlinePlus\Templates\CD\CD Contents\images\onlineplus_banner_tsusc.jpg">
            <a:extLst>
              <a:ext uri="{FF2B5EF4-FFF2-40B4-BE49-F238E27FC236}">
                <a16:creationId xmlns:a16="http://schemas.microsoft.com/office/drawing/2014/main" id="{D65852F6-D0F9-BF48-B033-278799CFB5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39587"/>
          <a:stretch/>
        </p:blipFill>
        <p:spPr bwMode="auto">
          <a:xfrm>
            <a:off x="4349166" y="138698"/>
            <a:ext cx="52200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DE264C40-506D-844E-A20C-D502F104109B}"/>
              </a:ext>
            </a:extLst>
          </p:cNvPr>
          <p:cNvSpPr>
            <a:spLocks noGrp="1"/>
          </p:cNvSpPr>
          <p:nvPr>
            <p:ph type="title"/>
          </p:nvPr>
        </p:nvSpPr>
        <p:spPr>
          <a:xfrm>
            <a:off x="365102" y="324220"/>
            <a:ext cx="8596668" cy="642611"/>
          </a:xfrm>
        </p:spPr>
        <p:txBody>
          <a:bodyPr numCol="1"/>
          <a:lstStyle/>
          <a:p>
            <a:r>
              <a:rPr lang="de-DE" altLang="de-DE" dirty="0"/>
              <a:t>TSUSC</a:t>
            </a:r>
            <a:endParaRPr lang="en-US" dirty="0"/>
          </a:p>
        </p:txBody>
      </p:sp>
    </p:spTree>
    <p:extLst>
      <p:ext uri="{BB962C8B-B14F-4D97-AF65-F5344CB8AC3E}">
        <p14:creationId xmlns:p14="http://schemas.microsoft.com/office/powerpoint/2010/main" val="341511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02" y="324220"/>
            <a:ext cx="9313736" cy="642611"/>
          </a:xfrm>
        </p:spPr>
        <p:txBody>
          <a:bodyPr numCol="1">
            <a:noAutofit/>
          </a:bodyPr>
          <a:lstStyle/>
          <a:p>
            <a:r>
              <a:rPr lang="de-DE" altLang="de-DE" sz="3200" dirty="0"/>
              <a:t>IEEE Trans. on Flexible </a:t>
            </a:r>
            <a:r>
              <a:rPr lang="de-DE" altLang="de-DE" sz="3200" dirty="0" err="1"/>
              <a:t>and</a:t>
            </a:r>
            <a:r>
              <a:rPr lang="de-DE" altLang="de-DE" sz="3200" dirty="0"/>
              <a:t> </a:t>
            </a:r>
            <a:r>
              <a:rPr lang="de-DE" altLang="de-DE" sz="3200" dirty="0" err="1"/>
              <a:t>Printed</a:t>
            </a:r>
            <a:r>
              <a:rPr lang="de-DE" altLang="de-DE" sz="3200" dirty="0"/>
              <a:t> Electronics</a:t>
            </a:r>
            <a:endParaRPr lang="en-US" sz="3200" dirty="0"/>
          </a:p>
        </p:txBody>
      </p:sp>
      <p:sp>
        <p:nvSpPr>
          <p:cNvPr id="3" name="Inhaltsplatzhalter 2"/>
          <p:cNvSpPr>
            <a:spLocks noGrp="1"/>
          </p:cNvSpPr>
          <p:nvPr>
            <p:ph idx="1"/>
          </p:nvPr>
        </p:nvSpPr>
        <p:spPr>
          <a:xfrm>
            <a:off x="353950" y="1197717"/>
            <a:ext cx="9945989" cy="5893196"/>
          </a:xfrm>
        </p:spPr>
        <p:txBody>
          <a:bodyPr numCol="1">
            <a:normAutofit/>
          </a:bodyPr>
          <a:lstStyle/>
          <a:p>
            <a:r>
              <a:rPr lang="en-US" dirty="0"/>
              <a:t>Proposed by EDS recently; Open Access journal</a:t>
            </a:r>
          </a:p>
          <a:p>
            <a:pPr lvl="1"/>
            <a:r>
              <a:rPr lang="en-US" sz="2200" dirty="0"/>
              <a:t>Strong connection to IoT; targets fabrication, testing, characterization, applications materials and processing, modeling and simulation</a:t>
            </a:r>
          </a:p>
          <a:p>
            <a:r>
              <a:rPr lang="en-US" dirty="0"/>
              <a:t>Letter of intent still under discussion; possibility to merge with another proposed publication</a:t>
            </a:r>
          </a:p>
          <a:p>
            <a:pPr lvl="1"/>
            <a:r>
              <a:rPr lang="en-US" sz="2200" dirty="0"/>
              <a:t>CAS showed interest in being a financial sponsor</a:t>
            </a:r>
          </a:p>
          <a:p>
            <a:pPr lvl="1"/>
            <a:r>
              <a:rPr lang="en-US" sz="2200" dirty="0"/>
              <a:t>Sponsorship list still very unclear, scope could change slightly</a:t>
            </a:r>
          </a:p>
          <a:p>
            <a:r>
              <a:rPr lang="en-US" dirty="0"/>
              <a:t>Area of High potential</a:t>
            </a:r>
          </a:p>
          <a:p>
            <a:pPr lvl="1"/>
            <a:r>
              <a:rPr lang="en-US" sz="2200" dirty="0"/>
              <a:t>Smaller subset of CEDA “members” working in related areas</a:t>
            </a:r>
          </a:p>
          <a:p>
            <a:pPr lvl="1"/>
            <a:r>
              <a:rPr lang="en-US" sz="2200" dirty="0"/>
              <a:t>Will required a more directed and concerted effort: need proactive plan! </a:t>
            </a:r>
          </a:p>
          <a:p>
            <a:r>
              <a:rPr lang="en-US" dirty="0"/>
              <a:t>Would like to consider financial sponsorship around 10-15%</a:t>
            </a:r>
          </a:p>
          <a:p>
            <a:pPr lvl="1"/>
            <a:r>
              <a:rPr lang="en-US" sz="2200" dirty="0"/>
              <a:t>Low risk, but should consider a timing horizon</a:t>
            </a:r>
          </a:p>
          <a:p>
            <a:pPr lvl="1"/>
            <a:endParaRPr lang="en-US" dirty="0"/>
          </a:p>
          <a:p>
            <a:pPr lvl="1"/>
            <a:endParaRPr lang="de-DE" altLang="de-DE" dirty="0"/>
          </a:p>
        </p:txBody>
      </p:sp>
    </p:spTree>
    <p:extLst>
      <p:ext uri="{BB962C8B-B14F-4D97-AF65-F5344CB8AC3E}">
        <p14:creationId xmlns:p14="http://schemas.microsoft.com/office/powerpoint/2010/main" val="197483716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Accelerated</a:t>
            </a:r>
            <a:r>
              <a:rPr lang="de-DE" dirty="0"/>
              <a:t> Open Access Initiative</a:t>
            </a:r>
            <a:endParaRPr lang="en-US" dirty="0"/>
          </a:p>
        </p:txBody>
      </p:sp>
      <p:sp>
        <p:nvSpPr>
          <p:cNvPr id="3" name="Inhaltsplatzhalter 2"/>
          <p:cNvSpPr>
            <a:spLocks noGrp="1"/>
          </p:cNvSpPr>
          <p:nvPr>
            <p:ph idx="1"/>
          </p:nvPr>
        </p:nvSpPr>
        <p:spPr>
          <a:xfrm>
            <a:off x="353951" y="1197717"/>
            <a:ext cx="11170940" cy="6031219"/>
          </a:xfrm>
        </p:spPr>
        <p:txBody>
          <a:bodyPr>
            <a:normAutofit/>
          </a:bodyPr>
          <a:lstStyle/>
          <a:p>
            <a:pPr marL="285744" indent="-285744">
              <a:buFont typeface="Arial" panose="020B0604020202020204" pitchFamily="34" charset="0"/>
              <a:buChar char="•"/>
            </a:pPr>
            <a:r>
              <a:rPr lang="de-DE" dirty="0" err="1"/>
              <a:t>Influential</a:t>
            </a:r>
            <a:r>
              <a:rPr lang="de-DE" dirty="0"/>
              <a:t> </a:t>
            </a:r>
            <a:r>
              <a:rPr lang="de-DE" dirty="0" err="1"/>
              <a:t>funding</a:t>
            </a:r>
            <a:r>
              <a:rPr lang="de-DE" dirty="0"/>
              <a:t> </a:t>
            </a:r>
            <a:r>
              <a:rPr lang="de-DE" dirty="0" err="1"/>
              <a:t>agencies</a:t>
            </a:r>
            <a:r>
              <a:rPr lang="de-DE" dirty="0"/>
              <a:t> </a:t>
            </a:r>
            <a:r>
              <a:rPr lang="de-DE" dirty="0" err="1"/>
              <a:t>pushing</a:t>
            </a:r>
            <a:r>
              <a:rPr lang="de-DE" dirty="0"/>
              <a:t> </a:t>
            </a:r>
            <a:r>
              <a:rPr lang="de-DE" dirty="0" err="1"/>
              <a:t>for</a:t>
            </a:r>
            <a:r>
              <a:rPr lang="de-DE" dirty="0"/>
              <a:t> 100% Open Access</a:t>
            </a:r>
          </a:p>
          <a:p>
            <a:pPr marL="285744" indent="-285744">
              <a:buFont typeface="Arial" panose="020B0604020202020204" pitchFamily="34" charset="0"/>
              <a:buChar char="•"/>
            </a:pPr>
            <a:r>
              <a:rPr lang="de-DE" dirty="0" err="1"/>
              <a:t>Coalition</a:t>
            </a:r>
            <a:r>
              <a:rPr lang="de-DE" dirty="0"/>
              <a:t> S </a:t>
            </a:r>
            <a:r>
              <a:rPr lang="de-DE" dirty="0" err="1"/>
              <a:t>is</a:t>
            </a:r>
            <a:r>
              <a:rPr lang="de-DE" dirty="0"/>
              <a:t> </a:t>
            </a:r>
            <a:r>
              <a:rPr lang="de-DE" dirty="0" err="1"/>
              <a:t>growing</a:t>
            </a:r>
            <a:r>
              <a:rPr lang="de-DE" dirty="0"/>
              <a:t>, </a:t>
            </a:r>
            <a:r>
              <a:rPr lang="de-DE" dirty="0" err="1"/>
              <a:t>presented</a:t>
            </a:r>
            <a:r>
              <a:rPr lang="de-DE" dirty="0"/>
              <a:t> Plan S (13 countries in Europe, plus EU)</a:t>
            </a:r>
          </a:p>
          <a:p>
            <a:pPr marL="685784" lvl="1">
              <a:buFont typeface="Arial" panose="020B0604020202020204" pitchFamily="34" charset="0"/>
              <a:buChar char="•"/>
            </a:pPr>
            <a:r>
              <a:rPr lang="de-DE" sz="2200" dirty="0" err="1"/>
              <a:t>Funding</a:t>
            </a:r>
            <a:r>
              <a:rPr lang="de-DE" sz="2200" dirty="0"/>
              <a:t> </a:t>
            </a:r>
            <a:r>
              <a:rPr lang="de-DE" sz="2200" dirty="0" err="1"/>
              <a:t>agencies</a:t>
            </a:r>
            <a:r>
              <a:rPr lang="de-DE" sz="2200" dirty="0"/>
              <a:t> will </a:t>
            </a:r>
            <a:r>
              <a:rPr lang="de-DE" sz="2200" dirty="0" err="1"/>
              <a:t>start</a:t>
            </a:r>
            <a:r>
              <a:rPr lang="de-DE" sz="2200" dirty="0"/>
              <a:t> </a:t>
            </a:r>
            <a:r>
              <a:rPr lang="de-DE" sz="2200" dirty="0" err="1"/>
              <a:t>to</a:t>
            </a:r>
            <a:r>
              <a:rPr lang="de-DE" sz="2200" dirty="0"/>
              <a:t> </a:t>
            </a:r>
            <a:r>
              <a:rPr lang="de-DE" sz="2200" dirty="0" err="1"/>
              <a:t>enforce</a:t>
            </a:r>
            <a:r>
              <a:rPr lang="de-DE" sz="2200" dirty="0"/>
              <a:t> open </a:t>
            </a:r>
            <a:r>
              <a:rPr lang="de-DE" sz="2200" dirty="0" err="1"/>
              <a:t>access</a:t>
            </a:r>
            <a:r>
              <a:rPr lang="de-DE" sz="2200" dirty="0"/>
              <a:t> </a:t>
            </a:r>
            <a:r>
              <a:rPr lang="de-DE" sz="2200" dirty="0" err="1"/>
              <a:t>for</a:t>
            </a:r>
            <a:r>
              <a:rPr lang="de-DE" sz="2200" dirty="0"/>
              <a:t> </a:t>
            </a:r>
            <a:r>
              <a:rPr lang="de-DE" sz="2200" dirty="0" err="1"/>
              <a:t>publications</a:t>
            </a:r>
            <a:r>
              <a:rPr lang="de-DE" sz="2200" dirty="0"/>
              <a:t> </a:t>
            </a:r>
            <a:r>
              <a:rPr lang="de-DE" sz="2200" dirty="0" err="1"/>
              <a:t>derived</a:t>
            </a:r>
            <a:r>
              <a:rPr lang="de-DE" sz="2200" dirty="0"/>
              <a:t> </a:t>
            </a:r>
            <a:r>
              <a:rPr lang="de-DE" sz="2200" dirty="0" err="1"/>
              <a:t>from</a:t>
            </a:r>
            <a:r>
              <a:rPr lang="de-DE" sz="2200" dirty="0"/>
              <a:t> </a:t>
            </a:r>
            <a:r>
              <a:rPr lang="de-DE" sz="2200" dirty="0" err="1"/>
              <a:t>their</a:t>
            </a:r>
            <a:r>
              <a:rPr lang="de-DE" sz="2200" dirty="0"/>
              <a:t> </a:t>
            </a:r>
            <a:r>
              <a:rPr lang="de-DE" sz="2200" dirty="0" err="1"/>
              <a:t>funded</a:t>
            </a:r>
            <a:r>
              <a:rPr lang="de-DE" sz="2200" dirty="0"/>
              <a:t> </a:t>
            </a:r>
            <a:r>
              <a:rPr lang="de-DE" sz="2200" dirty="0" err="1"/>
              <a:t>research</a:t>
            </a:r>
            <a:endParaRPr lang="de-DE" sz="2200" dirty="0"/>
          </a:p>
          <a:p>
            <a:pPr marL="685784" lvl="1">
              <a:buFont typeface="Arial" panose="020B0604020202020204" pitchFamily="34" charset="0"/>
              <a:buChar char="•"/>
            </a:pPr>
            <a:r>
              <a:rPr lang="de-DE" sz="2200" dirty="0" err="1"/>
              <a:t>Demanding</a:t>
            </a:r>
            <a:r>
              <a:rPr lang="de-DE" sz="2200" dirty="0"/>
              <a:t> </a:t>
            </a:r>
            <a:r>
              <a:rPr lang="de-DE" sz="2200" dirty="0" err="1"/>
              <a:t>compliance</a:t>
            </a:r>
            <a:r>
              <a:rPr lang="de-DE" sz="2200" dirty="0"/>
              <a:t> </a:t>
            </a:r>
            <a:r>
              <a:rPr lang="de-DE" sz="2200" dirty="0" err="1"/>
              <a:t>by</a:t>
            </a:r>
            <a:r>
              <a:rPr lang="de-DE" sz="2200" dirty="0"/>
              <a:t> </a:t>
            </a:r>
            <a:r>
              <a:rPr lang="de-DE" sz="2200" dirty="0" err="1"/>
              <a:t>January</a:t>
            </a:r>
            <a:r>
              <a:rPr lang="de-DE" sz="2200" dirty="0"/>
              <a:t> 1st 2020</a:t>
            </a:r>
          </a:p>
          <a:p>
            <a:pPr marL="685784" lvl="1">
              <a:buFont typeface="Arial" panose="020B0604020202020204" pitchFamily="34" charset="0"/>
              <a:buChar char="•"/>
            </a:pPr>
            <a:r>
              <a:rPr lang="de-DE" sz="2200" dirty="0"/>
              <a:t>Do not </a:t>
            </a:r>
            <a:r>
              <a:rPr lang="de-DE" sz="2200" dirty="0" err="1"/>
              <a:t>accept</a:t>
            </a:r>
            <a:r>
              <a:rPr lang="de-DE" sz="2200" dirty="0"/>
              <a:t> hybrid </a:t>
            </a:r>
            <a:r>
              <a:rPr lang="de-DE" sz="2200" dirty="0" err="1"/>
              <a:t>models</a:t>
            </a:r>
            <a:r>
              <a:rPr lang="de-DE" sz="2200" dirty="0"/>
              <a:t> </a:t>
            </a:r>
            <a:r>
              <a:rPr lang="de-DE" sz="2200" dirty="0" err="1"/>
              <a:t>which</a:t>
            </a:r>
            <a:r>
              <a:rPr lang="de-DE" sz="2200" dirty="0"/>
              <a:t> </a:t>
            </a:r>
            <a:r>
              <a:rPr lang="de-DE" sz="2200" dirty="0" err="1"/>
              <a:t>have</a:t>
            </a:r>
            <a:r>
              <a:rPr lang="de-DE" sz="2200" dirty="0"/>
              <a:t> </a:t>
            </a:r>
            <a:r>
              <a:rPr lang="de-DE" sz="2200" dirty="0" err="1"/>
              <a:t>been</a:t>
            </a:r>
            <a:r>
              <a:rPr lang="de-DE" sz="2200" dirty="0"/>
              <a:t> </a:t>
            </a:r>
            <a:r>
              <a:rPr lang="de-DE" sz="2200" dirty="0" err="1"/>
              <a:t>pushed</a:t>
            </a:r>
            <a:r>
              <a:rPr lang="de-DE" sz="2200" dirty="0"/>
              <a:t> </a:t>
            </a:r>
            <a:r>
              <a:rPr lang="de-DE" sz="2200" dirty="0" err="1"/>
              <a:t>forth</a:t>
            </a:r>
            <a:endParaRPr lang="de-DE" sz="2200" dirty="0"/>
          </a:p>
          <a:p>
            <a:pPr marL="685784" lvl="1">
              <a:buFont typeface="Arial" panose="020B0604020202020204" pitchFamily="34" charset="0"/>
              <a:buChar char="•"/>
            </a:pPr>
            <a:r>
              <a:rPr lang="de-DE" sz="2200" dirty="0" err="1"/>
              <a:t>Mirror</a:t>
            </a:r>
            <a:r>
              <a:rPr lang="de-DE" sz="2200" dirty="0"/>
              <a:t> </a:t>
            </a:r>
            <a:r>
              <a:rPr lang="de-DE" sz="2200" dirty="0" err="1"/>
              <a:t>journals</a:t>
            </a:r>
            <a:r>
              <a:rPr lang="de-DE" sz="2200" dirty="0"/>
              <a:t> </a:t>
            </a:r>
            <a:r>
              <a:rPr lang="de-DE" sz="2200" dirty="0" err="1"/>
              <a:t>are</a:t>
            </a:r>
            <a:r>
              <a:rPr lang="de-DE" sz="2200" dirty="0"/>
              <a:t> also </a:t>
            </a:r>
            <a:r>
              <a:rPr lang="de-DE" sz="2200" dirty="0" err="1"/>
              <a:t>disallowed</a:t>
            </a:r>
            <a:endParaRPr lang="de-DE" sz="2200" dirty="0"/>
          </a:p>
          <a:p>
            <a:pPr marL="685784" lvl="1">
              <a:buFont typeface="Arial" panose="020B0604020202020204" pitchFamily="34" charset="0"/>
              <a:buChar char="•"/>
            </a:pPr>
            <a:r>
              <a:rPr lang="de-DE" sz="2200" dirty="0"/>
              <a:t>OA </a:t>
            </a:r>
            <a:r>
              <a:rPr lang="de-DE" sz="2200" dirty="0" err="1"/>
              <a:t>publication</a:t>
            </a:r>
            <a:r>
              <a:rPr lang="de-DE" sz="2200" dirty="0"/>
              <a:t> </a:t>
            </a:r>
            <a:r>
              <a:rPr lang="de-DE" sz="2200" dirty="0" err="1"/>
              <a:t>fees</a:t>
            </a:r>
            <a:r>
              <a:rPr lang="de-DE" sz="2200" dirty="0"/>
              <a:t> </a:t>
            </a:r>
            <a:r>
              <a:rPr lang="de-DE" sz="2200" dirty="0" err="1"/>
              <a:t>are</a:t>
            </a:r>
            <a:r>
              <a:rPr lang="de-DE" sz="2200" dirty="0"/>
              <a:t> </a:t>
            </a:r>
            <a:r>
              <a:rPr lang="de-DE" sz="2200" dirty="0" err="1"/>
              <a:t>capped</a:t>
            </a:r>
            <a:endParaRPr lang="de-DE" sz="2200" dirty="0"/>
          </a:p>
          <a:p>
            <a:pPr marL="228595">
              <a:buFont typeface="Arial" panose="020B0604020202020204" pitchFamily="34" charset="0"/>
              <a:buChar char="•"/>
            </a:pPr>
            <a:r>
              <a:rPr lang="de-DE" dirty="0"/>
              <a:t>TAB </a:t>
            </a:r>
            <a:r>
              <a:rPr lang="de-DE" dirty="0" err="1"/>
              <a:t>Mgt</a:t>
            </a:r>
            <a:r>
              <a:rPr lang="de-DE" dirty="0"/>
              <a:t> </a:t>
            </a:r>
            <a:r>
              <a:rPr lang="de-DE" dirty="0" err="1"/>
              <a:t>Committee</a:t>
            </a:r>
            <a:r>
              <a:rPr lang="de-DE" dirty="0"/>
              <a:t> </a:t>
            </a:r>
            <a:r>
              <a:rPr lang="de-DE" dirty="0" err="1"/>
              <a:t>developing</a:t>
            </a:r>
            <a:r>
              <a:rPr lang="de-DE" dirty="0"/>
              <a:t> </a:t>
            </a:r>
            <a:r>
              <a:rPr lang="de-DE" dirty="0" err="1"/>
              <a:t>recommendations</a:t>
            </a:r>
            <a:r>
              <a:rPr lang="de-DE" dirty="0"/>
              <a:t> </a:t>
            </a:r>
            <a:r>
              <a:rPr lang="de-DE" dirty="0" err="1"/>
              <a:t>for</a:t>
            </a:r>
            <a:r>
              <a:rPr lang="de-DE" dirty="0"/>
              <a:t> </a:t>
            </a:r>
            <a:r>
              <a:rPr lang="de-DE" dirty="0" err="1"/>
              <a:t>each</a:t>
            </a:r>
            <a:r>
              <a:rPr lang="de-DE" dirty="0"/>
              <a:t> S/C</a:t>
            </a:r>
          </a:p>
          <a:p>
            <a:pPr marL="685784" lvl="1">
              <a:buFont typeface="Arial" panose="020B0604020202020204" pitchFamily="34" charset="0"/>
              <a:buChar char="•"/>
            </a:pPr>
            <a:r>
              <a:rPr lang="de-DE" sz="2200" dirty="0"/>
              <a:t>Not </a:t>
            </a:r>
            <a:r>
              <a:rPr lang="de-DE" sz="2200" dirty="0" err="1"/>
              <a:t>having</a:t>
            </a:r>
            <a:r>
              <a:rPr lang="de-DE" sz="2200" dirty="0"/>
              <a:t> a 100% Gold OA </a:t>
            </a:r>
            <a:r>
              <a:rPr lang="de-DE" sz="2200" dirty="0" err="1"/>
              <a:t>journal</a:t>
            </a:r>
            <a:r>
              <a:rPr lang="de-DE" sz="2200" dirty="0"/>
              <a:t> </a:t>
            </a:r>
            <a:r>
              <a:rPr lang="de-DE" sz="2200" dirty="0" err="1"/>
              <a:t>poses</a:t>
            </a:r>
            <a:r>
              <a:rPr lang="de-DE" sz="2200" dirty="0"/>
              <a:t> a </a:t>
            </a:r>
            <a:r>
              <a:rPr lang="de-DE" sz="2200" dirty="0" err="1"/>
              <a:t>risk</a:t>
            </a:r>
            <a:endParaRPr lang="de-DE" sz="2200" dirty="0"/>
          </a:p>
          <a:p>
            <a:pPr marL="685784" lvl="1">
              <a:buFont typeface="Arial" panose="020B0604020202020204" pitchFamily="34" charset="0"/>
              <a:buChar char="•"/>
            </a:pPr>
            <a:r>
              <a:rPr lang="de-DE" sz="2200" dirty="0"/>
              <a:t>IEEE Task Force </a:t>
            </a:r>
            <a:r>
              <a:rPr lang="de-DE" sz="2200" dirty="0" err="1"/>
              <a:t>pushing</a:t>
            </a:r>
            <a:r>
              <a:rPr lang="de-DE" sz="2200" dirty="0"/>
              <a:t> </a:t>
            </a:r>
            <a:r>
              <a:rPr lang="de-DE" sz="2200" dirty="0" err="1"/>
              <a:t>for</a:t>
            </a:r>
            <a:r>
              <a:rPr lang="de-DE" sz="2200" dirty="0"/>
              <a:t> </a:t>
            </a:r>
            <a:r>
              <a:rPr lang="de-DE" sz="2200" dirty="0" err="1"/>
              <a:t>swift</a:t>
            </a:r>
            <a:r>
              <a:rPr lang="de-DE" sz="2200" dirty="0"/>
              <a:t> </a:t>
            </a:r>
            <a:r>
              <a:rPr lang="de-DE" sz="2200" dirty="0" err="1"/>
              <a:t>changes</a:t>
            </a:r>
            <a:endParaRPr lang="de-DE" sz="2200" dirty="0"/>
          </a:p>
          <a:p>
            <a:pPr marL="685784" lvl="1">
              <a:buFont typeface="Arial" panose="020B0604020202020204" pitchFamily="34" charset="0"/>
              <a:buChar char="•"/>
            </a:pPr>
            <a:r>
              <a:rPr lang="de-DE" sz="2200" dirty="0" err="1"/>
              <a:t>By</a:t>
            </a:r>
            <a:r>
              <a:rPr lang="de-DE" sz="2200" dirty="0"/>
              <a:t> 2020 </a:t>
            </a:r>
            <a:r>
              <a:rPr lang="de-DE" sz="2200" dirty="0" err="1"/>
              <a:t>every</a:t>
            </a:r>
            <a:r>
              <a:rPr lang="de-DE" sz="2200" dirty="0"/>
              <a:t> </a:t>
            </a:r>
            <a:r>
              <a:rPr lang="de-DE" sz="2200" dirty="0" err="1"/>
              <a:t>society</a:t>
            </a:r>
            <a:r>
              <a:rPr lang="de-DE" sz="2200" dirty="0"/>
              <a:t>/</a:t>
            </a:r>
            <a:r>
              <a:rPr lang="de-DE" sz="2200" dirty="0" err="1"/>
              <a:t>council</a:t>
            </a:r>
            <a:r>
              <a:rPr lang="de-DE" sz="2200" dirty="0"/>
              <a:t> must </a:t>
            </a:r>
            <a:r>
              <a:rPr lang="de-DE" sz="2200" dirty="0" err="1"/>
              <a:t>have</a:t>
            </a:r>
            <a:r>
              <a:rPr lang="de-DE" sz="2200" dirty="0"/>
              <a:t> at least </a:t>
            </a:r>
            <a:r>
              <a:rPr lang="de-DE" sz="2200" dirty="0" err="1"/>
              <a:t>one</a:t>
            </a:r>
            <a:r>
              <a:rPr lang="de-DE" sz="2200" dirty="0"/>
              <a:t> Gold OA outlet</a:t>
            </a:r>
          </a:p>
          <a:p>
            <a:pPr marL="685784" lvl="1">
              <a:buFont typeface="Arial" panose="020B0604020202020204" pitchFamily="34" charset="0"/>
              <a:buChar char="•"/>
            </a:pPr>
            <a:endParaRPr lang="de-DE" sz="2200" dirty="0"/>
          </a:p>
          <a:p>
            <a:pPr marL="685784" lvl="1">
              <a:buFont typeface="Arial" panose="020B0604020202020204" pitchFamily="34" charset="0"/>
              <a:buChar char="•"/>
            </a:pPr>
            <a:endParaRPr lang="de-DE" dirty="0"/>
          </a:p>
          <a:p>
            <a:pPr marL="285744" indent="-285744">
              <a:buFont typeface="Arial" panose="020B0604020202020204" pitchFamily="34" charset="0"/>
              <a:buChar char="•"/>
            </a:pPr>
            <a:endParaRPr lang="en-US" dirty="0"/>
          </a:p>
        </p:txBody>
      </p:sp>
    </p:spTree>
    <p:extLst>
      <p:ext uri="{BB962C8B-B14F-4D97-AF65-F5344CB8AC3E}">
        <p14:creationId xmlns:p14="http://schemas.microsoft.com/office/powerpoint/2010/main" val="46863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3951" y="1197717"/>
            <a:ext cx="10705113" cy="6031219"/>
          </a:xfrm>
        </p:spPr>
        <p:txBody>
          <a:bodyPr>
            <a:normAutofit/>
          </a:bodyPr>
          <a:lstStyle/>
          <a:p>
            <a:pPr marL="285744" indent="-285744">
              <a:buFont typeface="Arial" panose="020B0604020202020204" pitchFamily="34" charset="0"/>
              <a:buChar char="•"/>
            </a:pPr>
            <a:r>
              <a:rPr lang="de-DE" dirty="0"/>
              <a:t>Data </a:t>
            </a:r>
            <a:r>
              <a:rPr lang="de-DE" dirty="0" err="1"/>
              <a:t>gathering</a:t>
            </a:r>
            <a:r>
              <a:rPr lang="de-DE" dirty="0"/>
              <a:t> </a:t>
            </a:r>
            <a:r>
              <a:rPr lang="de-DE" dirty="0" err="1"/>
              <a:t>started</a:t>
            </a:r>
            <a:r>
              <a:rPr lang="de-DE" dirty="0"/>
              <a:t> in Aug 2018; S/C </a:t>
            </a:r>
            <a:r>
              <a:rPr lang="de-DE" dirty="0" err="1"/>
              <a:t>warned</a:t>
            </a:r>
            <a:r>
              <a:rPr lang="de-DE" dirty="0"/>
              <a:t> in </a:t>
            </a:r>
            <a:r>
              <a:rPr lang="de-DE" dirty="0" err="1"/>
              <a:t>October</a:t>
            </a:r>
            <a:r>
              <a:rPr lang="de-DE" dirty="0"/>
              <a:t>, 1s </a:t>
            </a:r>
            <a:r>
              <a:rPr lang="de-DE" dirty="0" err="1"/>
              <a:t>mtg</a:t>
            </a:r>
            <a:r>
              <a:rPr lang="de-DE" dirty="0"/>
              <a:t> Nov 2018</a:t>
            </a:r>
          </a:p>
          <a:p>
            <a:pPr marL="285744" indent="-285744">
              <a:buFont typeface="Arial" panose="020B0604020202020204" pitchFamily="34" charset="0"/>
              <a:buChar char="•"/>
            </a:pPr>
            <a:r>
              <a:rPr lang="de-DE" dirty="0"/>
              <a:t>Webinars </a:t>
            </a:r>
            <a:r>
              <a:rPr lang="de-DE" dirty="0" err="1"/>
              <a:t>with</a:t>
            </a:r>
            <a:r>
              <a:rPr lang="de-DE" dirty="0"/>
              <a:t> </a:t>
            </a:r>
            <a:r>
              <a:rPr lang="de-DE" dirty="0" err="1"/>
              <a:t>each</a:t>
            </a:r>
            <a:r>
              <a:rPr lang="de-DE" dirty="0"/>
              <a:t> S/C, </a:t>
            </a:r>
            <a:r>
              <a:rPr lang="de-DE" dirty="0" err="1"/>
              <a:t>presenting</a:t>
            </a:r>
            <a:r>
              <a:rPr lang="de-DE" dirty="0"/>
              <a:t> </a:t>
            </a:r>
            <a:r>
              <a:rPr lang="de-DE" dirty="0" err="1"/>
              <a:t>options</a:t>
            </a:r>
            <a:r>
              <a:rPr lang="de-DE" dirty="0"/>
              <a:t>, </a:t>
            </a:r>
            <a:r>
              <a:rPr lang="de-DE" dirty="0" err="1"/>
              <a:t>outlining</a:t>
            </a:r>
            <a:r>
              <a:rPr lang="de-DE" dirty="0"/>
              <a:t> plan</a:t>
            </a:r>
          </a:p>
          <a:p>
            <a:pPr marL="285744" indent="-285744">
              <a:buFont typeface="Arial" panose="020B0604020202020204" pitchFamily="34" charset="0"/>
              <a:buChar char="•"/>
            </a:pPr>
            <a:r>
              <a:rPr lang="de-DE" dirty="0" err="1"/>
              <a:t>Between</a:t>
            </a:r>
            <a:r>
              <a:rPr lang="de-DE" dirty="0"/>
              <a:t> </a:t>
            </a:r>
            <a:r>
              <a:rPr lang="de-DE" dirty="0" err="1"/>
              <a:t>Dec</a:t>
            </a:r>
            <a:r>
              <a:rPr lang="de-DE" dirty="0"/>
              <a:t> 2018-Feb 2019 </a:t>
            </a:r>
            <a:r>
              <a:rPr lang="de-DE" dirty="0" err="1"/>
              <a:t>each</a:t>
            </a:r>
            <a:r>
              <a:rPr lang="de-DE" dirty="0"/>
              <a:t> S/C </a:t>
            </a:r>
            <a:r>
              <a:rPr lang="de-DE" dirty="0" err="1"/>
              <a:t>should</a:t>
            </a:r>
            <a:r>
              <a:rPr lang="de-DE" dirty="0"/>
              <a:t> </a:t>
            </a:r>
            <a:r>
              <a:rPr lang="de-DE" dirty="0" err="1"/>
              <a:t>define</a:t>
            </a:r>
            <a:r>
              <a:rPr lang="de-DE" dirty="0"/>
              <a:t> a </a:t>
            </a:r>
            <a:r>
              <a:rPr lang="de-DE" dirty="0" err="1"/>
              <a:t>specific</a:t>
            </a:r>
            <a:r>
              <a:rPr lang="de-DE" dirty="0"/>
              <a:t> </a:t>
            </a:r>
            <a:r>
              <a:rPr lang="de-DE" dirty="0" err="1"/>
              <a:t>approach</a:t>
            </a:r>
            <a:endParaRPr lang="de-DE" dirty="0"/>
          </a:p>
          <a:p>
            <a:pPr marL="285744" indent="-285744">
              <a:buFont typeface="Arial" panose="020B0604020202020204" pitchFamily="34" charset="0"/>
              <a:buChar char="•"/>
            </a:pPr>
            <a:r>
              <a:rPr lang="de-DE" dirty="0"/>
              <a:t>Feb 2019 initial </a:t>
            </a:r>
            <a:r>
              <a:rPr lang="de-DE" dirty="0" err="1"/>
              <a:t>decisions</a:t>
            </a:r>
            <a:endParaRPr lang="de-DE" dirty="0"/>
          </a:p>
          <a:p>
            <a:pPr marL="285744" indent="-285744">
              <a:buFont typeface="Arial" panose="020B0604020202020204" pitchFamily="34" charset="0"/>
              <a:buChar char="•"/>
            </a:pPr>
            <a:r>
              <a:rPr lang="de-DE" dirty="0"/>
              <a:t>June 2019 </a:t>
            </a:r>
            <a:r>
              <a:rPr lang="de-DE" dirty="0" err="1"/>
              <a:t>start</a:t>
            </a:r>
            <a:r>
              <a:rPr lang="de-DE" dirty="0"/>
              <a:t> </a:t>
            </a:r>
            <a:r>
              <a:rPr lang="de-DE" dirty="0" err="1"/>
              <a:t>developing</a:t>
            </a:r>
            <a:r>
              <a:rPr lang="de-DE" dirty="0"/>
              <a:t> </a:t>
            </a:r>
            <a:r>
              <a:rPr lang="de-DE" dirty="0" err="1"/>
              <a:t>new</a:t>
            </a:r>
            <a:r>
              <a:rPr lang="de-DE" dirty="0"/>
              <a:t> </a:t>
            </a:r>
            <a:r>
              <a:rPr lang="de-DE" dirty="0" err="1"/>
              <a:t>journals</a:t>
            </a:r>
            <a:r>
              <a:rPr lang="de-DE" dirty="0"/>
              <a:t>, </a:t>
            </a:r>
            <a:r>
              <a:rPr lang="de-DE" dirty="0" err="1"/>
              <a:t>adapting</a:t>
            </a:r>
            <a:r>
              <a:rPr lang="de-DE" dirty="0"/>
              <a:t> </a:t>
            </a:r>
            <a:r>
              <a:rPr lang="de-DE" dirty="0" err="1"/>
              <a:t>others</a:t>
            </a:r>
            <a:endParaRPr lang="de-DE" dirty="0"/>
          </a:p>
          <a:p>
            <a:pPr marL="285744" indent="-285744">
              <a:buFont typeface="Arial" panose="020B0604020202020204" pitchFamily="34" charset="0"/>
              <a:buChar char="•"/>
            </a:pPr>
            <a:r>
              <a:rPr lang="de-DE" dirty="0"/>
              <a:t>IEEE </a:t>
            </a:r>
            <a:r>
              <a:rPr lang="de-DE" dirty="0" err="1"/>
              <a:t>willing</a:t>
            </a:r>
            <a:r>
              <a:rPr lang="de-DE" dirty="0"/>
              <a:t> </a:t>
            </a:r>
            <a:r>
              <a:rPr lang="de-DE" dirty="0" err="1"/>
              <a:t>to</a:t>
            </a:r>
            <a:r>
              <a:rPr lang="de-DE" dirty="0"/>
              <a:t> </a:t>
            </a:r>
            <a:r>
              <a:rPr lang="de-DE" dirty="0" err="1"/>
              <a:t>expedite</a:t>
            </a:r>
            <a:r>
              <a:rPr lang="de-DE" dirty="0"/>
              <a:t> </a:t>
            </a:r>
            <a:r>
              <a:rPr lang="de-DE" dirty="0" err="1"/>
              <a:t>approvals</a:t>
            </a:r>
            <a:r>
              <a:rPr lang="de-DE" dirty="0"/>
              <a:t> in </a:t>
            </a:r>
            <a:r>
              <a:rPr lang="de-DE" dirty="0" err="1"/>
              <a:t>any</a:t>
            </a:r>
            <a:r>
              <a:rPr lang="de-DE" dirty="0"/>
              <a:t> </a:t>
            </a:r>
            <a:r>
              <a:rPr lang="de-DE" dirty="0" err="1"/>
              <a:t>scenario</a:t>
            </a:r>
            <a:endParaRPr lang="de-DE" dirty="0"/>
          </a:p>
          <a:p>
            <a:pPr marL="285744" indent="-285744">
              <a:buFont typeface="Arial" panose="020B0604020202020204" pitchFamily="34" charset="0"/>
              <a:buChar char="•"/>
            </a:pPr>
            <a:endParaRPr lang="de-DE" dirty="0"/>
          </a:p>
          <a:p>
            <a:pPr marL="285744" indent="-285744">
              <a:buFont typeface="Arial" panose="020B0604020202020204" pitchFamily="34" charset="0"/>
              <a:buChar char="•"/>
            </a:pPr>
            <a:r>
              <a:rPr lang="de-DE" dirty="0"/>
              <a:t>IEEE </a:t>
            </a:r>
            <a:r>
              <a:rPr lang="de-DE" dirty="0" err="1"/>
              <a:t>staff</a:t>
            </a:r>
            <a:r>
              <a:rPr lang="de-DE" dirty="0"/>
              <a:t> </a:t>
            </a:r>
            <a:r>
              <a:rPr lang="de-DE" dirty="0" err="1"/>
              <a:t>conducted</a:t>
            </a:r>
            <a:r>
              <a:rPr lang="de-DE" dirty="0"/>
              <a:t> </a:t>
            </a:r>
            <a:r>
              <a:rPr lang="de-DE" dirty="0" err="1"/>
              <a:t>analysis</a:t>
            </a:r>
            <a:r>
              <a:rPr lang="de-DE" dirty="0"/>
              <a:t> </a:t>
            </a:r>
            <a:r>
              <a:rPr lang="de-DE" dirty="0" err="1"/>
              <a:t>specific</a:t>
            </a:r>
            <a:r>
              <a:rPr lang="de-DE" dirty="0"/>
              <a:t> </a:t>
            </a:r>
            <a:r>
              <a:rPr lang="de-DE" dirty="0" err="1"/>
              <a:t>to</a:t>
            </a:r>
            <a:r>
              <a:rPr lang="de-DE" dirty="0"/>
              <a:t> </a:t>
            </a:r>
            <a:r>
              <a:rPr lang="de-DE" dirty="0" err="1"/>
              <a:t>each</a:t>
            </a:r>
            <a:r>
              <a:rPr lang="de-DE" dirty="0"/>
              <a:t> S/C </a:t>
            </a:r>
            <a:r>
              <a:rPr lang="de-DE" dirty="0" err="1"/>
              <a:t>looking</a:t>
            </a:r>
            <a:r>
              <a:rPr lang="de-DE" dirty="0"/>
              <a:t> at multiple </a:t>
            </a:r>
            <a:r>
              <a:rPr lang="de-DE" dirty="0" err="1"/>
              <a:t>data</a:t>
            </a:r>
            <a:endParaRPr lang="de-DE" dirty="0"/>
          </a:p>
          <a:p>
            <a:pPr marL="742933" lvl="1" indent="-285744">
              <a:buFont typeface="Arial" panose="020B0604020202020204" pitchFamily="34" charset="0"/>
              <a:buChar char="•"/>
            </a:pPr>
            <a:r>
              <a:rPr lang="de-DE" sz="2200" dirty="0"/>
              <a:t>#OA </a:t>
            </a:r>
            <a:r>
              <a:rPr lang="de-DE" sz="2200" dirty="0" err="1"/>
              <a:t>articles</a:t>
            </a:r>
            <a:r>
              <a:rPr lang="de-DE" sz="2200" dirty="0"/>
              <a:t>, </a:t>
            </a:r>
            <a:r>
              <a:rPr lang="de-DE" sz="2200" dirty="0" err="1"/>
              <a:t>growth</a:t>
            </a:r>
            <a:r>
              <a:rPr lang="de-DE" sz="2200" dirty="0"/>
              <a:t> in </a:t>
            </a:r>
            <a:r>
              <a:rPr lang="de-DE" sz="2200" dirty="0" err="1"/>
              <a:t>area</a:t>
            </a:r>
            <a:r>
              <a:rPr lang="de-DE" sz="2200" dirty="0"/>
              <a:t>, </a:t>
            </a:r>
            <a:r>
              <a:rPr lang="de-DE" sz="2200" dirty="0" err="1"/>
              <a:t>journal</a:t>
            </a:r>
            <a:r>
              <a:rPr lang="de-DE" sz="2200" dirty="0"/>
              <a:t> IF, </a:t>
            </a:r>
            <a:r>
              <a:rPr lang="de-DE" sz="2200" dirty="0" err="1"/>
              <a:t>scope</a:t>
            </a:r>
            <a:r>
              <a:rPr lang="de-DE" sz="2200" dirty="0"/>
              <a:t>, OA in </a:t>
            </a:r>
            <a:r>
              <a:rPr lang="de-DE" sz="2200" dirty="0" err="1"/>
              <a:t>field</a:t>
            </a:r>
            <a:r>
              <a:rPr lang="de-DE" sz="2200" dirty="0"/>
              <a:t>, </a:t>
            </a:r>
            <a:r>
              <a:rPr lang="de-DE" sz="2200" dirty="0" err="1"/>
              <a:t>landscape</a:t>
            </a:r>
            <a:endParaRPr lang="de-DE" sz="2200" dirty="0"/>
          </a:p>
          <a:p>
            <a:pPr marL="742933" lvl="1" indent="-285744">
              <a:buFont typeface="Arial" panose="020B0604020202020204" pitchFamily="34" charset="0"/>
              <a:buChar char="•"/>
            </a:pPr>
            <a:r>
              <a:rPr lang="de-DE" sz="2200" dirty="0"/>
              <a:t>OA </a:t>
            </a:r>
            <a:r>
              <a:rPr lang="de-DE" sz="2200" dirty="0" err="1"/>
              <a:t>funding</a:t>
            </a:r>
            <a:r>
              <a:rPr lang="de-DE" sz="2200" dirty="0"/>
              <a:t>, #EU </a:t>
            </a:r>
            <a:r>
              <a:rPr lang="de-DE" sz="2200" dirty="0" err="1"/>
              <a:t>authors</a:t>
            </a:r>
            <a:r>
              <a:rPr lang="de-DE" sz="2200" dirty="0"/>
              <a:t>, </a:t>
            </a:r>
            <a:r>
              <a:rPr lang="de-DE" sz="2200" dirty="0" err="1"/>
              <a:t>hence</a:t>
            </a:r>
            <a:r>
              <a:rPr lang="de-DE" sz="2200" dirty="0"/>
              <a:t> </a:t>
            </a:r>
            <a:r>
              <a:rPr lang="de-DE" sz="2200" dirty="0" err="1"/>
              <a:t>exposure</a:t>
            </a:r>
            <a:r>
              <a:rPr lang="de-DE" sz="2200" dirty="0"/>
              <a:t>, sub-</a:t>
            </a:r>
            <a:r>
              <a:rPr lang="de-DE" sz="2200" dirty="0" err="1"/>
              <a:t>to</a:t>
            </a:r>
            <a:r>
              <a:rPr lang="de-DE" sz="2200" dirty="0"/>
              <a:t>-pub time, </a:t>
            </a:r>
            <a:r>
              <a:rPr lang="de-DE" sz="2200" dirty="0" err="1"/>
              <a:t>backlog</a:t>
            </a:r>
            <a:endParaRPr lang="de-DE" sz="2200" dirty="0"/>
          </a:p>
          <a:p>
            <a:pPr marL="285744" indent="-285744">
              <a:buFont typeface="Arial" panose="020B0604020202020204" pitchFamily="34" charset="0"/>
              <a:buChar char="•"/>
            </a:pPr>
            <a:endParaRPr lang="de-DE" dirty="0"/>
          </a:p>
          <a:p>
            <a:pPr marL="285744" indent="-285744">
              <a:buFont typeface="Arial" panose="020B0604020202020204" pitchFamily="34" charset="0"/>
              <a:buChar char="•"/>
            </a:pPr>
            <a:endParaRPr lang="de-DE" dirty="0"/>
          </a:p>
          <a:p>
            <a:pPr marL="285744" indent="-285744">
              <a:buFont typeface="Arial" panose="020B0604020202020204" pitchFamily="34" charset="0"/>
              <a:buChar char="•"/>
            </a:pPr>
            <a:endParaRPr lang="de-DE" dirty="0"/>
          </a:p>
          <a:p>
            <a:pPr marL="685784" lvl="1">
              <a:buFont typeface="Arial" panose="020B0604020202020204" pitchFamily="34" charset="0"/>
              <a:buChar char="•"/>
            </a:pPr>
            <a:endParaRPr lang="de-DE" dirty="0"/>
          </a:p>
          <a:p>
            <a:pPr marL="685784" lvl="1">
              <a:buFont typeface="Arial" panose="020B0604020202020204" pitchFamily="34" charset="0"/>
              <a:buChar char="•"/>
            </a:pPr>
            <a:endParaRPr lang="de-DE" dirty="0"/>
          </a:p>
          <a:p>
            <a:pPr marL="285744" indent="-285744">
              <a:buFont typeface="Arial" panose="020B0604020202020204" pitchFamily="34" charset="0"/>
              <a:buChar char="•"/>
            </a:pPr>
            <a:endParaRPr lang="en-US" dirty="0"/>
          </a:p>
        </p:txBody>
      </p:sp>
      <p:sp>
        <p:nvSpPr>
          <p:cNvPr id="6" name="Titel 1">
            <a:extLst>
              <a:ext uri="{FF2B5EF4-FFF2-40B4-BE49-F238E27FC236}">
                <a16:creationId xmlns:a16="http://schemas.microsoft.com/office/drawing/2014/main" id="{BAA40AAA-4278-1F41-9A45-742F41A494B6}"/>
              </a:ext>
            </a:extLst>
          </p:cNvPr>
          <p:cNvSpPr>
            <a:spLocks noGrp="1"/>
          </p:cNvSpPr>
          <p:nvPr>
            <p:ph type="title"/>
          </p:nvPr>
        </p:nvSpPr>
        <p:spPr>
          <a:xfrm>
            <a:off x="365102" y="324220"/>
            <a:ext cx="8596668" cy="642611"/>
          </a:xfrm>
        </p:spPr>
        <p:txBody>
          <a:bodyPr/>
          <a:lstStyle/>
          <a:p>
            <a:r>
              <a:rPr lang="de-DE" dirty="0" err="1"/>
              <a:t>Accelerated</a:t>
            </a:r>
            <a:r>
              <a:rPr lang="de-DE" dirty="0"/>
              <a:t> Open Access Initiative</a:t>
            </a:r>
            <a:endParaRPr lang="en-US" dirty="0"/>
          </a:p>
        </p:txBody>
      </p:sp>
    </p:spTree>
    <p:extLst>
      <p:ext uri="{BB962C8B-B14F-4D97-AF65-F5344CB8AC3E}">
        <p14:creationId xmlns:p14="http://schemas.microsoft.com/office/powerpoint/2010/main" val="42607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Accelerated</a:t>
            </a:r>
            <a:r>
              <a:rPr lang="de-DE" dirty="0"/>
              <a:t> Open Access: 5 </a:t>
            </a:r>
            <a:r>
              <a:rPr lang="de-DE" dirty="0" err="1"/>
              <a:t>scenarios</a:t>
            </a:r>
            <a:r>
              <a:rPr lang="de-DE" dirty="0"/>
              <a:t> </a:t>
            </a:r>
            <a:r>
              <a:rPr lang="de-DE" dirty="0" err="1"/>
              <a:t>for</a:t>
            </a:r>
            <a:r>
              <a:rPr lang="de-DE" dirty="0"/>
              <a:t> S/C</a:t>
            </a:r>
            <a:endParaRPr lang="en-US" dirty="0"/>
          </a:p>
        </p:txBody>
      </p:sp>
      <p:sp>
        <p:nvSpPr>
          <p:cNvPr id="3" name="Inhaltsplatzhalter 2"/>
          <p:cNvSpPr>
            <a:spLocks noGrp="1"/>
          </p:cNvSpPr>
          <p:nvPr>
            <p:ph idx="1"/>
          </p:nvPr>
        </p:nvSpPr>
        <p:spPr>
          <a:xfrm>
            <a:off x="353951" y="1197716"/>
            <a:ext cx="11257204" cy="5962209"/>
          </a:xfrm>
        </p:spPr>
        <p:txBody>
          <a:bodyPr/>
          <a:lstStyle/>
          <a:p>
            <a:pPr marL="0" indent="0">
              <a:buNone/>
            </a:pPr>
            <a:r>
              <a:rPr lang="de-DE" dirty="0"/>
              <a:t>SC1 – </a:t>
            </a:r>
            <a:r>
              <a:rPr lang="de-DE" dirty="0" err="1"/>
              <a:t>create</a:t>
            </a:r>
            <a:r>
              <a:rPr lang="de-DE" dirty="0"/>
              <a:t> </a:t>
            </a:r>
            <a:r>
              <a:rPr lang="de-DE" dirty="0" err="1"/>
              <a:t>one</a:t>
            </a:r>
            <a:r>
              <a:rPr lang="de-DE" dirty="0"/>
              <a:t> </a:t>
            </a:r>
            <a:r>
              <a:rPr lang="de-DE" dirty="0" err="1"/>
              <a:t>topical</a:t>
            </a:r>
            <a:r>
              <a:rPr lang="de-DE" dirty="0"/>
              <a:t> 100% OA </a:t>
            </a:r>
            <a:r>
              <a:rPr lang="de-DE" dirty="0" err="1"/>
              <a:t>journal</a:t>
            </a:r>
            <a:r>
              <a:rPr lang="de-DE" dirty="0"/>
              <a:t> </a:t>
            </a:r>
            <a:r>
              <a:rPr lang="de-DE" dirty="0" err="1"/>
              <a:t>for</a:t>
            </a:r>
            <a:r>
              <a:rPr lang="de-DE" dirty="0"/>
              <a:t> </a:t>
            </a:r>
            <a:r>
              <a:rPr lang="de-DE" dirty="0" err="1"/>
              <a:t>each</a:t>
            </a:r>
            <a:r>
              <a:rPr lang="de-DE" dirty="0"/>
              <a:t> S/C</a:t>
            </a:r>
          </a:p>
          <a:p>
            <a:pPr marL="628635" lvl="1">
              <a:buFont typeface="Arial" panose="020B0604020202020204" pitchFamily="34" charset="0"/>
              <a:buChar char="•"/>
            </a:pPr>
            <a:r>
              <a:rPr lang="de-DE" dirty="0"/>
              <a:t>Journal </a:t>
            </a:r>
            <a:r>
              <a:rPr lang="de-DE" dirty="0" err="1"/>
              <a:t>is</a:t>
            </a:r>
            <a:r>
              <a:rPr lang="de-DE" dirty="0"/>
              <a:t> </a:t>
            </a:r>
            <a:r>
              <a:rPr lang="de-DE" dirty="0" err="1"/>
              <a:t>fully</a:t>
            </a:r>
            <a:r>
              <a:rPr lang="de-DE" dirty="0"/>
              <a:t> APC-</a:t>
            </a:r>
            <a:r>
              <a:rPr lang="de-DE" dirty="0" err="1"/>
              <a:t>based</a:t>
            </a:r>
            <a:r>
              <a:rPr lang="de-DE" dirty="0"/>
              <a:t> (</a:t>
            </a:r>
            <a:r>
              <a:rPr lang="de-DE" dirty="0" err="1"/>
              <a:t>author</a:t>
            </a:r>
            <a:r>
              <a:rPr lang="de-DE" dirty="0"/>
              <a:t> </a:t>
            </a:r>
            <a:r>
              <a:rPr lang="de-DE" dirty="0" err="1"/>
              <a:t>publication</a:t>
            </a:r>
            <a:r>
              <a:rPr lang="de-DE" dirty="0"/>
              <a:t> </a:t>
            </a:r>
            <a:r>
              <a:rPr lang="de-DE" dirty="0" err="1"/>
              <a:t>fees</a:t>
            </a:r>
            <a:r>
              <a:rPr lang="de-DE" dirty="0"/>
              <a:t>)</a:t>
            </a:r>
          </a:p>
          <a:p>
            <a:pPr marL="628635" lvl="1">
              <a:buFont typeface="Arial" panose="020B0604020202020204" pitchFamily="34" charset="0"/>
              <a:buChar char="•"/>
            </a:pPr>
            <a:r>
              <a:rPr lang="de-DE" dirty="0"/>
              <a:t>Need </a:t>
            </a:r>
            <a:r>
              <a:rPr lang="de-DE" dirty="0" err="1"/>
              <a:t>to</a:t>
            </a:r>
            <a:r>
              <a:rPr lang="de-DE" dirty="0"/>
              <a:t> </a:t>
            </a:r>
            <a:r>
              <a:rPr lang="de-DE" dirty="0" err="1"/>
              <a:t>get</a:t>
            </a:r>
            <a:r>
              <a:rPr lang="de-DE" dirty="0"/>
              <a:t> </a:t>
            </a:r>
            <a:r>
              <a:rPr lang="de-DE" dirty="0" err="1"/>
              <a:t>its</a:t>
            </a:r>
            <a:r>
              <a:rPr lang="de-DE" dirty="0"/>
              <a:t> </a:t>
            </a:r>
            <a:r>
              <a:rPr lang="de-DE" dirty="0" err="1"/>
              <a:t>own</a:t>
            </a:r>
            <a:r>
              <a:rPr lang="de-DE" dirty="0"/>
              <a:t> </a:t>
            </a:r>
            <a:r>
              <a:rPr lang="de-DE" dirty="0" err="1"/>
              <a:t>impact</a:t>
            </a:r>
            <a:r>
              <a:rPr lang="de-DE" dirty="0"/>
              <a:t> </a:t>
            </a:r>
            <a:r>
              <a:rPr lang="de-DE" dirty="0" err="1"/>
              <a:t>factor</a:t>
            </a:r>
            <a:r>
              <a:rPr lang="de-DE" dirty="0"/>
              <a:t> (IF), a 3-year </a:t>
            </a:r>
            <a:r>
              <a:rPr lang="de-DE" dirty="0" err="1"/>
              <a:t>process</a:t>
            </a:r>
            <a:r>
              <a:rPr lang="de-DE" dirty="0"/>
              <a:t>, </a:t>
            </a:r>
            <a:r>
              <a:rPr lang="de-DE" dirty="0" err="1"/>
              <a:t>long</a:t>
            </a:r>
            <a:endParaRPr lang="de-DE" dirty="0"/>
          </a:p>
          <a:p>
            <a:pPr marL="0" indent="0">
              <a:buNone/>
            </a:pPr>
            <a:r>
              <a:rPr lang="de-DE" dirty="0"/>
              <a:t>SC2, 3 – </a:t>
            </a:r>
            <a:r>
              <a:rPr lang="de-DE" dirty="0" err="1"/>
              <a:t>mirror</a:t>
            </a:r>
            <a:r>
              <a:rPr lang="de-DE" dirty="0"/>
              <a:t> </a:t>
            </a:r>
            <a:r>
              <a:rPr lang="de-DE" dirty="0" err="1"/>
              <a:t>versions</a:t>
            </a:r>
            <a:r>
              <a:rPr lang="de-DE" dirty="0"/>
              <a:t> </a:t>
            </a:r>
            <a:r>
              <a:rPr lang="de-DE" dirty="0" err="1"/>
              <a:t>of</a:t>
            </a:r>
            <a:r>
              <a:rPr lang="de-DE" dirty="0"/>
              <a:t> </a:t>
            </a:r>
            <a:r>
              <a:rPr lang="de-DE" dirty="0" err="1"/>
              <a:t>each</a:t>
            </a:r>
            <a:r>
              <a:rPr lang="de-DE" dirty="0"/>
              <a:t>/</a:t>
            </a:r>
            <a:r>
              <a:rPr lang="de-DE" dirty="0" err="1"/>
              <a:t>some</a:t>
            </a:r>
            <a:r>
              <a:rPr lang="de-DE" dirty="0"/>
              <a:t> </a:t>
            </a:r>
            <a:r>
              <a:rPr lang="de-DE" dirty="0" err="1"/>
              <a:t>subscription</a:t>
            </a:r>
            <a:r>
              <a:rPr lang="de-DE" dirty="0"/>
              <a:t> </a:t>
            </a:r>
            <a:r>
              <a:rPr lang="de-DE" dirty="0" err="1"/>
              <a:t>journals</a:t>
            </a:r>
            <a:r>
              <a:rPr lang="de-DE" dirty="0"/>
              <a:t> </a:t>
            </a:r>
            <a:r>
              <a:rPr lang="de-DE" dirty="0" err="1"/>
              <a:t>through</a:t>
            </a:r>
            <a:r>
              <a:rPr lang="de-DE" dirty="0"/>
              <a:t> IEEE Access</a:t>
            </a:r>
          </a:p>
          <a:p>
            <a:pPr marL="628635" lvl="1">
              <a:buFont typeface="Arial" panose="020B0604020202020204" pitchFamily="34" charset="0"/>
              <a:buChar char="•"/>
            </a:pPr>
            <a:r>
              <a:rPr lang="de-DE" dirty="0" err="1"/>
              <a:t>Inherits</a:t>
            </a:r>
            <a:r>
              <a:rPr lang="de-DE" dirty="0"/>
              <a:t> Access IF </a:t>
            </a:r>
            <a:r>
              <a:rPr lang="de-DE" dirty="0" err="1"/>
              <a:t>immediately</a:t>
            </a:r>
            <a:endParaRPr lang="de-DE" dirty="0"/>
          </a:p>
          <a:p>
            <a:pPr marL="628635" lvl="1">
              <a:buFont typeface="Arial" panose="020B0604020202020204" pitchFamily="34" charset="0"/>
              <a:buChar char="•"/>
            </a:pPr>
            <a:r>
              <a:rPr lang="de-DE" dirty="0"/>
              <a:t>Loses </a:t>
            </a:r>
            <a:r>
              <a:rPr lang="de-DE" dirty="0" err="1"/>
              <a:t>visibility</a:t>
            </a:r>
            <a:r>
              <a:rPr lang="de-DE" dirty="0"/>
              <a:t>, loses time </a:t>
            </a:r>
            <a:r>
              <a:rPr lang="de-DE" dirty="0" err="1"/>
              <a:t>if</a:t>
            </a:r>
            <a:r>
              <a:rPr lang="de-DE" dirty="0"/>
              <a:t> </a:t>
            </a:r>
            <a:r>
              <a:rPr lang="de-DE" dirty="0" err="1"/>
              <a:t>later</a:t>
            </a:r>
            <a:r>
              <a:rPr lang="de-DE" dirty="0"/>
              <a:t> </a:t>
            </a:r>
            <a:r>
              <a:rPr lang="de-DE" dirty="0" err="1"/>
              <a:t>goes</a:t>
            </a:r>
            <a:r>
              <a:rPr lang="de-DE" dirty="0"/>
              <a:t> </a:t>
            </a:r>
            <a:r>
              <a:rPr lang="de-DE" dirty="0" err="1"/>
              <a:t>for</a:t>
            </a:r>
            <a:r>
              <a:rPr lang="de-DE" dirty="0"/>
              <a:t> SC1</a:t>
            </a:r>
          </a:p>
          <a:p>
            <a:pPr marL="0" indent="0">
              <a:buNone/>
            </a:pPr>
            <a:r>
              <a:rPr lang="de-DE" dirty="0"/>
              <a:t>SC4 – Flip </a:t>
            </a:r>
            <a:r>
              <a:rPr lang="de-DE" dirty="0" err="1"/>
              <a:t>existing</a:t>
            </a:r>
            <a:r>
              <a:rPr lang="de-DE" dirty="0"/>
              <a:t> </a:t>
            </a:r>
            <a:r>
              <a:rPr lang="de-DE" dirty="0" err="1"/>
              <a:t>hybrids</a:t>
            </a:r>
            <a:r>
              <a:rPr lang="de-DE" dirty="0"/>
              <a:t> </a:t>
            </a:r>
            <a:r>
              <a:rPr lang="de-DE" dirty="0" err="1"/>
              <a:t>to</a:t>
            </a:r>
            <a:r>
              <a:rPr lang="de-DE" dirty="0"/>
              <a:t> 100% Gold OA</a:t>
            </a:r>
          </a:p>
          <a:p>
            <a:pPr marL="685784" lvl="1">
              <a:buFont typeface="Arial" panose="020B0604020202020204" pitchFamily="34" charset="0"/>
              <a:buChar char="•"/>
            </a:pPr>
            <a:r>
              <a:rPr lang="de-DE" dirty="0" err="1"/>
              <a:t>Compliant</a:t>
            </a:r>
            <a:r>
              <a:rPr lang="de-DE" dirty="0"/>
              <a:t>, </a:t>
            </a:r>
            <a:r>
              <a:rPr lang="de-DE" dirty="0" err="1"/>
              <a:t>retains</a:t>
            </a:r>
            <a:r>
              <a:rPr lang="de-DE" dirty="0"/>
              <a:t> IF</a:t>
            </a:r>
          </a:p>
          <a:p>
            <a:pPr marL="685784" lvl="1">
              <a:buFont typeface="Arial" panose="020B0604020202020204" pitchFamily="34" charset="0"/>
              <a:buChar char="•"/>
            </a:pPr>
            <a:r>
              <a:rPr lang="de-DE" dirty="0" err="1"/>
              <a:t>Considerable</a:t>
            </a:r>
            <a:r>
              <a:rPr lang="de-DE" dirty="0"/>
              <a:t> </a:t>
            </a:r>
            <a:r>
              <a:rPr lang="de-DE" dirty="0" err="1"/>
              <a:t>financial</a:t>
            </a:r>
            <a:r>
              <a:rPr lang="de-DE" dirty="0"/>
              <a:t> </a:t>
            </a:r>
            <a:r>
              <a:rPr lang="de-DE" dirty="0" err="1"/>
              <a:t>risk</a:t>
            </a:r>
            <a:r>
              <a:rPr lang="de-DE" dirty="0"/>
              <a:t> </a:t>
            </a:r>
            <a:r>
              <a:rPr lang="de-DE" dirty="0" err="1"/>
              <a:t>unless</a:t>
            </a:r>
            <a:r>
              <a:rPr lang="de-DE" dirty="0"/>
              <a:t> </a:t>
            </a:r>
            <a:r>
              <a:rPr lang="de-DE" dirty="0" err="1"/>
              <a:t>already</a:t>
            </a:r>
            <a:r>
              <a:rPr lang="de-DE" dirty="0"/>
              <a:t> at 30%+ OA</a:t>
            </a:r>
          </a:p>
          <a:p>
            <a:pPr marL="0" indent="0">
              <a:buNone/>
            </a:pPr>
            <a:r>
              <a:rPr lang="de-DE" dirty="0"/>
              <a:t>SC5 – </a:t>
            </a:r>
            <a:r>
              <a:rPr lang="de-DE" dirty="0" err="1"/>
              <a:t>Wait</a:t>
            </a:r>
            <a:r>
              <a:rPr lang="de-DE" dirty="0"/>
              <a:t> </a:t>
            </a:r>
            <a:r>
              <a:rPr lang="de-DE" dirty="0" err="1"/>
              <a:t>and</a:t>
            </a:r>
            <a:r>
              <a:rPr lang="de-DE" dirty="0"/>
              <a:t> See – Option not </a:t>
            </a:r>
            <a:r>
              <a:rPr lang="de-DE" dirty="0" err="1"/>
              <a:t>available</a:t>
            </a:r>
            <a:r>
              <a:rPr lang="de-DE" dirty="0"/>
              <a:t> </a:t>
            </a:r>
            <a:r>
              <a:rPr lang="de-DE" dirty="0" err="1"/>
              <a:t>initially</a:t>
            </a:r>
            <a:endParaRPr lang="de-DE" dirty="0"/>
          </a:p>
          <a:p>
            <a:pPr marL="685784" lvl="1">
              <a:buFont typeface="Arial" panose="020B0604020202020204" pitchFamily="34" charset="0"/>
              <a:buChar char="•"/>
            </a:pPr>
            <a:r>
              <a:rPr lang="de-DE" dirty="0" err="1"/>
              <a:t>Risk</a:t>
            </a:r>
            <a:r>
              <a:rPr lang="de-DE" dirty="0"/>
              <a:t> </a:t>
            </a:r>
            <a:r>
              <a:rPr lang="de-DE" dirty="0" err="1"/>
              <a:t>of</a:t>
            </a:r>
            <a:r>
              <a:rPr lang="de-DE" dirty="0"/>
              <a:t> non-</a:t>
            </a:r>
            <a:r>
              <a:rPr lang="de-DE" dirty="0" err="1"/>
              <a:t>compliance</a:t>
            </a:r>
            <a:endParaRPr lang="de-DE" dirty="0"/>
          </a:p>
          <a:p>
            <a:pPr marL="685784" lvl="1">
              <a:buFont typeface="Arial" panose="020B0604020202020204" pitchFamily="34" charset="0"/>
              <a:buChar char="•"/>
            </a:pPr>
            <a:r>
              <a:rPr lang="de-DE" dirty="0" err="1"/>
              <a:t>Possible</a:t>
            </a:r>
            <a:r>
              <a:rPr lang="de-DE" dirty="0"/>
              <a:t> </a:t>
            </a:r>
            <a:r>
              <a:rPr lang="de-DE" dirty="0" err="1"/>
              <a:t>only</a:t>
            </a:r>
            <a:r>
              <a:rPr lang="de-DE" dirty="0"/>
              <a:t> </a:t>
            </a:r>
            <a:r>
              <a:rPr lang="de-DE" dirty="0" err="1"/>
              <a:t>if</a:t>
            </a:r>
            <a:r>
              <a:rPr lang="de-DE" dirty="0"/>
              <a:t> </a:t>
            </a:r>
            <a:r>
              <a:rPr lang="de-DE" dirty="0" err="1"/>
              <a:t>exposure</a:t>
            </a:r>
            <a:r>
              <a:rPr lang="de-DE" dirty="0"/>
              <a:t> </a:t>
            </a:r>
            <a:r>
              <a:rPr lang="de-DE" dirty="0" err="1"/>
              <a:t>small</a:t>
            </a:r>
            <a:endParaRPr lang="de-DE" dirty="0"/>
          </a:p>
          <a:p>
            <a:pPr marL="285744" indent="-285744">
              <a:buFont typeface="Arial" panose="020B0604020202020204" pitchFamily="34" charset="0"/>
              <a:buChar char="•"/>
            </a:pPr>
            <a:endParaRPr lang="en-US" dirty="0"/>
          </a:p>
        </p:txBody>
      </p:sp>
    </p:spTree>
    <p:extLst>
      <p:ext uri="{BB962C8B-B14F-4D97-AF65-F5344CB8AC3E}">
        <p14:creationId xmlns:p14="http://schemas.microsoft.com/office/powerpoint/2010/main" val="5730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01" y="324220"/>
            <a:ext cx="9589781" cy="642611"/>
          </a:xfrm>
        </p:spPr>
        <p:txBody>
          <a:bodyPr>
            <a:normAutofit/>
          </a:bodyPr>
          <a:lstStyle/>
          <a:p>
            <a:r>
              <a:rPr lang="de-DE" dirty="0" err="1"/>
              <a:t>Accelerated</a:t>
            </a:r>
            <a:r>
              <a:rPr lang="de-DE" dirty="0"/>
              <a:t> OA: CEDA </a:t>
            </a:r>
            <a:r>
              <a:rPr lang="de-DE" dirty="0" err="1"/>
              <a:t>recommendations</a:t>
            </a:r>
            <a:endParaRPr lang="en-US" dirty="0"/>
          </a:p>
        </p:txBody>
      </p:sp>
      <p:sp>
        <p:nvSpPr>
          <p:cNvPr id="3" name="Inhaltsplatzhalter 2"/>
          <p:cNvSpPr>
            <a:spLocks noGrp="1"/>
          </p:cNvSpPr>
          <p:nvPr>
            <p:ph idx="1"/>
          </p:nvPr>
        </p:nvSpPr>
        <p:spPr>
          <a:xfrm>
            <a:off x="365101" y="1128705"/>
            <a:ext cx="10963906" cy="6031219"/>
          </a:xfrm>
        </p:spPr>
        <p:txBody>
          <a:bodyPr>
            <a:normAutofit/>
          </a:bodyPr>
          <a:lstStyle/>
          <a:p>
            <a:pPr marL="285744" indent="-285744">
              <a:buFont typeface="Arial" panose="020B0604020202020204" pitchFamily="34" charset="0"/>
              <a:buChar char="•"/>
            </a:pPr>
            <a:r>
              <a:rPr lang="de-DE" dirty="0"/>
              <a:t>Analysis </a:t>
            </a:r>
            <a:r>
              <a:rPr lang="de-DE" dirty="0" err="1"/>
              <a:t>focused</a:t>
            </a:r>
            <a:r>
              <a:rPr lang="de-DE" dirty="0"/>
              <a:t> on 5 </a:t>
            </a:r>
            <a:r>
              <a:rPr lang="de-DE" dirty="0" err="1"/>
              <a:t>main</a:t>
            </a:r>
            <a:r>
              <a:rPr lang="de-DE" dirty="0"/>
              <a:t> </a:t>
            </a:r>
            <a:r>
              <a:rPr lang="de-DE" dirty="0" err="1"/>
              <a:t>considerations</a:t>
            </a:r>
            <a:endParaRPr lang="de-DE" dirty="0"/>
          </a:p>
          <a:p>
            <a:pPr marL="457189" lvl="1" indent="0">
              <a:buNone/>
            </a:pPr>
            <a:r>
              <a:rPr lang="de-DE" dirty="0"/>
              <a:t>OA </a:t>
            </a:r>
            <a:r>
              <a:rPr lang="de-DE" dirty="0" err="1"/>
              <a:t>article</a:t>
            </a:r>
            <a:r>
              <a:rPr lang="de-DE" dirty="0"/>
              <a:t> </a:t>
            </a:r>
            <a:r>
              <a:rPr lang="de-DE" dirty="0" err="1"/>
              <a:t>volume</a:t>
            </a:r>
            <a:r>
              <a:rPr lang="de-DE" dirty="0"/>
              <a:t>					</a:t>
            </a:r>
            <a:r>
              <a:rPr lang="de-DE" dirty="0" err="1"/>
              <a:t>Health</a:t>
            </a:r>
            <a:r>
              <a:rPr lang="de-DE" dirty="0"/>
              <a:t> </a:t>
            </a:r>
            <a:r>
              <a:rPr lang="de-DE" dirty="0" err="1"/>
              <a:t>of</a:t>
            </a:r>
            <a:r>
              <a:rPr lang="de-DE" dirty="0"/>
              <a:t> </a:t>
            </a:r>
            <a:r>
              <a:rPr lang="de-DE" dirty="0" err="1"/>
              <a:t>full-scope</a:t>
            </a:r>
            <a:r>
              <a:rPr lang="de-DE" dirty="0"/>
              <a:t> </a:t>
            </a:r>
            <a:r>
              <a:rPr lang="de-DE" dirty="0" err="1"/>
              <a:t>journal</a:t>
            </a:r>
            <a:endParaRPr lang="de-DE" dirty="0"/>
          </a:p>
          <a:p>
            <a:pPr marL="457189" lvl="1" indent="0">
              <a:buNone/>
            </a:pPr>
            <a:r>
              <a:rPr lang="de-DE" dirty="0"/>
              <a:t>Financial </a:t>
            </a:r>
            <a:r>
              <a:rPr lang="de-DE" dirty="0" err="1"/>
              <a:t>health</a:t>
            </a:r>
            <a:r>
              <a:rPr lang="de-DE" dirty="0"/>
              <a:t> </a:t>
            </a:r>
            <a:r>
              <a:rPr lang="de-DE" dirty="0" err="1"/>
              <a:t>of</a:t>
            </a:r>
            <a:r>
              <a:rPr lang="de-DE" dirty="0"/>
              <a:t> S/C				</a:t>
            </a:r>
            <a:r>
              <a:rPr lang="de-DE" dirty="0" err="1"/>
              <a:t>Subscription</a:t>
            </a:r>
            <a:r>
              <a:rPr lang="de-DE" dirty="0"/>
              <a:t> </a:t>
            </a:r>
            <a:r>
              <a:rPr lang="de-DE" dirty="0" err="1"/>
              <a:t>distribution</a:t>
            </a:r>
            <a:r>
              <a:rPr lang="de-DE" dirty="0"/>
              <a:t> </a:t>
            </a:r>
            <a:r>
              <a:rPr lang="de-DE" dirty="0" err="1"/>
              <a:t>and</a:t>
            </a:r>
            <a:r>
              <a:rPr lang="de-DE" dirty="0"/>
              <a:t> </a:t>
            </a:r>
            <a:r>
              <a:rPr lang="de-DE" dirty="0" err="1"/>
              <a:t>financial</a:t>
            </a:r>
            <a:r>
              <a:rPr lang="de-DE" dirty="0"/>
              <a:t> </a:t>
            </a:r>
            <a:r>
              <a:rPr lang="de-DE" dirty="0" err="1"/>
              <a:t>risk</a:t>
            </a:r>
            <a:endParaRPr lang="de-DE" dirty="0"/>
          </a:p>
          <a:p>
            <a:pPr marL="457189" lvl="1" indent="0">
              <a:buNone/>
            </a:pPr>
            <a:r>
              <a:rPr lang="de-DE" dirty="0" err="1"/>
              <a:t>Execution</a:t>
            </a:r>
            <a:r>
              <a:rPr lang="de-DE" dirty="0"/>
              <a:t> </a:t>
            </a:r>
            <a:r>
              <a:rPr lang="de-DE" dirty="0" err="1"/>
              <a:t>risk</a:t>
            </a:r>
            <a:r>
              <a:rPr lang="de-DE" dirty="0"/>
              <a:t>: sub-</a:t>
            </a:r>
            <a:r>
              <a:rPr lang="de-DE" dirty="0" err="1"/>
              <a:t>to</a:t>
            </a:r>
            <a:r>
              <a:rPr lang="de-DE" dirty="0"/>
              <a:t>-pub time, </a:t>
            </a:r>
            <a:r>
              <a:rPr lang="de-DE" dirty="0" err="1"/>
              <a:t>backlog</a:t>
            </a:r>
            <a:endParaRPr lang="de-DE" dirty="0"/>
          </a:p>
          <a:p>
            <a:pPr marL="285744" indent="-285744">
              <a:buFont typeface="Arial" panose="020B0604020202020204" pitchFamily="34" charset="0"/>
              <a:buChar char="•"/>
            </a:pPr>
            <a:r>
              <a:rPr lang="de-DE" dirty="0"/>
              <a:t>Analysis </a:t>
            </a:r>
            <a:r>
              <a:rPr lang="de-DE" dirty="0" err="1"/>
              <a:t>showed</a:t>
            </a:r>
            <a:r>
              <a:rPr lang="de-DE" dirty="0"/>
              <a:t> </a:t>
            </a:r>
            <a:r>
              <a:rPr lang="de-DE" dirty="0" err="1"/>
              <a:t>that</a:t>
            </a:r>
            <a:endParaRPr lang="de-DE" dirty="0"/>
          </a:p>
          <a:p>
            <a:pPr marL="742933" lvl="1" indent="-285744">
              <a:buFont typeface="Arial" panose="020B0604020202020204" pitchFamily="34" charset="0"/>
              <a:buChar char="•"/>
            </a:pPr>
            <a:r>
              <a:rPr lang="de-DE" dirty="0"/>
              <a:t>OA </a:t>
            </a:r>
            <a:r>
              <a:rPr lang="de-DE" dirty="0" err="1"/>
              <a:t>article</a:t>
            </a:r>
            <a:r>
              <a:rPr lang="de-DE" dirty="0"/>
              <a:t> </a:t>
            </a:r>
            <a:r>
              <a:rPr lang="de-DE" dirty="0" err="1"/>
              <a:t>volume</a:t>
            </a:r>
            <a:r>
              <a:rPr lang="de-DE" dirty="0"/>
              <a:t> </a:t>
            </a:r>
            <a:r>
              <a:rPr lang="de-DE" dirty="0" err="1"/>
              <a:t>is</a:t>
            </a:r>
            <a:r>
              <a:rPr lang="de-DE" dirty="0"/>
              <a:t> still </a:t>
            </a:r>
            <a:r>
              <a:rPr lang="de-DE" dirty="0" err="1"/>
              <a:t>small</a:t>
            </a:r>
            <a:endParaRPr lang="de-DE" dirty="0"/>
          </a:p>
          <a:p>
            <a:pPr marL="742933" lvl="1" indent="-285744">
              <a:buFont typeface="Arial" panose="020B0604020202020204" pitchFamily="34" charset="0"/>
              <a:buChar char="•"/>
            </a:pPr>
            <a:r>
              <a:rPr lang="de-DE" dirty="0"/>
              <a:t>Journal IF </a:t>
            </a:r>
            <a:r>
              <a:rPr lang="de-DE" dirty="0" err="1"/>
              <a:t>considerable</a:t>
            </a:r>
            <a:r>
              <a:rPr lang="de-DE" dirty="0"/>
              <a:t>, top in </a:t>
            </a:r>
            <a:r>
              <a:rPr lang="de-DE" dirty="0" err="1"/>
              <a:t>field</a:t>
            </a:r>
            <a:r>
              <a:rPr lang="de-DE" dirty="0"/>
              <a:t>, </a:t>
            </a:r>
            <a:r>
              <a:rPr lang="de-DE" dirty="0" err="1"/>
              <a:t>consolidated</a:t>
            </a:r>
            <a:r>
              <a:rPr lang="de-DE" dirty="0"/>
              <a:t> </a:t>
            </a:r>
            <a:r>
              <a:rPr lang="de-DE" dirty="0" err="1"/>
              <a:t>position</a:t>
            </a:r>
            <a:r>
              <a:rPr lang="de-DE" dirty="0"/>
              <a:t>, </a:t>
            </a:r>
            <a:r>
              <a:rPr lang="de-DE" dirty="0" err="1"/>
              <a:t>risky</a:t>
            </a:r>
            <a:r>
              <a:rPr lang="de-DE" dirty="0"/>
              <a:t> </a:t>
            </a:r>
            <a:r>
              <a:rPr lang="de-DE" dirty="0" err="1"/>
              <a:t>to</a:t>
            </a:r>
            <a:r>
              <a:rPr lang="de-DE" dirty="0"/>
              <a:t> </a:t>
            </a:r>
            <a:r>
              <a:rPr lang="de-DE" dirty="0" err="1"/>
              <a:t>change</a:t>
            </a:r>
            <a:endParaRPr lang="de-DE" dirty="0"/>
          </a:p>
          <a:p>
            <a:pPr marL="742933" lvl="1" indent="-285744">
              <a:buFont typeface="Arial" panose="020B0604020202020204" pitchFamily="34" charset="0"/>
              <a:buChar char="•"/>
            </a:pPr>
            <a:r>
              <a:rPr lang="de-DE" dirty="0" err="1"/>
              <a:t>Execution</a:t>
            </a:r>
            <a:r>
              <a:rPr lang="de-DE" dirty="0"/>
              <a:t> </a:t>
            </a:r>
            <a:r>
              <a:rPr lang="de-DE" dirty="0" err="1"/>
              <a:t>tricky</a:t>
            </a:r>
            <a:r>
              <a:rPr lang="de-DE" dirty="0"/>
              <a:t>, </a:t>
            </a:r>
            <a:r>
              <a:rPr lang="de-DE" dirty="0" err="1"/>
              <a:t>backlog</a:t>
            </a:r>
            <a:r>
              <a:rPr lang="de-DE" dirty="0"/>
              <a:t> </a:t>
            </a:r>
            <a:r>
              <a:rPr lang="de-DE" dirty="0" err="1"/>
              <a:t>considerable</a:t>
            </a:r>
            <a:r>
              <a:rPr lang="de-DE" dirty="0"/>
              <a:t>, </a:t>
            </a:r>
            <a:r>
              <a:rPr lang="de-DE" dirty="0" err="1"/>
              <a:t>difficult</a:t>
            </a:r>
            <a:r>
              <a:rPr lang="de-DE" dirty="0"/>
              <a:t> </a:t>
            </a:r>
            <a:r>
              <a:rPr lang="de-DE" dirty="0" err="1"/>
              <a:t>to</a:t>
            </a:r>
            <a:r>
              <a:rPr lang="de-DE" dirty="0"/>
              <a:t> </a:t>
            </a:r>
            <a:r>
              <a:rPr lang="de-DE" dirty="0" err="1"/>
              <a:t>reduce</a:t>
            </a:r>
            <a:r>
              <a:rPr lang="de-DE" dirty="0"/>
              <a:t> sub-</a:t>
            </a:r>
            <a:r>
              <a:rPr lang="de-DE" dirty="0" err="1"/>
              <a:t>to</a:t>
            </a:r>
            <a:r>
              <a:rPr lang="de-DE" dirty="0"/>
              <a:t>-pub time</a:t>
            </a:r>
          </a:p>
          <a:p>
            <a:pPr marL="742933" lvl="1" indent="-285744">
              <a:buFont typeface="Arial" panose="020B0604020202020204" pitchFamily="34" charset="0"/>
              <a:buChar char="•"/>
            </a:pPr>
            <a:r>
              <a:rPr lang="de-DE" dirty="0" err="1"/>
              <a:t>Risk</a:t>
            </a:r>
            <a:r>
              <a:rPr lang="de-DE" dirty="0"/>
              <a:t> </a:t>
            </a:r>
            <a:r>
              <a:rPr lang="de-DE" dirty="0" err="1"/>
              <a:t>of</a:t>
            </a:r>
            <a:r>
              <a:rPr lang="de-DE" dirty="0"/>
              <a:t> </a:t>
            </a:r>
            <a:r>
              <a:rPr lang="de-DE" dirty="0" err="1"/>
              <a:t>being</a:t>
            </a:r>
            <a:r>
              <a:rPr lang="de-DE" dirty="0"/>
              <a:t> </a:t>
            </a:r>
            <a:r>
              <a:rPr lang="de-DE" dirty="0" err="1"/>
              <a:t>overun</a:t>
            </a:r>
            <a:r>
              <a:rPr lang="de-DE" dirty="0"/>
              <a:t> </a:t>
            </a:r>
            <a:r>
              <a:rPr lang="de-DE" dirty="0" err="1"/>
              <a:t>by</a:t>
            </a:r>
            <a:r>
              <a:rPr lang="de-DE" dirty="0"/>
              <a:t> </a:t>
            </a:r>
            <a:r>
              <a:rPr lang="de-DE" dirty="0" err="1"/>
              <a:t>competition</a:t>
            </a:r>
            <a:r>
              <a:rPr lang="de-DE" dirty="0"/>
              <a:t> </a:t>
            </a:r>
            <a:r>
              <a:rPr lang="de-DE" dirty="0" err="1"/>
              <a:t>small</a:t>
            </a:r>
            <a:r>
              <a:rPr lang="de-DE" dirty="0"/>
              <a:t> (OA in </a:t>
            </a:r>
            <a:r>
              <a:rPr lang="de-DE" dirty="0" err="1"/>
              <a:t>competition</a:t>
            </a:r>
            <a:r>
              <a:rPr lang="de-DE" dirty="0"/>
              <a:t> </a:t>
            </a:r>
            <a:r>
              <a:rPr lang="de-DE" dirty="0" err="1"/>
              <a:t>equally</a:t>
            </a:r>
            <a:r>
              <a:rPr lang="de-DE" dirty="0"/>
              <a:t> </a:t>
            </a:r>
            <a:r>
              <a:rPr lang="de-DE" dirty="0" err="1"/>
              <a:t>small</a:t>
            </a:r>
            <a:r>
              <a:rPr lang="de-DE" dirty="0"/>
              <a:t>)</a:t>
            </a:r>
          </a:p>
          <a:p>
            <a:pPr marL="742933" lvl="1" indent="-285744">
              <a:buFont typeface="Arial" panose="020B0604020202020204" pitchFamily="34" charset="0"/>
              <a:buChar char="•"/>
            </a:pPr>
            <a:r>
              <a:rPr lang="de-DE" dirty="0"/>
              <a:t>Presence in IEEE Access </a:t>
            </a:r>
            <a:r>
              <a:rPr lang="de-DE" dirty="0" err="1"/>
              <a:t>negligible</a:t>
            </a:r>
            <a:endParaRPr lang="de-DE" dirty="0"/>
          </a:p>
          <a:p>
            <a:pPr marL="742933" lvl="1" indent="-285744">
              <a:buFont typeface="Arial" panose="020B0604020202020204" pitchFamily="34" charset="0"/>
              <a:buChar char="•"/>
            </a:pPr>
            <a:r>
              <a:rPr lang="de-DE" dirty="0" err="1"/>
              <a:t>Autorship</a:t>
            </a:r>
            <a:r>
              <a:rPr lang="de-DE" dirty="0"/>
              <a:t> </a:t>
            </a:r>
            <a:r>
              <a:rPr lang="de-DE" dirty="0" err="1"/>
              <a:t>from</a:t>
            </a:r>
            <a:r>
              <a:rPr lang="de-DE" dirty="0"/>
              <a:t> EU relevant but </a:t>
            </a:r>
            <a:r>
              <a:rPr lang="de-DE" dirty="0" err="1"/>
              <a:t>stable</a:t>
            </a:r>
            <a:r>
              <a:rPr lang="de-DE" dirty="0"/>
              <a:t> (</a:t>
            </a:r>
            <a:r>
              <a:rPr lang="de-DE" dirty="0" err="1"/>
              <a:t>around</a:t>
            </a:r>
            <a:r>
              <a:rPr lang="de-DE" dirty="0"/>
              <a:t> 25%-30%)</a:t>
            </a:r>
          </a:p>
          <a:p>
            <a:pPr marL="742933" lvl="1" indent="-285744">
              <a:buFont typeface="Arial" panose="020B0604020202020204" pitchFamily="34" charset="0"/>
              <a:buChar char="•"/>
            </a:pPr>
            <a:r>
              <a:rPr lang="de-DE" dirty="0"/>
              <a:t>Submission </a:t>
            </a:r>
            <a:r>
              <a:rPr lang="de-DE" dirty="0" err="1"/>
              <a:t>rates</a:t>
            </a:r>
            <a:r>
              <a:rPr lang="de-DE" dirty="0"/>
              <a:t> strong </a:t>
            </a:r>
            <a:r>
              <a:rPr lang="de-DE" dirty="0" err="1"/>
              <a:t>and</a:t>
            </a:r>
            <a:r>
              <a:rPr lang="de-DE" dirty="0"/>
              <a:t> </a:t>
            </a:r>
            <a:r>
              <a:rPr lang="de-DE" dirty="0" err="1"/>
              <a:t>very</a:t>
            </a:r>
            <a:r>
              <a:rPr lang="de-DE" dirty="0"/>
              <a:t> </a:t>
            </a:r>
            <a:r>
              <a:rPr lang="de-DE" dirty="0" err="1"/>
              <a:t>stable</a:t>
            </a:r>
            <a:endParaRPr lang="de-DE" dirty="0"/>
          </a:p>
          <a:p>
            <a:pPr marL="742933" lvl="1" indent="-285744">
              <a:buFont typeface="Arial" panose="020B0604020202020204" pitchFamily="34" charset="0"/>
              <a:buChar char="•"/>
            </a:pPr>
            <a:r>
              <a:rPr lang="de-DE" dirty="0"/>
              <a:t>Journals </a:t>
            </a:r>
            <a:r>
              <a:rPr lang="de-DE" dirty="0" err="1"/>
              <a:t>and</a:t>
            </a:r>
            <a:r>
              <a:rPr lang="de-DE" dirty="0"/>
              <a:t> </a:t>
            </a:r>
            <a:r>
              <a:rPr lang="de-DE" dirty="0" err="1"/>
              <a:t>society</a:t>
            </a:r>
            <a:r>
              <a:rPr lang="de-DE" dirty="0"/>
              <a:t> in </a:t>
            </a:r>
            <a:r>
              <a:rPr lang="de-DE" dirty="0" err="1"/>
              <a:t>healthy</a:t>
            </a:r>
            <a:r>
              <a:rPr lang="de-DE" dirty="0"/>
              <a:t> </a:t>
            </a:r>
            <a:r>
              <a:rPr lang="de-DE" dirty="0" err="1"/>
              <a:t>financial</a:t>
            </a:r>
            <a:r>
              <a:rPr lang="de-DE" dirty="0"/>
              <a:t> </a:t>
            </a:r>
            <a:r>
              <a:rPr lang="de-DE" dirty="0" err="1"/>
              <a:t>situation</a:t>
            </a:r>
            <a:endParaRPr lang="de-DE" dirty="0"/>
          </a:p>
          <a:p>
            <a:pPr marL="685784" lvl="1">
              <a:buFont typeface="Arial" panose="020B0604020202020204" pitchFamily="34" charset="0"/>
              <a:buChar char="•"/>
            </a:pPr>
            <a:endParaRPr lang="de-DE" dirty="0"/>
          </a:p>
          <a:p>
            <a:pPr marL="685784" lvl="1">
              <a:buFont typeface="Arial" panose="020B0604020202020204" pitchFamily="34" charset="0"/>
              <a:buChar char="•"/>
            </a:pPr>
            <a:endParaRPr lang="de-DE" dirty="0"/>
          </a:p>
          <a:p>
            <a:pPr marL="285744" indent="-285744">
              <a:buFont typeface="Arial" panose="020B0604020202020204" pitchFamily="34" charset="0"/>
              <a:buChar char="•"/>
            </a:pPr>
            <a:endParaRPr lang="en-US" dirty="0"/>
          </a:p>
        </p:txBody>
      </p:sp>
    </p:spTree>
    <p:extLst>
      <p:ext uri="{BB962C8B-B14F-4D97-AF65-F5344CB8AC3E}">
        <p14:creationId xmlns:p14="http://schemas.microsoft.com/office/powerpoint/2010/main" val="329171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01" y="324220"/>
            <a:ext cx="9589781" cy="642611"/>
          </a:xfrm>
        </p:spPr>
        <p:txBody>
          <a:bodyPr>
            <a:normAutofit/>
          </a:bodyPr>
          <a:lstStyle/>
          <a:p>
            <a:r>
              <a:rPr lang="de-DE" dirty="0" err="1"/>
              <a:t>Accelerated</a:t>
            </a:r>
            <a:r>
              <a:rPr lang="de-DE" dirty="0"/>
              <a:t> OA: CEDA </a:t>
            </a:r>
            <a:r>
              <a:rPr lang="de-DE" dirty="0" err="1"/>
              <a:t>recommendations</a:t>
            </a:r>
            <a:endParaRPr lang="en-US" dirty="0"/>
          </a:p>
        </p:txBody>
      </p:sp>
      <p:sp>
        <p:nvSpPr>
          <p:cNvPr id="3" name="Inhaltsplatzhalter 2"/>
          <p:cNvSpPr>
            <a:spLocks noGrp="1"/>
          </p:cNvSpPr>
          <p:nvPr>
            <p:ph idx="1"/>
          </p:nvPr>
        </p:nvSpPr>
        <p:spPr>
          <a:xfrm>
            <a:off x="365101" y="1128705"/>
            <a:ext cx="10090114" cy="6031219"/>
          </a:xfrm>
        </p:spPr>
        <p:txBody>
          <a:bodyPr>
            <a:normAutofit/>
          </a:bodyPr>
          <a:lstStyle/>
          <a:p>
            <a:pPr marL="0" indent="0">
              <a:buNone/>
            </a:pPr>
            <a:r>
              <a:rPr lang="de-DE" sz="2800" u="sng" dirty="0"/>
              <a:t>Recommended </a:t>
            </a:r>
            <a:r>
              <a:rPr lang="de-DE" sz="2800" u="sng" dirty="0" err="1"/>
              <a:t>Wait</a:t>
            </a:r>
            <a:r>
              <a:rPr lang="de-DE" sz="2800" u="sng" dirty="0"/>
              <a:t> </a:t>
            </a:r>
            <a:r>
              <a:rPr lang="de-DE" sz="2800" u="sng" dirty="0" err="1"/>
              <a:t>and</a:t>
            </a:r>
            <a:r>
              <a:rPr lang="de-DE" sz="2800" u="sng" dirty="0"/>
              <a:t> See </a:t>
            </a:r>
            <a:r>
              <a:rPr lang="de-DE" sz="2800" u="sng" dirty="0" err="1"/>
              <a:t>approach</a:t>
            </a:r>
            <a:endParaRPr lang="de-DE" sz="2800" u="sng" dirty="0"/>
          </a:p>
          <a:p>
            <a:pPr marL="0" indent="0">
              <a:buNone/>
            </a:pPr>
            <a:endParaRPr lang="de-DE" sz="2333" dirty="0"/>
          </a:p>
          <a:p>
            <a:pPr marL="285744" indent="-285744">
              <a:buFont typeface="Arial" panose="020B0604020202020204" pitchFamily="34" charset="0"/>
              <a:buChar char="•"/>
            </a:pPr>
            <a:r>
              <a:rPr lang="de-DE" dirty="0" err="1"/>
              <a:t>Enables</a:t>
            </a:r>
            <a:r>
              <a:rPr lang="de-DE" dirty="0"/>
              <a:t> CEDA </a:t>
            </a:r>
            <a:r>
              <a:rPr lang="de-DE" dirty="0" err="1"/>
              <a:t>to</a:t>
            </a:r>
            <a:r>
              <a:rPr lang="de-DE" dirty="0"/>
              <a:t> </a:t>
            </a:r>
            <a:r>
              <a:rPr lang="de-DE" dirty="0" err="1"/>
              <a:t>watch</a:t>
            </a:r>
            <a:r>
              <a:rPr lang="de-DE" dirty="0"/>
              <a:t> </a:t>
            </a:r>
            <a:r>
              <a:rPr lang="de-DE" dirty="0" err="1"/>
              <a:t>if</a:t>
            </a:r>
            <a:r>
              <a:rPr lang="de-DE" dirty="0"/>
              <a:t> </a:t>
            </a:r>
            <a:r>
              <a:rPr lang="de-DE" dirty="0" err="1"/>
              <a:t>demand</a:t>
            </a:r>
            <a:r>
              <a:rPr lang="de-DE" dirty="0"/>
              <a:t> </a:t>
            </a:r>
            <a:r>
              <a:rPr lang="de-DE" dirty="0" err="1"/>
              <a:t>for</a:t>
            </a:r>
            <a:r>
              <a:rPr lang="de-DE" dirty="0"/>
              <a:t> Open Access </a:t>
            </a:r>
            <a:r>
              <a:rPr lang="de-DE" dirty="0" err="1"/>
              <a:t>increases</a:t>
            </a:r>
            <a:r>
              <a:rPr lang="de-DE" dirty="0"/>
              <a:t> in </a:t>
            </a:r>
            <a:r>
              <a:rPr lang="de-DE" dirty="0" err="1"/>
              <a:t>field</a:t>
            </a:r>
            <a:r>
              <a:rPr lang="de-DE" dirty="0"/>
              <a:t> </a:t>
            </a:r>
          </a:p>
          <a:p>
            <a:pPr marL="742933" lvl="1" indent="-285744">
              <a:buFont typeface="Arial" panose="020B0604020202020204" pitchFamily="34" charset="0"/>
              <a:buChar char="•"/>
            </a:pPr>
            <a:r>
              <a:rPr lang="de-DE" sz="2200" dirty="0"/>
              <a:t>Also </a:t>
            </a:r>
            <a:r>
              <a:rPr lang="de-DE" sz="2200" dirty="0" err="1"/>
              <a:t>if</a:t>
            </a:r>
            <a:r>
              <a:rPr lang="de-DE" sz="2200" dirty="0"/>
              <a:t> </a:t>
            </a:r>
            <a:r>
              <a:rPr lang="de-DE" sz="2200" dirty="0" err="1"/>
              <a:t>it</a:t>
            </a:r>
            <a:r>
              <a:rPr lang="de-DE" sz="2200" dirty="0"/>
              <a:t> </a:t>
            </a:r>
            <a:r>
              <a:rPr lang="de-DE" sz="2200" dirty="0" err="1"/>
              <a:t>becomes</a:t>
            </a:r>
            <a:r>
              <a:rPr lang="de-DE" sz="2200" dirty="0"/>
              <a:t> relevant in </a:t>
            </a:r>
            <a:r>
              <a:rPr lang="de-DE" sz="2200" dirty="0" err="1"/>
              <a:t>other</a:t>
            </a:r>
            <a:r>
              <a:rPr lang="de-DE" sz="2200" dirty="0"/>
              <a:t> </a:t>
            </a:r>
            <a:r>
              <a:rPr lang="de-DE" sz="2200" dirty="0" err="1"/>
              <a:t>parts</a:t>
            </a:r>
            <a:r>
              <a:rPr lang="de-DE" sz="2200" dirty="0"/>
              <a:t> </a:t>
            </a:r>
            <a:r>
              <a:rPr lang="de-DE" sz="2200" dirty="0" err="1"/>
              <a:t>of</a:t>
            </a:r>
            <a:r>
              <a:rPr lang="de-DE" sz="2200" dirty="0"/>
              <a:t> </a:t>
            </a:r>
            <a:r>
              <a:rPr lang="de-DE" sz="2200" dirty="0" err="1"/>
              <a:t>the</a:t>
            </a:r>
            <a:r>
              <a:rPr lang="de-DE" sz="2200" dirty="0"/>
              <a:t> </a:t>
            </a:r>
            <a:r>
              <a:rPr lang="de-DE" sz="2200" dirty="0" err="1"/>
              <a:t>globe</a:t>
            </a:r>
            <a:r>
              <a:rPr lang="de-DE" sz="2200" dirty="0"/>
              <a:t> (e.g. </a:t>
            </a:r>
            <a:r>
              <a:rPr lang="de-DE" sz="2200" dirty="0" err="1"/>
              <a:t>Asia</a:t>
            </a:r>
            <a:r>
              <a:rPr lang="de-DE" sz="2200" dirty="0"/>
              <a:t>, US)</a:t>
            </a:r>
          </a:p>
          <a:p>
            <a:pPr marL="742933" lvl="1" indent="-285744">
              <a:buFont typeface="Arial" panose="020B0604020202020204" pitchFamily="34" charset="0"/>
              <a:buChar char="•"/>
            </a:pPr>
            <a:r>
              <a:rPr lang="de-DE" sz="2200" dirty="0"/>
              <a:t>All </a:t>
            </a:r>
            <a:r>
              <a:rPr lang="de-DE" sz="2200" dirty="0" err="1"/>
              <a:t>other</a:t>
            </a:r>
            <a:r>
              <a:rPr lang="de-DE" sz="2200" dirty="0"/>
              <a:t> </a:t>
            </a:r>
            <a:r>
              <a:rPr lang="de-DE" sz="2200" dirty="0" err="1"/>
              <a:t>options</a:t>
            </a:r>
            <a:r>
              <a:rPr lang="de-DE" sz="2200" dirty="0"/>
              <a:t> still </a:t>
            </a:r>
            <a:r>
              <a:rPr lang="de-DE" sz="2200" dirty="0" err="1"/>
              <a:t>available</a:t>
            </a:r>
            <a:endParaRPr lang="de-DE" sz="2200" dirty="0"/>
          </a:p>
          <a:p>
            <a:pPr marL="285744" indent="-285744">
              <a:buFont typeface="Arial" panose="020B0604020202020204" pitchFamily="34" charset="0"/>
              <a:buChar char="•"/>
            </a:pPr>
            <a:r>
              <a:rPr lang="de-DE" dirty="0" err="1"/>
              <a:t>There</a:t>
            </a:r>
            <a:r>
              <a:rPr lang="de-DE" dirty="0"/>
              <a:t> </a:t>
            </a:r>
            <a:r>
              <a:rPr lang="de-DE" dirty="0" err="1"/>
              <a:t>is</a:t>
            </a:r>
            <a:r>
              <a:rPr lang="de-DE" dirty="0"/>
              <a:t> a </a:t>
            </a:r>
            <a:r>
              <a:rPr lang="de-DE" dirty="0" err="1"/>
              <a:t>risk</a:t>
            </a:r>
            <a:r>
              <a:rPr lang="de-DE" dirty="0"/>
              <a:t> </a:t>
            </a:r>
            <a:r>
              <a:rPr lang="de-DE" dirty="0" err="1"/>
              <a:t>of</a:t>
            </a:r>
            <a:r>
              <a:rPr lang="de-DE" dirty="0"/>
              <a:t> </a:t>
            </a:r>
            <a:r>
              <a:rPr lang="de-DE" dirty="0" err="1"/>
              <a:t>losing</a:t>
            </a:r>
            <a:r>
              <a:rPr lang="de-DE" dirty="0"/>
              <a:t> time </a:t>
            </a:r>
            <a:r>
              <a:rPr lang="de-DE" dirty="0" err="1"/>
              <a:t>or</a:t>
            </a:r>
            <a:r>
              <a:rPr lang="de-DE" dirty="0"/>
              <a:t> </a:t>
            </a:r>
            <a:r>
              <a:rPr lang="de-DE" dirty="0" err="1"/>
              <a:t>falling</a:t>
            </a:r>
            <a:r>
              <a:rPr lang="de-DE" dirty="0"/>
              <a:t> </a:t>
            </a:r>
            <a:r>
              <a:rPr lang="de-DE" dirty="0" err="1"/>
              <a:t>behind</a:t>
            </a:r>
            <a:endParaRPr lang="de-DE" dirty="0"/>
          </a:p>
          <a:p>
            <a:pPr marL="742933" lvl="1" indent="-285744">
              <a:buFont typeface="Arial" panose="020B0604020202020204" pitchFamily="34" charset="0"/>
              <a:buChar char="•"/>
            </a:pPr>
            <a:r>
              <a:rPr lang="de-DE" sz="2200" dirty="0" err="1"/>
              <a:t>Very</a:t>
            </a:r>
            <a:r>
              <a:rPr lang="de-DE" sz="2200" dirty="0"/>
              <a:t> </a:t>
            </a:r>
            <a:r>
              <a:rPr lang="de-DE" sz="2200" dirty="0" err="1"/>
              <a:t>important</a:t>
            </a:r>
            <a:r>
              <a:rPr lang="de-DE" sz="2200" dirty="0"/>
              <a:t> </a:t>
            </a:r>
            <a:r>
              <a:rPr lang="de-DE" sz="2200" dirty="0" err="1"/>
              <a:t>to</a:t>
            </a:r>
            <a:r>
              <a:rPr lang="de-DE" sz="2200" dirty="0"/>
              <a:t> </a:t>
            </a:r>
            <a:r>
              <a:rPr lang="de-DE" sz="2200" dirty="0" err="1"/>
              <a:t>be</a:t>
            </a:r>
            <a:r>
              <a:rPr lang="de-DE" sz="2200" dirty="0"/>
              <a:t> </a:t>
            </a:r>
            <a:r>
              <a:rPr lang="de-DE" sz="2200" dirty="0" err="1"/>
              <a:t>aligned</a:t>
            </a:r>
            <a:r>
              <a:rPr lang="de-DE" sz="2200" dirty="0"/>
              <a:t> </a:t>
            </a:r>
            <a:r>
              <a:rPr lang="de-DE" sz="2200" dirty="0" err="1"/>
              <a:t>with</a:t>
            </a:r>
            <a:r>
              <a:rPr lang="de-DE" sz="2200" dirty="0"/>
              <a:t> </a:t>
            </a:r>
            <a:r>
              <a:rPr lang="de-DE" sz="2200" dirty="0" err="1"/>
              <a:t>affiliate</a:t>
            </a:r>
            <a:r>
              <a:rPr lang="de-DE" sz="2200" dirty="0"/>
              <a:t> </a:t>
            </a:r>
            <a:r>
              <a:rPr lang="de-DE" sz="2200" dirty="0" err="1"/>
              <a:t>societies</a:t>
            </a:r>
            <a:endParaRPr lang="de-DE" sz="2200" dirty="0"/>
          </a:p>
          <a:p>
            <a:pPr marL="742933" lvl="1" indent="-285744">
              <a:buFont typeface="Arial" panose="020B0604020202020204" pitchFamily="34" charset="0"/>
              <a:buChar char="•"/>
            </a:pPr>
            <a:r>
              <a:rPr lang="de-DE" sz="2200" dirty="0" err="1"/>
              <a:t>One</a:t>
            </a:r>
            <a:r>
              <a:rPr lang="de-DE" sz="2200" dirty="0"/>
              <a:t> </a:t>
            </a:r>
            <a:r>
              <a:rPr lang="de-DE" sz="2200" dirty="0" err="1"/>
              <a:t>option</a:t>
            </a:r>
            <a:r>
              <a:rPr lang="de-DE" sz="2200" dirty="0"/>
              <a:t> </a:t>
            </a:r>
            <a:r>
              <a:rPr lang="de-DE" sz="2200" dirty="0" err="1"/>
              <a:t>is</a:t>
            </a:r>
            <a:r>
              <a:rPr lang="de-DE" sz="2200" dirty="0"/>
              <a:t> </a:t>
            </a:r>
            <a:r>
              <a:rPr lang="de-DE" sz="2200" dirty="0" err="1"/>
              <a:t>to</a:t>
            </a:r>
            <a:r>
              <a:rPr lang="de-DE" sz="2200" dirty="0"/>
              <a:t> </a:t>
            </a:r>
            <a:r>
              <a:rPr lang="de-DE" sz="2200" dirty="0" err="1"/>
              <a:t>launch</a:t>
            </a:r>
            <a:r>
              <a:rPr lang="de-DE" sz="2200" dirty="0"/>
              <a:t> </a:t>
            </a:r>
            <a:r>
              <a:rPr lang="de-DE" sz="2200" dirty="0" err="1"/>
              <a:t>new</a:t>
            </a:r>
            <a:r>
              <a:rPr lang="de-DE" sz="2200" dirty="0"/>
              <a:t> OA </a:t>
            </a:r>
            <a:r>
              <a:rPr lang="de-DE" sz="2200" dirty="0" err="1"/>
              <a:t>publications</a:t>
            </a:r>
            <a:r>
              <a:rPr lang="de-DE" sz="2200" dirty="0"/>
              <a:t> </a:t>
            </a:r>
            <a:r>
              <a:rPr lang="de-DE" sz="2200" dirty="0" err="1"/>
              <a:t>jointly</a:t>
            </a:r>
            <a:endParaRPr lang="de-DE" sz="2200" dirty="0"/>
          </a:p>
          <a:p>
            <a:pPr marL="742933" lvl="1" indent="-285744">
              <a:buFont typeface="Arial" panose="020B0604020202020204" pitchFamily="34" charset="0"/>
              <a:buChar char="•"/>
            </a:pPr>
            <a:r>
              <a:rPr lang="de-DE" sz="2200" dirty="0"/>
              <a:t>Need </a:t>
            </a:r>
            <a:r>
              <a:rPr lang="de-DE" sz="2200" dirty="0" err="1"/>
              <a:t>to</a:t>
            </a:r>
            <a:r>
              <a:rPr lang="de-DE" sz="2200" dirty="0"/>
              <a:t> </a:t>
            </a:r>
            <a:r>
              <a:rPr lang="de-DE" sz="2200" dirty="0" err="1"/>
              <a:t>continue</a:t>
            </a:r>
            <a:r>
              <a:rPr lang="de-DE" sz="2200" dirty="0"/>
              <a:t> </a:t>
            </a:r>
            <a:r>
              <a:rPr lang="de-DE" sz="2200" dirty="0" err="1"/>
              <a:t>to</a:t>
            </a:r>
            <a:r>
              <a:rPr lang="de-DE" sz="2200" dirty="0"/>
              <a:t> </a:t>
            </a:r>
            <a:r>
              <a:rPr lang="de-DE" sz="2200" dirty="0" err="1"/>
              <a:t>monitor</a:t>
            </a:r>
            <a:r>
              <a:rPr lang="de-DE" sz="2200" dirty="0"/>
              <a:t> relevant </a:t>
            </a:r>
            <a:r>
              <a:rPr lang="de-DE" sz="2200" dirty="0" err="1"/>
              <a:t>parameters</a:t>
            </a:r>
            <a:r>
              <a:rPr lang="de-DE" sz="2200" dirty="0"/>
              <a:t> </a:t>
            </a:r>
            <a:r>
              <a:rPr lang="de-DE" sz="2200" dirty="0" err="1"/>
              <a:t>and</a:t>
            </a:r>
            <a:r>
              <a:rPr lang="de-DE" sz="2200" dirty="0"/>
              <a:t> </a:t>
            </a:r>
            <a:r>
              <a:rPr lang="de-DE" sz="2200" dirty="0" err="1"/>
              <a:t>be</a:t>
            </a:r>
            <a:r>
              <a:rPr lang="de-DE" sz="2200" dirty="0"/>
              <a:t> open </a:t>
            </a:r>
            <a:r>
              <a:rPr lang="de-DE" sz="2200" dirty="0" err="1"/>
              <a:t>to</a:t>
            </a:r>
            <a:r>
              <a:rPr lang="de-DE" sz="2200" dirty="0"/>
              <a:t> </a:t>
            </a:r>
            <a:r>
              <a:rPr lang="de-DE" sz="2200" dirty="0" err="1"/>
              <a:t>take</a:t>
            </a:r>
            <a:r>
              <a:rPr lang="de-DE" sz="2200" dirty="0"/>
              <a:t> </a:t>
            </a:r>
            <a:r>
              <a:rPr lang="de-DE" sz="2200" dirty="0" err="1"/>
              <a:t>action</a:t>
            </a:r>
            <a:r>
              <a:rPr lang="de-DE" sz="2200" dirty="0"/>
              <a:t> in </a:t>
            </a:r>
            <a:r>
              <a:rPr lang="de-DE" sz="2200" dirty="0" err="1"/>
              <a:t>the</a:t>
            </a:r>
            <a:r>
              <a:rPr lang="de-DE" sz="2200" dirty="0"/>
              <a:t> </a:t>
            </a:r>
            <a:r>
              <a:rPr lang="de-DE" sz="2200" dirty="0" err="1"/>
              <a:t>near</a:t>
            </a:r>
            <a:r>
              <a:rPr lang="de-DE" sz="2200" dirty="0"/>
              <a:t> </a:t>
            </a:r>
            <a:r>
              <a:rPr lang="de-DE" sz="2200" dirty="0" err="1"/>
              <a:t>future</a:t>
            </a:r>
            <a:endParaRPr lang="de-DE" sz="2200" dirty="0"/>
          </a:p>
          <a:p>
            <a:pPr marL="742933" lvl="1" indent="-285744">
              <a:buFont typeface="Arial" panose="020B0604020202020204" pitchFamily="34" charset="0"/>
              <a:buChar char="•"/>
            </a:pPr>
            <a:endParaRPr lang="de-DE" sz="2200" dirty="0"/>
          </a:p>
          <a:p>
            <a:pPr marL="285744" indent="-285744">
              <a:buFont typeface="Arial" panose="020B0604020202020204" pitchFamily="34" charset="0"/>
              <a:buChar char="•"/>
            </a:pPr>
            <a:r>
              <a:rPr lang="de-DE" sz="2600" dirty="0" err="1"/>
              <a:t>Revisit</a:t>
            </a:r>
            <a:r>
              <a:rPr lang="de-DE" sz="2600" dirty="0"/>
              <a:t> </a:t>
            </a:r>
            <a:r>
              <a:rPr lang="de-DE" sz="2600" dirty="0" err="1"/>
              <a:t>setting</a:t>
            </a:r>
            <a:r>
              <a:rPr lang="de-DE" sz="2600" dirty="0"/>
              <a:t> in 2019-H2</a:t>
            </a:r>
          </a:p>
          <a:p>
            <a:pPr marL="685784" lvl="1">
              <a:buFont typeface="Arial" panose="020B0604020202020204" pitchFamily="34" charset="0"/>
              <a:buChar char="•"/>
            </a:pPr>
            <a:endParaRPr lang="de-DE" dirty="0"/>
          </a:p>
          <a:p>
            <a:pPr marL="285744" indent="-285744">
              <a:buFont typeface="Arial" panose="020B0604020202020204" pitchFamily="34" charset="0"/>
              <a:buChar char="•"/>
            </a:pPr>
            <a:endParaRPr lang="en-US" dirty="0"/>
          </a:p>
        </p:txBody>
      </p:sp>
    </p:spTree>
    <p:extLst>
      <p:ext uri="{BB962C8B-B14F-4D97-AF65-F5344CB8AC3E}">
        <p14:creationId xmlns:p14="http://schemas.microsoft.com/office/powerpoint/2010/main" val="527230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Strategic Tasks 2019-2020</a:t>
            </a:r>
            <a:endParaRPr lang="en-US" dirty="0"/>
          </a:p>
        </p:txBody>
      </p:sp>
      <p:sp>
        <p:nvSpPr>
          <p:cNvPr id="3" name="Inhaltsplatzhalter 2"/>
          <p:cNvSpPr>
            <a:spLocks noGrp="1"/>
          </p:cNvSpPr>
          <p:nvPr>
            <p:ph idx="1"/>
          </p:nvPr>
        </p:nvSpPr>
        <p:spPr>
          <a:xfrm>
            <a:off x="353951" y="1197717"/>
            <a:ext cx="9637775" cy="5065121"/>
          </a:xfrm>
        </p:spPr>
        <p:txBody>
          <a:bodyPr>
            <a:normAutofit/>
          </a:bodyPr>
          <a:lstStyle/>
          <a:p>
            <a:pPr marL="285744" indent="-285744">
              <a:buFont typeface="Arial" panose="020B0604020202020204" pitchFamily="34" charset="0"/>
              <a:buChar char="•"/>
            </a:pPr>
            <a:r>
              <a:rPr lang="de-DE" dirty="0"/>
              <a:t>ESL growth, Impact Factor/Thomson Reuters metrics</a:t>
            </a:r>
          </a:p>
          <a:p>
            <a:pPr marL="285744" indent="-285744">
              <a:buFont typeface="Arial" panose="020B0604020202020204" pitchFamily="34" charset="0"/>
              <a:buChar char="•"/>
            </a:pPr>
            <a:r>
              <a:rPr lang="de-DE" dirty="0"/>
              <a:t>TCAD development, embedded and cyberphysical systems topics</a:t>
            </a:r>
          </a:p>
          <a:p>
            <a:pPr marL="685784" lvl="1">
              <a:buFont typeface="Arial" panose="020B0604020202020204" pitchFamily="34" charset="0"/>
              <a:buChar char="•"/>
            </a:pPr>
            <a:r>
              <a:rPr lang="de-DE" dirty="0"/>
              <a:t>Developping relation with ESWeek</a:t>
            </a:r>
          </a:p>
          <a:p>
            <a:pPr marL="685784" lvl="1">
              <a:buFont typeface="Arial" panose="020B0604020202020204" pitchFamily="34" charset="0"/>
              <a:buChar char="•"/>
            </a:pPr>
            <a:r>
              <a:rPr lang="de-DE" dirty="0"/>
              <a:t>Further analysis of model</a:t>
            </a:r>
          </a:p>
          <a:p>
            <a:pPr marL="285744" indent="-285744">
              <a:buFont typeface="Arial" panose="020B0604020202020204" pitchFamily="34" charset="0"/>
              <a:buChar char="•"/>
            </a:pPr>
            <a:r>
              <a:rPr lang="de-DE" dirty="0"/>
              <a:t>D&amp;T financial turnaround and </a:t>
            </a:r>
            <a:r>
              <a:rPr lang="de-DE" dirty="0" err="1"/>
              <a:t>increased</a:t>
            </a:r>
            <a:r>
              <a:rPr lang="de-DE" dirty="0"/>
              <a:t> </a:t>
            </a:r>
            <a:r>
              <a:rPr lang="de-DE" dirty="0" err="1"/>
              <a:t>visibility</a:t>
            </a:r>
            <a:endParaRPr lang="de-DE" dirty="0"/>
          </a:p>
          <a:p>
            <a:pPr marL="742933" lvl="1" indent="-285744">
              <a:buFont typeface="Arial" panose="020B0604020202020204" pitchFamily="34" charset="0"/>
              <a:buChar char="•"/>
            </a:pPr>
            <a:r>
              <a:rPr lang="de-DE" dirty="0" err="1"/>
              <a:t>Increased</a:t>
            </a:r>
            <a:r>
              <a:rPr lang="de-DE" dirty="0"/>
              <a:t> </a:t>
            </a:r>
            <a:r>
              <a:rPr lang="de-DE" dirty="0" err="1"/>
              <a:t>focus</a:t>
            </a:r>
            <a:r>
              <a:rPr lang="de-DE" dirty="0"/>
              <a:t> on </a:t>
            </a:r>
            <a:r>
              <a:rPr lang="de-DE" dirty="0" err="1"/>
              <a:t>embedded</a:t>
            </a:r>
            <a:r>
              <a:rPr lang="de-DE" dirty="0"/>
              <a:t> </a:t>
            </a:r>
            <a:r>
              <a:rPr lang="de-DE" dirty="0" err="1"/>
              <a:t>software</a:t>
            </a:r>
            <a:endParaRPr lang="de-DE" dirty="0"/>
          </a:p>
          <a:p>
            <a:pPr marL="285744" indent="-285744">
              <a:buFont typeface="Arial" panose="020B0604020202020204" pitchFamily="34" charset="0"/>
              <a:buChar char="•"/>
            </a:pPr>
            <a:r>
              <a:rPr lang="de-DE" dirty="0"/>
              <a:t>Readership enhancement</a:t>
            </a:r>
          </a:p>
          <a:p>
            <a:pPr marL="285744" indent="-285744">
              <a:buFont typeface="Arial" panose="020B0604020202020204" pitchFamily="34" charset="0"/>
              <a:buChar char="•"/>
            </a:pPr>
            <a:r>
              <a:rPr lang="de-DE" dirty="0"/>
              <a:t>Consider new possibilities in areas </a:t>
            </a:r>
            <a:r>
              <a:rPr lang="de-DE" dirty="0" err="1"/>
              <a:t>of</a:t>
            </a:r>
            <a:r>
              <a:rPr lang="de-DE" dirty="0"/>
              <a:t> </a:t>
            </a:r>
            <a:r>
              <a:rPr lang="de-DE" dirty="0" err="1"/>
              <a:t>growth</a:t>
            </a:r>
            <a:endParaRPr lang="de-DE" dirty="0"/>
          </a:p>
          <a:p>
            <a:pPr marL="285744" indent="-285744">
              <a:buFont typeface="Arial" panose="020B0604020202020204" pitchFamily="34" charset="0"/>
              <a:buChar char="•"/>
            </a:pPr>
            <a:endParaRPr lang="de-DE" dirty="0"/>
          </a:p>
          <a:p>
            <a:pPr marL="285744" indent="-285744">
              <a:buFont typeface="Arial" panose="020B0604020202020204" pitchFamily="34" charset="0"/>
              <a:buChar char="•"/>
            </a:pPr>
            <a:r>
              <a:rPr lang="de-DE" dirty="0"/>
              <a:t>2019 – 2020: </a:t>
            </a:r>
            <a:r>
              <a:rPr lang="de-DE" dirty="0" err="1"/>
              <a:t>Accelerated</a:t>
            </a:r>
            <a:r>
              <a:rPr lang="de-DE" dirty="0"/>
              <a:t> Open Access Initiative</a:t>
            </a:r>
          </a:p>
          <a:p>
            <a:pPr marL="285744" indent="-285744">
              <a:buFont typeface="Arial" panose="020B0604020202020204" pitchFamily="34" charset="0"/>
              <a:buChar char="•"/>
            </a:pPr>
            <a:endParaRPr lang="en-US" dirty="0"/>
          </a:p>
        </p:txBody>
      </p:sp>
    </p:spTree>
    <p:extLst>
      <p:ext uri="{BB962C8B-B14F-4D97-AF65-F5344CB8AC3E}">
        <p14:creationId xmlns:p14="http://schemas.microsoft.com/office/powerpoint/2010/main" val="386036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Ongoing &amp; </a:t>
            </a:r>
            <a:r>
              <a:rPr lang="de-DE" dirty="0" err="1"/>
              <a:t>Upcoming</a:t>
            </a:r>
            <a:r>
              <a:rPr lang="de-DE" dirty="0"/>
              <a:t> </a:t>
            </a:r>
            <a:r>
              <a:rPr lang="de-DE" dirty="0" err="1"/>
              <a:t>Activities</a:t>
            </a:r>
            <a:endParaRPr lang="en-US" dirty="0"/>
          </a:p>
        </p:txBody>
      </p:sp>
      <p:sp>
        <p:nvSpPr>
          <p:cNvPr id="3" name="Inhaltsplatzhalter 2"/>
          <p:cNvSpPr>
            <a:spLocks noGrp="1"/>
          </p:cNvSpPr>
          <p:nvPr>
            <p:ph idx="1"/>
          </p:nvPr>
        </p:nvSpPr>
        <p:spPr>
          <a:xfrm>
            <a:off x="353950" y="1186104"/>
            <a:ext cx="10135771" cy="5671896"/>
          </a:xfrm>
        </p:spPr>
        <p:txBody>
          <a:bodyPr>
            <a:normAutofit lnSpcReduction="10000"/>
          </a:bodyPr>
          <a:lstStyle/>
          <a:p>
            <a:pPr marL="285744" indent="-285744">
              <a:buFont typeface="Arial" panose="020B0604020202020204" pitchFamily="34" charset="0"/>
              <a:buChar char="•"/>
            </a:pPr>
            <a:r>
              <a:rPr lang="de-DE" dirty="0"/>
              <a:t>D&amp;T</a:t>
            </a:r>
          </a:p>
          <a:p>
            <a:pPr marL="742933" lvl="1" indent="-285744">
              <a:lnSpc>
                <a:spcPct val="110000"/>
              </a:lnSpc>
              <a:spcBef>
                <a:spcPts val="400"/>
              </a:spcBef>
              <a:buFont typeface="Arial" panose="020B0604020202020204" pitchFamily="34" charset="0"/>
              <a:buChar char="•"/>
            </a:pPr>
            <a:r>
              <a:rPr lang="de-DE" sz="2200" dirty="0"/>
              <a:t>Intermediate PRAC </a:t>
            </a:r>
            <a:r>
              <a:rPr lang="de-DE" sz="2200" dirty="0" err="1"/>
              <a:t>for</a:t>
            </a:r>
            <a:r>
              <a:rPr lang="de-DE" sz="2200" dirty="0"/>
              <a:t> D&amp;T: </a:t>
            </a:r>
            <a:r>
              <a:rPr lang="de-DE" sz="2200" dirty="0" err="1"/>
              <a:t>Approved</a:t>
            </a:r>
            <a:endParaRPr lang="de-DE" sz="2200" dirty="0"/>
          </a:p>
          <a:p>
            <a:pPr marL="742933" lvl="1" indent="-285744">
              <a:lnSpc>
                <a:spcPct val="110000"/>
              </a:lnSpc>
              <a:spcBef>
                <a:spcPts val="400"/>
              </a:spcBef>
              <a:buFont typeface="Arial" panose="020B0604020202020204" pitchFamily="34" charset="0"/>
              <a:buChar char="•"/>
            </a:pPr>
            <a:r>
              <a:rPr lang="de-DE" sz="2200" dirty="0"/>
              <a:t>“Search“ </a:t>
            </a:r>
            <a:r>
              <a:rPr lang="de-DE" sz="2200" dirty="0" err="1"/>
              <a:t>for</a:t>
            </a:r>
            <a:r>
              <a:rPr lang="de-DE" sz="2200" dirty="0"/>
              <a:t> “</a:t>
            </a:r>
            <a:r>
              <a:rPr lang="de-DE" sz="2200" dirty="0" err="1"/>
              <a:t>new</a:t>
            </a:r>
            <a:r>
              <a:rPr lang="de-DE" sz="2200" dirty="0"/>
              <a:t>“ </a:t>
            </a:r>
            <a:r>
              <a:rPr lang="de-DE" sz="2200" dirty="0" err="1"/>
              <a:t>EiC</a:t>
            </a:r>
            <a:r>
              <a:rPr lang="de-DE" sz="2200" dirty="0"/>
              <a:t> </a:t>
            </a:r>
            <a:r>
              <a:rPr lang="de-DE" sz="2200" dirty="0" err="1"/>
              <a:t>for</a:t>
            </a:r>
            <a:r>
              <a:rPr lang="de-DE" sz="2200" dirty="0"/>
              <a:t> D&amp;T: </a:t>
            </a:r>
            <a:r>
              <a:rPr lang="en-US" sz="2200" dirty="0"/>
              <a:t>Renewed mandate for Joerg Henkel</a:t>
            </a:r>
          </a:p>
          <a:p>
            <a:pPr marL="742933" lvl="1" indent="-285744">
              <a:lnSpc>
                <a:spcPct val="110000"/>
              </a:lnSpc>
              <a:spcBef>
                <a:spcPts val="400"/>
              </a:spcBef>
              <a:buFont typeface="Arial" panose="020B0604020202020204" pitchFamily="34" charset="0"/>
              <a:buChar char="•"/>
            </a:pPr>
            <a:r>
              <a:rPr lang="en-US" sz="2200" dirty="0"/>
              <a:t>D&amp;T is on a new cycle; finances to be monitored closely</a:t>
            </a:r>
          </a:p>
          <a:p>
            <a:pPr marL="742933" lvl="1" indent="-285744">
              <a:lnSpc>
                <a:spcPct val="110000"/>
              </a:lnSpc>
              <a:spcBef>
                <a:spcPts val="400"/>
              </a:spcBef>
              <a:buFont typeface="Arial" panose="020B0604020202020204" pitchFamily="34" charset="0"/>
              <a:buChar char="•"/>
            </a:pPr>
            <a:r>
              <a:rPr lang="en-US" sz="2200" dirty="0"/>
              <a:t>Emphasis on special issues can be driven topic-wise</a:t>
            </a:r>
          </a:p>
          <a:p>
            <a:pPr marL="742933" lvl="1" indent="-285744">
              <a:lnSpc>
                <a:spcPct val="110000"/>
              </a:lnSpc>
              <a:spcBef>
                <a:spcPts val="400"/>
              </a:spcBef>
              <a:buFont typeface="Arial" panose="020B0604020202020204" pitchFamily="34" charset="0"/>
              <a:buChar char="•"/>
            </a:pPr>
            <a:r>
              <a:rPr lang="de-DE" sz="2200" dirty="0"/>
              <a:t>Focus on </a:t>
            </a:r>
            <a:r>
              <a:rPr lang="de-DE" sz="2200" dirty="0" err="1"/>
              <a:t>embedded</a:t>
            </a:r>
            <a:r>
              <a:rPr lang="de-DE" sz="2200" dirty="0"/>
              <a:t> </a:t>
            </a:r>
            <a:r>
              <a:rPr lang="de-DE" sz="2200" dirty="0" err="1"/>
              <a:t>software</a:t>
            </a:r>
            <a:r>
              <a:rPr lang="de-DE" sz="2200" dirty="0"/>
              <a:t> </a:t>
            </a:r>
            <a:r>
              <a:rPr lang="de-DE" sz="2200" dirty="0" err="1"/>
              <a:t>to</a:t>
            </a:r>
            <a:r>
              <a:rPr lang="de-DE" sz="2200" dirty="0"/>
              <a:t> </a:t>
            </a:r>
            <a:r>
              <a:rPr lang="de-DE" sz="2200" dirty="0" err="1"/>
              <a:t>be</a:t>
            </a:r>
            <a:r>
              <a:rPr lang="de-DE" sz="2200" dirty="0"/>
              <a:t> </a:t>
            </a:r>
            <a:r>
              <a:rPr lang="de-DE" sz="2200" dirty="0" err="1"/>
              <a:t>pushed</a:t>
            </a:r>
            <a:r>
              <a:rPr lang="de-DE" sz="2200" dirty="0"/>
              <a:t> (CEDA, CASS, SSCS ok)</a:t>
            </a:r>
          </a:p>
          <a:p>
            <a:pPr marL="285744" indent="-285744">
              <a:buFont typeface="Arial" panose="020B0604020202020204" pitchFamily="34" charset="0"/>
              <a:buChar char="•"/>
            </a:pPr>
            <a:r>
              <a:rPr lang="de-DE" dirty="0"/>
              <a:t>ESL</a:t>
            </a:r>
          </a:p>
          <a:p>
            <a:pPr marL="742933" lvl="1" indent="-285744">
              <a:lnSpc>
                <a:spcPct val="110000"/>
              </a:lnSpc>
              <a:spcBef>
                <a:spcPts val="400"/>
              </a:spcBef>
              <a:buFont typeface="Arial" panose="020B0604020202020204" pitchFamily="34" charset="0"/>
              <a:buChar char="•"/>
            </a:pPr>
            <a:r>
              <a:rPr lang="en-US" sz="2200" dirty="0"/>
              <a:t>ESL received impact  factor from Clarivate</a:t>
            </a:r>
          </a:p>
          <a:p>
            <a:pPr marL="742933" lvl="1" indent="-285744">
              <a:lnSpc>
                <a:spcPct val="110000"/>
              </a:lnSpc>
              <a:spcBef>
                <a:spcPts val="400"/>
              </a:spcBef>
              <a:buFont typeface="Arial" panose="020B0604020202020204" pitchFamily="34" charset="0"/>
              <a:buChar char="•"/>
            </a:pPr>
            <a:r>
              <a:rPr lang="en-US" sz="2200" dirty="0"/>
              <a:t>Seeking special issues and perspective papers</a:t>
            </a:r>
          </a:p>
          <a:p>
            <a:pPr marL="742933" lvl="1" indent="-285744">
              <a:lnSpc>
                <a:spcPct val="110000"/>
              </a:lnSpc>
              <a:spcBef>
                <a:spcPts val="400"/>
              </a:spcBef>
              <a:buFont typeface="Arial" panose="020B0604020202020204" pitchFamily="34" charset="0"/>
              <a:buChar char="•"/>
            </a:pPr>
            <a:r>
              <a:rPr lang="de-DE" sz="2200" dirty="0"/>
              <a:t>Quick </a:t>
            </a:r>
            <a:r>
              <a:rPr lang="de-DE" sz="2200" dirty="0" err="1"/>
              <a:t>turnaround</a:t>
            </a:r>
            <a:r>
              <a:rPr lang="de-DE" sz="2200" dirty="0"/>
              <a:t> time</a:t>
            </a:r>
          </a:p>
          <a:p>
            <a:pPr marL="285744" indent="-285744">
              <a:buFont typeface="Arial" panose="020B0604020202020204" pitchFamily="34" charset="0"/>
              <a:buChar char="•"/>
            </a:pPr>
            <a:r>
              <a:rPr lang="de-DE" sz="2200" dirty="0"/>
              <a:t>TCAD</a:t>
            </a:r>
          </a:p>
          <a:p>
            <a:pPr marL="685784" lvl="1">
              <a:spcBef>
                <a:spcPts val="400"/>
              </a:spcBef>
              <a:buFont typeface="Arial" panose="020B0604020202020204" pitchFamily="34" charset="0"/>
              <a:buChar char="•"/>
            </a:pPr>
            <a:r>
              <a:rPr lang="de-DE" sz="2200" dirty="0"/>
              <a:t>Discussion on publication models: </a:t>
            </a:r>
            <a:r>
              <a:rPr lang="en-US" sz="2200" dirty="0"/>
              <a:t>Print and/or online, </a:t>
            </a:r>
            <a:r>
              <a:rPr lang="de-DE" sz="2200" dirty="0"/>
              <a:t>relation </a:t>
            </a:r>
            <a:r>
              <a:rPr lang="de-DE" sz="2200" dirty="0" err="1"/>
              <a:t>to</a:t>
            </a:r>
            <a:r>
              <a:rPr lang="de-DE" sz="2200" dirty="0"/>
              <a:t> </a:t>
            </a:r>
            <a:r>
              <a:rPr lang="de-DE" sz="2200" dirty="0" err="1"/>
              <a:t>conferences</a:t>
            </a:r>
            <a:endParaRPr lang="de-DE" sz="2200" dirty="0"/>
          </a:p>
          <a:p>
            <a:pPr marL="685784" lvl="1">
              <a:spcBef>
                <a:spcPts val="400"/>
              </a:spcBef>
              <a:buFont typeface="Arial" panose="020B0604020202020204" pitchFamily="34" charset="0"/>
              <a:buChar char="•"/>
            </a:pPr>
            <a:r>
              <a:rPr lang="en-US" sz="2200" dirty="0" err="1"/>
              <a:t>ESWeek</a:t>
            </a:r>
            <a:r>
              <a:rPr lang="en-US" sz="2200" dirty="0"/>
              <a:t> papers published on TCAD in 2018 (every two years)</a:t>
            </a:r>
          </a:p>
          <a:p>
            <a:pPr marL="0" indent="0">
              <a:buNone/>
            </a:pPr>
            <a:endParaRPr lang="en-US" dirty="0"/>
          </a:p>
        </p:txBody>
      </p:sp>
    </p:spTree>
    <p:extLst>
      <p:ext uri="{BB962C8B-B14F-4D97-AF65-F5344CB8AC3E}">
        <p14:creationId xmlns:p14="http://schemas.microsoft.com/office/powerpoint/2010/main" val="217068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Ongoing &amp; </a:t>
            </a:r>
            <a:r>
              <a:rPr lang="de-DE" dirty="0" err="1"/>
              <a:t>Upcoming</a:t>
            </a:r>
            <a:r>
              <a:rPr lang="de-DE" dirty="0"/>
              <a:t> </a:t>
            </a:r>
            <a:r>
              <a:rPr lang="de-DE" dirty="0" err="1"/>
              <a:t>Activities</a:t>
            </a:r>
            <a:endParaRPr lang="en-US" dirty="0"/>
          </a:p>
        </p:txBody>
      </p:sp>
      <p:sp>
        <p:nvSpPr>
          <p:cNvPr id="3" name="Inhaltsplatzhalter 2"/>
          <p:cNvSpPr>
            <a:spLocks noGrp="1"/>
          </p:cNvSpPr>
          <p:nvPr>
            <p:ph idx="1"/>
          </p:nvPr>
        </p:nvSpPr>
        <p:spPr>
          <a:xfrm>
            <a:off x="353950" y="1134344"/>
            <a:ext cx="9945989" cy="5853051"/>
          </a:xfrm>
        </p:spPr>
        <p:txBody>
          <a:bodyPr>
            <a:normAutofit/>
          </a:bodyPr>
          <a:lstStyle/>
          <a:p>
            <a:pPr marL="285744" indent="-285744">
              <a:buFont typeface="Arial" panose="020B0604020202020204" pitchFamily="34" charset="0"/>
              <a:buChar char="•"/>
            </a:pPr>
            <a:r>
              <a:rPr lang="de-DE" dirty="0"/>
              <a:t>TMSCS</a:t>
            </a:r>
          </a:p>
          <a:p>
            <a:pPr marL="685784" lvl="1">
              <a:spcBef>
                <a:spcPts val="400"/>
              </a:spcBef>
              <a:buFont typeface="Arial" panose="020B0604020202020204" pitchFamily="34" charset="0"/>
              <a:buChar char="•"/>
            </a:pPr>
            <a:r>
              <a:rPr lang="de-DE" sz="2200" dirty="0"/>
              <a:t>Computer Society </a:t>
            </a:r>
            <a:r>
              <a:rPr lang="de-DE" sz="2200" dirty="0" err="1"/>
              <a:t>dropped</a:t>
            </a:r>
            <a:r>
              <a:rPr lang="de-DE" sz="2200" dirty="0"/>
              <a:t> </a:t>
            </a:r>
            <a:r>
              <a:rPr lang="de-DE" sz="2200" dirty="0" err="1"/>
              <a:t>sponsorship</a:t>
            </a:r>
            <a:r>
              <a:rPr lang="de-DE" sz="2200" dirty="0"/>
              <a:t> </a:t>
            </a:r>
            <a:r>
              <a:rPr lang="de-DE" sz="2200" dirty="0" err="1"/>
              <a:t>altogether</a:t>
            </a:r>
            <a:endParaRPr lang="de-DE" sz="2200" dirty="0"/>
          </a:p>
          <a:p>
            <a:pPr marL="685784" lvl="1">
              <a:spcBef>
                <a:spcPts val="400"/>
              </a:spcBef>
              <a:buFont typeface="Arial" panose="020B0604020202020204" pitchFamily="34" charset="0"/>
              <a:buChar char="•"/>
            </a:pPr>
            <a:r>
              <a:rPr lang="de-DE" sz="2200" dirty="0" err="1"/>
              <a:t>Discussions</a:t>
            </a:r>
            <a:r>
              <a:rPr lang="de-DE" sz="2200" dirty="0"/>
              <a:t> </a:t>
            </a:r>
            <a:r>
              <a:rPr lang="de-DE" sz="2200" dirty="0" err="1"/>
              <a:t>to</a:t>
            </a:r>
            <a:r>
              <a:rPr lang="de-DE" sz="2200" dirty="0"/>
              <a:t> </a:t>
            </a:r>
            <a:r>
              <a:rPr lang="de-DE" sz="2200" dirty="0" err="1"/>
              <a:t>attempt</a:t>
            </a:r>
            <a:r>
              <a:rPr lang="de-DE" sz="2200" dirty="0"/>
              <a:t> </a:t>
            </a:r>
            <a:r>
              <a:rPr lang="de-DE" sz="2200" dirty="0" err="1"/>
              <a:t>to</a:t>
            </a:r>
            <a:r>
              <a:rPr lang="de-DE" sz="2200" dirty="0"/>
              <a:t> </a:t>
            </a:r>
            <a:r>
              <a:rPr lang="de-DE" sz="2200" dirty="0" err="1"/>
              <a:t>maintain</a:t>
            </a:r>
            <a:r>
              <a:rPr lang="de-DE" sz="2200" dirty="0"/>
              <a:t> </a:t>
            </a:r>
            <a:r>
              <a:rPr lang="de-DE" sz="2200" dirty="0" err="1"/>
              <a:t>journal</a:t>
            </a:r>
            <a:r>
              <a:rPr lang="de-DE" sz="2200" dirty="0"/>
              <a:t> </a:t>
            </a:r>
            <a:r>
              <a:rPr lang="de-DE" sz="2200" dirty="0" err="1"/>
              <a:t>were</a:t>
            </a:r>
            <a:r>
              <a:rPr lang="de-DE" sz="2200" dirty="0"/>
              <a:t> </a:t>
            </a:r>
            <a:r>
              <a:rPr lang="de-DE" sz="2200" dirty="0" err="1"/>
              <a:t>unsuccesful</a:t>
            </a:r>
            <a:endParaRPr lang="de-DE" sz="2200" dirty="0"/>
          </a:p>
          <a:p>
            <a:pPr marL="685784" lvl="1">
              <a:spcBef>
                <a:spcPts val="400"/>
              </a:spcBef>
              <a:buFont typeface="Arial" panose="020B0604020202020204" pitchFamily="34" charset="0"/>
              <a:buChar char="•"/>
            </a:pPr>
            <a:r>
              <a:rPr lang="de-DE" sz="2200" dirty="0"/>
              <a:t>... Journal </a:t>
            </a:r>
            <a:r>
              <a:rPr lang="de-DE" sz="2200" dirty="0" err="1"/>
              <a:t>is</a:t>
            </a:r>
            <a:r>
              <a:rPr lang="de-DE" sz="2200" dirty="0"/>
              <a:t> </a:t>
            </a:r>
            <a:r>
              <a:rPr lang="de-DE" sz="2200" dirty="0" err="1"/>
              <a:t>ending</a:t>
            </a:r>
            <a:endParaRPr lang="de-DE" sz="2200" dirty="0"/>
          </a:p>
          <a:p>
            <a:pPr marL="228595">
              <a:buFont typeface="Arial" panose="020B0604020202020204" pitchFamily="34" charset="0"/>
              <a:buChar char="•"/>
            </a:pPr>
            <a:r>
              <a:rPr lang="de-DE" dirty="0" err="1"/>
              <a:t>JxCDC</a:t>
            </a:r>
            <a:endParaRPr lang="de-DE" dirty="0"/>
          </a:p>
          <a:p>
            <a:pPr marL="685784" lvl="1">
              <a:spcBef>
                <a:spcPts val="400"/>
              </a:spcBef>
              <a:buFont typeface="Arial" panose="020B0604020202020204" pitchFamily="34" charset="0"/>
              <a:buChar char="•"/>
            </a:pPr>
            <a:r>
              <a:rPr lang="de-DE" sz="2200" dirty="0"/>
              <a:t>Computer Society </a:t>
            </a:r>
            <a:r>
              <a:rPr lang="de-DE" sz="2200" dirty="0" err="1"/>
              <a:t>and</a:t>
            </a:r>
            <a:r>
              <a:rPr lang="de-DE" sz="2200" dirty="0"/>
              <a:t> Nanotechnology Council </a:t>
            </a:r>
            <a:r>
              <a:rPr lang="de-DE" sz="2200" dirty="0" err="1"/>
              <a:t>dropped</a:t>
            </a:r>
            <a:r>
              <a:rPr lang="de-DE" sz="2200" dirty="0"/>
              <a:t> </a:t>
            </a:r>
            <a:r>
              <a:rPr lang="de-DE" sz="2200" dirty="0" err="1"/>
              <a:t>sponsorship</a:t>
            </a:r>
            <a:endParaRPr lang="de-DE" sz="2200" dirty="0"/>
          </a:p>
          <a:p>
            <a:pPr marL="685784" lvl="1">
              <a:spcBef>
                <a:spcPts val="400"/>
              </a:spcBef>
              <a:buFont typeface="Arial" panose="020B0604020202020204" pitchFamily="34" charset="0"/>
              <a:buChar char="•"/>
            </a:pPr>
            <a:r>
              <a:rPr lang="de-DE" sz="2200" dirty="0"/>
              <a:t>Solid-State </a:t>
            </a:r>
            <a:r>
              <a:rPr lang="de-DE" sz="2200" dirty="0" err="1"/>
              <a:t>Circuits</a:t>
            </a:r>
            <a:r>
              <a:rPr lang="de-DE" sz="2200" dirty="0"/>
              <a:t> </a:t>
            </a:r>
            <a:r>
              <a:rPr lang="de-DE" sz="2200" dirty="0" err="1"/>
              <a:t>picked</a:t>
            </a:r>
            <a:r>
              <a:rPr lang="de-DE" sz="2200" dirty="0"/>
              <a:t> </a:t>
            </a:r>
            <a:r>
              <a:rPr lang="de-DE" sz="2200" dirty="0" err="1"/>
              <a:t>up</a:t>
            </a:r>
            <a:r>
              <a:rPr lang="de-DE" sz="2200" dirty="0"/>
              <a:t> </a:t>
            </a:r>
            <a:r>
              <a:rPr lang="de-DE" sz="2200" dirty="0" err="1"/>
              <a:t>responsibility</a:t>
            </a:r>
            <a:r>
              <a:rPr lang="de-DE" sz="2200" dirty="0"/>
              <a:t> but open </a:t>
            </a:r>
            <a:r>
              <a:rPr lang="de-DE" sz="2200" dirty="0" err="1"/>
              <a:t>to</a:t>
            </a:r>
            <a:r>
              <a:rPr lang="de-DE" sz="2200" dirty="0"/>
              <a:t> </a:t>
            </a:r>
            <a:r>
              <a:rPr lang="de-DE" sz="2200" dirty="0" err="1"/>
              <a:t>new</a:t>
            </a:r>
            <a:r>
              <a:rPr lang="de-DE" sz="2200" dirty="0"/>
              <a:t> </a:t>
            </a:r>
            <a:r>
              <a:rPr lang="de-DE" sz="2200" dirty="0" err="1"/>
              <a:t>sponsors</a:t>
            </a:r>
            <a:endParaRPr lang="de-DE" sz="2200" dirty="0"/>
          </a:p>
          <a:p>
            <a:pPr marL="685784" lvl="1">
              <a:spcBef>
                <a:spcPts val="400"/>
              </a:spcBef>
              <a:buFont typeface="Arial" panose="020B0604020202020204" pitchFamily="34" charset="0"/>
              <a:buChar char="•"/>
            </a:pPr>
            <a:r>
              <a:rPr lang="de-DE" sz="2200" dirty="0"/>
              <a:t>CEDA </a:t>
            </a:r>
            <a:r>
              <a:rPr lang="de-DE" sz="2200" dirty="0" err="1"/>
              <a:t>can</a:t>
            </a:r>
            <a:r>
              <a:rPr lang="de-DE" sz="2200" dirty="0"/>
              <a:t> upgrade </a:t>
            </a:r>
            <a:r>
              <a:rPr lang="de-DE" sz="2200" dirty="0" err="1"/>
              <a:t>sponsorship</a:t>
            </a:r>
            <a:r>
              <a:rPr lang="de-DE" sz="2200" dirty="0"/>
              <a:t> </a:t>
            </a:r>
            <a:r>
              <a:rPr lang="de-DE" sz="2200" dirty="0" err="1"/>
              <a:t>to</a:t>
            </a:r>
            <a:r>
              <a:rPr lang="de-DE" sz="2200" dirty="0"/>
              <a:t> </a:t>
            </a:r>
            <a:r>
              <a:rPr lang="de-DE" sz="2200" dirty="0" err="1"/>
              <a:t>financial</a:t>
            </a:r>
            <a:r>
              <a:rPr lang="de-DE" sz="2200" dirty="0"/>
              <a:t>: TBD</a:t>
            </a:r>
          </a:p>
          <a:p>
            <a:pPr marL="228595">
              <a:buFont typeface="Arial" panose="020B0604020202020204" pitchFamily="34" charset="0"/>
              <a:buChar char="•"/>
            </a:pPr>
            <a:r>
              <a:rPr lang="de-DE" dirty="0"/>
              <a:t>TSUSC</a:t>
            </a:r>
          </a:p>
          <a:p>
            <a:pPr marL="685784" lvl="1">
              <a:spcBef>
                <a:spcPts val="400"/>
              </a:spcBef>
              <a:buFont typeface="Arial" panose="020B0604020202020204" pitchFamily="34" charset="0"/>
              <a:buChar char="•"/>
            </a:pPr>
            <a:r>
              <a:rPr lang="de-DE" sz="2200" dirty="0" err="1"/>
              <a:t>Doing</a:t>
            </a:r>
            <a:r>
              <a:rPr lang="de-DE" sz="2200" dirty="0"/>
              <a:t> </a:t>
            </a:r>
            <a:r>
              <a:rPr lang="de-DE" sz="2200" dirty="0" err="1"/>
              <a:t>well</a:t>
            </a:r>
            <a:r>
              <a:rPr lang="de-DE" sz="2200" dirty="0"/>
              <a:t> but limited </a:t>
            </a:r>
            <a:r>
              <a:rPr lang="de-DE" sz="2200" dirty="0" err="1"/>
              <a:t>visibility</a:t>
            </a:r>
            <a:r>
              <a:rPr lang="de-DE" sz="2200" dirty="0"/>
              <a:t> </a:t>
            </a:r>
            <a:r>
              <a:rPr lang="de-DE" sz="2200" dirty="0" err="1"/>
              <a:t>from</a:t>
            </a:r>
            <a:r>
              <a:rPr lang="de-DE" sz="2200" dirty="0"/>
              <a:t> CEDA</a:t>
            </a:r>
          </a:p>
          <a:p>
            <a:pPr marL="228595">
              <a:buFont typeface="Arial" panose="020B0604020202020204" pitchFamily="34" charset="0"/>
              <a:buChar char="•"/>
            </a:pPr>
            <a:r>
              <a:rPr lang="de-DE" dirty="0"/>
              <a:t>Flexible </a:t>
            </a:r>
            <a:r>
              <a:rPr lang="de-DE" dirty="0" err="1"/>
              <a:t>and</a:t>
            </a:r>
            <a:r>
              <a:rPr lang="de-DE" dirty="0"/>
              <a:t> </a:t>
            </a:r>
            <a:r>
              <a:rPr lang="de-DE" dirty="0" err="1"/>
              <a:t>Printed</a:t>
            </a:r>
            <a:r>
              <a:rPr lang="de-DE" dirty="0"/>
              <a:t> Electronics</a:t>
            </a:r>
          </a:p>
          <a:p>
            <a:pPr marL="685784" lvl="1">
              <a:spcBef>
                <a:spcPts val="400"/>
              </a:spcBef>
              <a:buFont typeface="Arial" panose="020B0604020202020204" pitchFamily="34" charset="0"/>
              <a:buChar char="•"/>
            </a:pPr>
            <a:r>
              <a:rPr lang="de-DE" sz="2200" dirty="0"/>
              <a:t>New Transactions </a:t>
            </a:r>
            <a:r>
              <a:rPr lang="de-DE" sz="2200" dirty="0" err="1"/>
              <a:t>proposed</a:t>
            </a:r>
            <a:r>
              <a:rPr lang="de-DE" sz="2200" dirty="0"/>
              <a:t>, </a:t>
            </a:r>
            <a:r>
              <a:rPr lang="de-DE" sz="2200" dirty="0" err="1"/>
              <a:t>under</a:t>
            </a:r>
            <a:r>
              <a:rPr lang="de-DE" sz="2200" dirty="0"/>
              <a:t> </a:t>
            </a:r>
            <a:r>
              <a:rPr lang="de-DE" sz="2200" dirty="0" err="1"/>
              <a:t>discussion</a:t>
            </a:r>
            <a:endParaRPr lang="de-DE" sz="2200" dirty="0"/>
          </a:p>
          <a:p>
            <a:pPr marL="228595">
              <a:spcBef>
                <a:spcPts val="400"/>
              </a:spcBef>
              <a:buFont typeface="Arial" panose="020B0604020202020204" pitchFamily="34" charset="0"/>
              <a:buChar char="•"/>
            </a:pPr>
            <a:endParaRPr lang="de-DE" dirty="0"/>
          </a:p>
          <a:p>
            <a:pPr marL="0" indent="0">
              <a:buNone/>
            </a:pPr>
            <a:endParaRPr lang="en-US" dirty="0"/>
          </a:p>
        </p:txBody>
      </p:sp>
    </p:spTree>
    <p:extLst>
      <p:ext uri="{BB962C8B-B14F-4D97-AF65-F5344CB8AC3E}">
        <p14:creationId xmlns:p14="http://schemas.microsoft.com/office/powerpoint/2010/main" val="77994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03" y="241936"/>
            <a:ext cx="8596668" cy="717731"/>
          </a:xfrm>
        </p:spPr>
        <p:txBody>
          <a:bodyPr numCol="1"/>
          <a:lstStyle/>
          <a:p>
            <a:r>
              <a:rPr lang="de-DE" altLang="de-DE" dirty="0"/>
              <a:t>Timeline of focus activities</a:t>
            </a:r>
            <a:endParaRPr lang="en-US" dirty="0"/>
          </a:p>
        </p:txBody>
      </p:sp>
      <p:sp>
        <p:nvSpPr>
          <p:cNvPr id="4" name="Foliennummernplatzhalter 3"/>
          <p:cNvSpPr>
            <a:spLocks noGrp="1"/>
          </p:cNvSpPr>
          <p:nvPr>
            <p:ph type="sldNum" sz="quarter" idx="12"/>
          </p:nvPr>
        </p:nvSpPr>
        <p:spPr/>
        <p:txBody>
          <a:bodyPr numCol="1"/>
          <a:lstStyle/>
          <a:p>
            <a:fld id="{33D80FE5-F6A4-4408-9D64-7361C7D3C16A}" type="slidenum">
              <a:rPr lang="en-US" smtClean="0"/>
              <a:pPr/>
              <a:t>5</a:t>
            </a:fld>
            <a:endParaRPr lang="en-US"/>
          </a:p>
        </p:txBody>
      </p:sp>
      <p:graphicFrame>
        <p:nvGraphicFramePr>
          <p:cNvPr id="3" name="Object 2">
            <a:extLst>
              <a:ext uri="{FF2B5EF4-FFF2-40B4-BE49-F238E27FC236}">
                <a16:creationId xmlns:a16="http://schemas.microsoft.com/office/drawing/2014/main" id="{099713A8-D0FB-9646-8B53-3CDC40EEE15F}"/>
              </a:ext>
            </a:extLst>
          </p:cNvPr>
          <p:cNvGraphicFramePr>
            <a:graphicFrameLocks noChangeAspect="1"/>
          </p:cNvGraphicFramePr>
          <p:nvPr>
            <p:extLst>
              <p:ext uri="{D42A27DB-BD31-4B8C-83A1-F6EECF244321}">
                <p14:modId xmlns:p14="http://schemas.microsoft.com/office/powerpoint/2010/main" val="386762852"/>
              </p:ext>
            </p:extLst>
          </p:nvPr>
        </p:nvGraphicFramePr>
        <p:xfrm>
          <a:off x="735141" y="980220"/>
          <a:ext cx="8470900" cy="5346700"/>
        </p:xfrm>
        <a:graphic>
          <a:graphicData uri="http://schemas.openxmlformats.org/presentationml/2006/ole">
            <mc:AlternateContent xmlns:mc="http://schemas.openxmlformats.org/markup-compatibility/2006">
              <mc:Choice xmlns:v="urn:schemas-microsoft-com:vml" Requires="v">
                <p:oleObj spid="_x0000_s1111" name="Worksheet" r:id="rId3" imgW="8470900" imgH="5346700" progId="Excel.Sheet.12">
                  <p:embed/>
                </p:oleObj>
              </mc:Choice>
              <mc:Fallback>
                <p:oleObj name="Worksheet" r:id="rId3" imgW="8470900" imgH="5346700" progId="Excel.Sheet.12">
                  <p:embed/>
                  <p:pic>
                    <p:nvPicPr>
                      <p:cNvPr id="0" name=""/>
                      <p:cNvPicPr/>
                      <p:nvPr/>
                    </p:nvPicPr>
                    <p:blipFill>
                      <a:blip r:embed="rId4"/>
                      <a:stretch>
                        <a:fillRect/>
                      </a:stretch>
                    </p:blipFill>
                    <p:spPr>
                      <a:xfrm>
                        <a:off x="735141" y="980220"/>
                        <a:ext cx="8470900" cy="5346700"/>
                      </a:xfrm>
                      <a:prstGeom prst="rect">
                        <a:avLst/>
                      </a:prstGeom>
                    </p:spPr>
                  </p:pic>
                </p:oleObj>
              </mc:Fallback>
            </mc:AlternateContent>
          </a:graphicData>
        </a:graphic>
      </p:graphicFrame>
    </p:spTree>
    <p:extLst>
      <p:ext uri="{BB962C8B-B14F-4D97-AF65-F5344CB8AC3E}">
        <p14:creationId xmlns:p14="http://schemas.microsoft.com/office/powerpoint/2010/main" val="327275600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02" y="1481300"/>
            <a:ext cx="11353800" cy="5315407"/>
          </a:xfrm>
        </p:spPr>
        <p:txBody>
          <a:bodyPr>
            <a:normAutofit/>
          </a:bodyPr>
          <a:lstStyle/>
          <a:p>
            <a:pPr marL="0" indent="0">
              <a:buNone/>
            </a:pPr>
            <a:r>
              <a:rPr lang="de-DE" altLang="de-DE" dirty="0"/>
              <a:t>Financial sponsor: CEDA</a:t>
            </a:r>
          </a:p>
          <a:p>
            <a:pPr marL="285744" indent="-285744">
              <a:buFont typeface="Arial" panose="020B0604020202020204" pitchFamily="34" charset="0"/>
              <a:buChar char="•"/>
            </a:pPr>
            <a:endParaRPr lang="de-DE" altLang="de-DE" dirty="0"/>
          </a:p>
          <a:p>
            <a:pPr marL="285744" indent="-285744">
              <a:buFont typeface="Arial" panose="020B0604020202020204" pitchFamily="34" charset="0"/>
              <a:buChar char="•"/>
            </a:pPr>
            <a:r>
              <a:rPr lang="en-AU" dirty="0"/>
              <a:t>Started in 2009</a:t>
            </a:r>
          </a:p>
          <a:p>
            <a:pPr marL="285744" indent="-285744">
              <a:buFont typeface="Arial" panose="020B0604020202020204" pitchFamily="34" charset="0"/>
              <a:buChar char="•"/>
            </a:pPr>
            <a:r>
              <a:rPr lang="en-AU" dirty="0"/>
              <a:t>Received approximately 150-175 submissions a year</a:t>
            </a:r>
          </a:p>
          <a:p>
            <a:pPr marL="285744" indent="-285744">
              <a:buFont typeface="Arial" panose="020B0604020202020204" pitchFamily="34" charset="0"/>
              <a:buChar char="•"/>
            </a:pPr>
            <a:r>
              <a:rPr lang="en-AU" dirty="0"/>
              <a:t>Four pages only</a:t>
            </a:r>
          </a:p>
          <a:p>
            <a:pPr marL="285744" indent="-285744">
              <a:buFont typeface="Arial" panose="020B0604020202020204" pitchFamily="34" charset="0"/>
              <a:buChar char="•"/>
            </a:pPr>
            <a:r>
              <a:rPr lang="en-AU" dirty="0"/>
              <a:t>Four issues per year</a:t>
            </a:r>
          </a:p>
          <a:p>
            <a:pPr marL="285744" indent="-285744">
              <a:buFont typeface="Arial" panose="020B0604020202020204" pitchFamily="34" charset="0"/>
              <a:buChar char="•"/>
            </a:pPr>
            <a:r>
              <a:rPr lang="en-AU" dirty="0"/>
              <a:t>Strives for quick turnaround</a:t>
            </a:r>
          </a:p>
          <a:p>
            <a:pPr marL="285744" indent="-285744">
              <a:buFont typeface="Arial" panose="020B0604020202020204" pitchFamily="34" charset="0"/>
              <a:buChar char="•"/>
            </a:pPr>
            <a:r>
              <a:rPr lang="de-DE" altLang="de-DE" dirty="0"/>
              <a:t>Room to grow: initiatives underway</a:t>
            </a:r>
          </a:p>
          <a:p>
            <a:pPr marL="285744" indent="-285744">
              <a:buFont typeface="Arial" panose="020B0604020202020204" pitchFamily="34" charset="0"/>
              <a:buChar char="•"/>
            </a:pPr>
            <a:r>
              <a:rPr lang="de-DE" altLang="de-DE" dirty="0"/>
              <a:t>Finance, size, attention (click counts), submission-to-publication times, publication dates: healthy/stable</a:t>
            </a:r>
          </a:p>
        </p:txBody>
      </p:sp>
      <p:sp>
        <p:nvSpPr>
          <p:cNvPr id="5" name="Title 4"/>
          <p:cNvSpPr>
            <a:spLocks noGrp="1"/>
          </p:cNvSpPr>
          <p:nvPr>
            <p:ph type="title"/>
          </p:nvPr>
        </p:nvSpPr>
        <p:spPr/>
        <p:txBody>
          <a:bodyPr/>
          <a:lstStyle/>
          <a:p>
            <a:r>
              <a:rPr lang="en-AU" dirty="0"/>
              <a:t>ESL - Introduction</a:t>
            </a:r>
          </a:p>
        </p:txBody>
      </p:sp>
      <p:pic>
        <p:nvPicPr>
          <p:cNvPr id="4" name="Picture 4"/>
          <p:cNvPicPr>
            <a:picLocks noChangeAspect="1"/>
          </p:cNvPicPr>
          <p:nvPr/>
        </p:nvPicPr>
        <p:blipFill>
          <a:blip r:embed="rId2"/>
          <a:stretch>
            <a:fillRect/>
          </a:stretch>
        </p:blipFill>
        <p:spPr>
          <a:xfrm>
            <a:off x="7326758" y="3430518"/>
            <a:ext cx="4586647" cy="1937536"/>
          </a:xfrm>
          <a:prstGeom prst="rect">
            <a:avLst/>
          </a:prstGeom>
          <a:ln w="25400">
            <a:solidFill>
              <a:schemeClr val="accent1"/>
            </a:solidFill>
          </a:ln>
        </p:spPr>
      </p:pic>
      <p:pic>
        <p:nvPicPr>
          <p:cNvPr id="7" name="Picture 6"/>
          <p:cNvPicPr>
            <a:picLocks noChangeAspect="1"/>
          </p:cNvPicPr>
          <p:nvPr/>
        </p:nvPicPr>
        <p:blipFill>
          <a:blip r:embed="rId3"/>
          <a:stretch>
            <a:fillRect/>
          </a:stretch>
        </p:blipFill>
        <p:spPr>
          <a:xfrm>
            <a:off x="5631542" y="-2010"/>
            <a:ext cx="3988540" cy="1475352"/>
          </a:xfrm>
          <a:prstGeom prst="rect">
            <a:avLst/>
          </a:prstGeom>
        </p:spPr>
      </p:pic>
    </p:spTree>
    <p:extLst>
      <p:ext uri="{BB962C8B-B14F-4D97-AF65-F5344CB8AC3E}">
        <p14:creationId xmlns:p14="http://schemas.microsoft.com/office/powerpoint/2010/main" val="305139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4D46DC-A52D-4203-9818-FF00B56BA02A}"/>
              </a:ext>
            </a:extLst>
          </p:cNvPr>
          <p:cNvPicPr>
            <a:picLocks noChangeAspect="1"/>
          </p:cNvPicPr>
          <p:nvPr/>
        </p:nvPicPr>
        <p:blipFill>
          <a:blip r:embed="rId2"/>
          <a:stretch>
            <a:fillRect/>
          </a:stretch>
        </p:blipFill>
        <p:spPr>
          <a:xfrm>
            <a:off x="365102" y="1383875"/>
            <a:ext cx="8178799" cy="5474125"/>
          </a:xfrm>
          <a:prstGeom prst="rect">
            <a:avLst/>
          </a:prstGeom>
        </p:spPr>
      </p:pic>
      <p:graphicFrame>
        <p:nvGraphicFramePr>
          <p:cNvPr id="3" name="object 56">
            <a:extLst>
              <a:ext uri="{FF2B5EF4-FFF2-40B4-BE49-F238E27FC236}">
                <a16:creationId xmlns:a16="http://schemas.microsoft.com/office/drawing/2014/main" id="{59986B92-7035-9947-80D5-DA7CEA524702}"/>
              </a:ext>
            </a:extLst>
          </p:cNvPr>
          <p:cNvGraphicFramePr>
            <a:graphicFrameLocks noGrp="1"/>
          </p:cNvGraphicFramePr>
          <p:nvPr>
            <p:extLst>
              <p:ext uri="{D42A27DB-BD31-4B8C-83A1-F6EECF244321}">
                <p14:modId xmlns:p14="http://schemas.microsoft.com/office/powerpoint/2010/main" val="2373033570"/>
              </p:ext>
            </p:extLst>
          </p:nvPr>
        </p:nvGraphicFramePr>
        <p:xfrm>
          <a:off x="6003986" y="3088257"/>
          <a:ext cx="4102781" cy="2944858"/>
        </p:xfrm>
        <a:graphic>
          <a:graphicData uri="http://schemas.openxmlformats.org/drawingml/2006/table">
            <a:tbl>
              <a:tblPr firstRow="1" bandRow="1">
                <a:tableStyleId>{2D5ABB26-0587-4C30-8999-92F81FD0307C}</a:tableStyleId>
              </a:tblPr>
              <a:tblGrid>
                <a:gridCol w="2605176">
                  <a:extLst>
                    <a:ext uri="{9D8B030D-6E8A-4147-A177-3AD203B41FA5}">
                      <a16:colId xmlns:a16="http://schemas.microsoft.com/office/drawing/2014/main" val="20000"/>
                    </a:ext>
                  </a:extLst>
                </a:gridCol>
                <a:gridCol w="761338">
                  <a:extLst>
                    <a:ext uri="{9D8B030D-6E8A-4147-A177-3AD203B41FA5}">
                      <a16:colId xmlns:a16="http://schemas.microsoft.com/office/drawing/2014/main" val="20001"/>
                    </a:ext>
                  </a:extLst>
                </a:gridCol>
                <a:gridCol w="736267">
                  <a:extLst>
                    <a:ext uri="{9D8B030D-6E8A-4147-A177-3AD203B41FA5}">
                      <a16:colId xmlns:a16="http://schemas.microsoft.com/office/drawing/2014/main" val="20002"/>
                    </a:ext>
                  </a:extLst>
                </a:gridCol>
              </a:tblGrid>
              <a:tr h="414068">
                <a:tc>
                  <a:txBody>
                    <a:bodyPr/>
                    <a:lstStyle/>
                    <a:p>
                      <a:pPr marL="625475" algn="l">
                        <a:lnSpc>
                          <a:spcPct val="100000"/>
                        </a:lnSpc>
                        <a:spcBef>
                          <a:spcPts val="300"/>
                        </a:spcBef>
                      </a:pPr>
                      <a:r>
                        <a:rPr sz="1600" b="1" spc="-10" dirty="0">
                          <a:solidFill>
                            <a:srgbClr val="231F20"/>
                          </a:solidFill>
                          <a:latin typeface="Arial"/>
                          <a:cs typeface="Arial"/>
                        </a:rPr>
                        <a:t>Manuscript</a:t>
                      </a:r>
                      <a:r>
                        <a:rPr sz="1600" b="1" spc="-30" dirty="0">
                          <a:solidFill>
                            <a:srgbClr val="231F20"/>
                          </a:solidFill>
                          <a:latin typeface="Arial"/>
                          <a:cs typeface="Arial"/>
                        </a:rPr>
                        <a:t> </a:t>
                      </a:r>
                      <a:r>
                        <a:rPr sz="1600" b="1" spc="-35" dirty="0">
                          <a:solidFill>
                            <a:srgbClr val="231F20"/>
                          </a:solidFill>
                          <a:latin typeface="Arial"/>
                          <a:cs typeface="Arial"/>
                        </a:rPr>
                        <a:t>Type</a:t>
                      </a:r>
                      <a:endParaRPr sz="1600" b="1" dirty="0">
                        <a:latin typeface="Arial"/>
                        <a:cs typeface="Arial"/>
                      </a:endParaRPr>
                    </a:p>
                  </a:txBody>
                  <a:tcPr marL="0" marR="0" marT="33618" marB="0">
                    <a:lnL w="9525">
                      <a:solidFill>
                        <a:srgbClr val="5F8CB6"/>
                      </a:solidFill>
                      <a:prstDash val="solid"/>
                    </a:lnL>
                    <a:lnR w="9525">
                      <a:solidFill>
                        <a:srgbClr val="5F8CB6"/>
                      </a:solidFill>
                      <a:prstDash val="solid"/>
                    </a:lnR>
                    <a:lnT w="9525">
                      <a:solidFill>
                        <a:srgbClr val="5F8CB6"/>
                      </a:solidFill>
                      <a:prstDash val="solid"/>
                    </a:lnT>
                    <a:lnB w="9525">
                      <a:solidFill>
                        <a:srgbClr val="5F8CB6"/>
                      </a:solidFill>
                      <a:prstDash val="solid"/>
                    </a:lnB>
                    <a:solidFill>
                      <a:srgbClr val="C1D4E3"/>
                    </a:solidFill>
                  </a:tcPr>
                </a:tc>
                <a:tc>
                  <a:txBody>
                    <a:bodyPr/>
                    <a:lstStyle/>
                    <a:p>
                      <a:pPr marL="49530" marR="41910" indent="22860" algn="ctr">
                        <a:lnSpc>
                          <a:spcPct val="112400"/>
                        </a:lnSpc>
                        <a:spcBef>
                          <a:spcPts val="190"/>
                        </a:spcBef>
                      </a:pPr>
                      <a:r>
                        <a:rPr lang="en-US" sz="1600" b="1" spc="-5" dirty="0">
                          <a:solidFill>
                            <a:srgbClr val="231F20"/>
                          </a:solidFill>
                          <a:latin typeface="Arial"/>
                          <a:cs typeface="Arial"/>
                        </a:rPr>
                        <a:t>No</a:t>
                      </a:r>
                      <a:endParaRPr sz="1600" b="1" dirty="0">
                        <a:latin typeface="Arial"/>
                        <a:cs typeface="Arial"/>
                      </a:endParaRPr>
                    </a:p>
                  </a:txBody>
                  <a:tcPr marL="0" marR="0" marT="21291" marB="0">
                    <a:lnL w="9525">
                      <a:solidFill>
                        <a:srgbClr val="5F8CB6"/>
                      </a:solidFill>
                      <a:prstDash val="solid"/>
                    </a:lnL>
                    <a:lnR w="9525">
                      <a:solidFill>
                        <a:srgbClr val="5F8CB6"/>
                      </a:solidFill>
                      <a:prstDash val="solid"/>
                    </a:lnR>
                    <a:lnT w="9525">
                      <a:solidFill>
                        <a:srgbClr val="5F8CB6"/>
                      </a:solidFill>
                      <a:prstDash val="solid"/>
                    </a:lnT>
                    <a:lnB w="9525">
                      <a:solidFill>
                        <a:srgbClr val="5F8CB6"/>
                      </a:solidFill>
                      <a:prstDash val="solid"/>
                    </a:lnB>
                    <a:solidFill>
                      <a:srgbClr val="C1D4E3"/>
                    </a:solidFill>
                  </a:tcPr>
                </a:tc>
                <a:tc>
                  <a:txBody>
                    <a:bodyPr/>
                    <a:lstStyle/>
                    <a:p>
                      <a:pPr marL="116839" marR="41275" indent="-68580" algn="ctr">
                        <a:lnSpc>
                          <a:spcPct val="112400"/>
                        </a:lnSpc>
                        <a:spcBef>
                          <a:spcPts val="190"/>
                        </a:spcBef>
                      </a:pPr>
                      <a:r>
                        <a:rPr lang="en-US" sz="1600" b="1" spc="-5" dirty="0">
                          <a:solidFill>
                            <a:srgbClr val="231F20"/>
                          </a:solidFill>
                          <a:latin typeface="Arial"/>
                          <a:cs typeface="Arial"/>
                        </a:rPr>
                        <a:t>%</a:t>
                      </a:r>
                    </a:p>
                  </a:txBody>
                  <a:tcPr marL="0" marR="0" marT="21291" marB="0">
                    <a:lnL w="9525">
                      <a:solidFill>
                        <a:srgbClr val="5F8CB6"/>
                      </a:solidFill>
                      <a:prstDash val="solid"/>
                    </a:lnL>
                    <a:lnR w="9525">
                      <a:solidFill>
                        <a:srgbClr val="5F8CB6"/>
                      </a:solidFill>
                      <a:prstDash val="solid"/>
                    </a:lnR>
                    <a:lnT w="9525">
                      <a:solidFill>
                        <a:srgbClr val="5F8CB6"/>
                      </a:solidFill>
                      <a:prstDash val="solid"/>
                    </a:lnT>
                    <a:lnB w="9525">
                      <a:solidFill>
                        <a:srgbClr val="5F8CB6"/>
                      </a:solidFill>
                      <a:prstDash val="solid"/>
                    </a:lnB>
                    <a:solidFill>
                      <a:srgbClr val="C1D4E3"/>
                    </a:solidFill>
                  </a:tcPr>
                </a:tc>
                <a:extLst>
                  <a:ext uri="{0D108BD9-81ED-4DB2-BD59-A6C34878D82A}">
                    <a16:rowId xmlns:a16="http://schemas.microsoft.com/office/drawing/2014/main" val="10000"/>
                  </a:ext>
                </a:extLst>
              </a:tr>
              <a:tr h="208083">
                <a:tc>
                  <a:txBody>
                    <a:bodyPr/>
                    <a:lstStyle/>
                    <a:p>
                      <a:pPr marL="48895">
                        <a:lnSpc>
                          <a:spcPct val="100000"/>
                        </a:lnSpc>
                        <a:spcBef>
                          <a:spcPts val="300"/>
                        </a:spcBef>
                      </a:pPr>
                      <a:r>
                        <a:rPr sz="1200" b="1" spc="-45" dirty="0">
                          <a:solidFill>
                            <a:srgbClr val="231F20"/>
                          </a:solidFill>
                          <a:latin typeface="Arial"/>
                          <a:cs typeface="Arial"/>
                        </a:rPr>
                        <a:t>Letters </a:t>
                      </a:r>
                      <a:r>
                        <a:rPr sz="1200" b="1" spc="-15" dirty="0">
                          <a:solidFill>
                            <a:srgbClr val="231F20"/>
                          </a:solidFill>
                          <a:latin typeface="Arial"/>
                          <a:cs typeface="Arial"/>
                        </a:rPr>
                        <a:t>to </a:t>
                      </a:r>
                      <a:r>
                        <a:rPr sz="1200" b="1" spc="-25" dirty="0">
                          <a:solidFill>
                            <a:srgbClr val="231F20"/>
                          </a:solidFill>
                          <a:latin typeface="Arial"/>
                          <a:cs typeface="Arial"/>
                        </a:rPr>
                        <a:t>the</a:t>
                      </a:r>
                      <a:r>
                        <a:rPr sz="1200" b="1" spc="-20" dirty="0">
                          <a:solidFill>
                            <a:srgbClr val="231F20"/>
                          </a:solidFill>
                          <a:latin typeface="Arial"/>
                          <a:cs typeface="Arial"/>
                        </a:rPr>
                        <a:t> </a:t>
                      </a:r>
                      <a:r>
                        <a:rPr sz="1200" b="1" spc="-45" dirty="0">
                          <a:solidFill>
                            <a:srgbClr val="231F20"/>
                          </a:solidFill>
                          <a:latin typeface="Arial"/>
                          <a:cs typeface="Arial"/>
                        </a:rPr>
                        <a:t>Editor</a:t>
                      </a:r>
                      <a:endParaRPr sz="12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5F8CB6"/>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200" b="1" dirty="0">
                          <a:solidFill>
                            <a:srgbClr val="231F20"/>
                          </a:solidFill>
                          <a:latin typeface="Arial"/>
                          <a:cs typeface="Arial"/>
                        </a:rPr>
                        <a:t>3</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5F8CB6"/>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200" b="1" dirty="0">
                          <a:solidFill>
                            <a:srgbClr val="231F20"/>
                          </a:solidFill>
                          <a:latin typeface="Arial"/>
                          <a:cs typeface="Arial"/>
                        </a:rPr>
                        <a:t>2</a:t>
                      </a:r>
                      <a:r>
                        <a:rPr sz="1200" b="1" spc="-5" dirty="0">
                          <a:solidFill>
                            <a:srgbClr val="231F20"/>
                          </a:solidFill>
                          <a:latin typeface="Arial"/>
                          <a:cs typeface="Arial"/>
                        </a:rPr>
                        <a:t>.</a:t>
                      </a:r>
                      <a:r>
                        <a:rPr sz="1200" b="1" dirty="0">
                          <a:solidFill>
                            <a:srgbClr val="231F20"/>
                          </a:solidFill>
                          <a:latin typeface="Arial"/>
                          <a:cs typeface="Arial"/>
                        </a:rPr>
                        <a:t>0%</a:t>
                      </a:r>
                      <a:endParaRPr sz="12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5F8CB6"/>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1"/>
                  </a:ext>
                </a:extLst>
              </a:tr>
              <a:tr h="208068">
                <a:tc>
                  <a:txBody>
                    <a:bodyPr/>
                    <a:lstStyle/>
                    <a:p>
                      <a:pPr marL="48895">
                        <a:lnSpc>
                          <a:spcPct val="100000"/>
                        </a:lnSpc>
                        <a:spcBef>
                          <a:spcPts val="300"/>
                        </a:spcBef>
                      </a:pPr>
                      <a:r>
                        <a:rPr sz="1200" b="1" spc="-40" dirty="0">
                          <a:solidFill>
                            <a:srgbClr val="231F20"/>
                          </a:solidFill>
                          <a:latin typeface="Arial"/>
                          <a:cs typeface="Arial"/>
                        </a:rPr>
                        <a:t>Original</a:t>
                      </a:r>
                      <a:r>
                        <a:rPr sz="1200" b="1" spc="-30" dirty="0">
                          <a:solidFill>
                            <a:srgbClr val="231F20"/>
                          </a:solidFill>
                          <a:latin typeface="Arial"/>
                          <a:cs typeface="Arial"/>
                        </a:rPr>
                        <a:t> </a:t>
                      </a:r>
                      <a:r>
                        <a:rPr sz="1200" b="1" spc="-50" dirty="0">
                          <a:solidFill>
                            <a:srgbClr val="231F20"/>
                          </a:solidFill>
                          <a:latin typeface="Arial"/>
                          <a:cs typeface="Arial"/>
                        </a:rPr>
                        <a:t>Manuscripts</a:t>
                      </a:r>
                      <a:endParaRPr sz="12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200" b="1" dirty="0">
                          <a:solidFill>
                            <a:srgbClr val="231F20"/>
                          </a:solidFill>
                          <a:latin typeface="Arial"/>
                          <a:cs typeface="Arial"/>
                        </a:rPr>
                        <a:t>97</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200" b="1" dirty="0">
                          <a:solidFill>
                            <a:srgbClr val="231F20"/>
                          </a:solidFill>
                          <a:latin typeface="Arial"/>
                          <a:cs typeface="Arial"/>
                        </a:rPr>
                        <a:t>64</a:t>
                      </a:r>
                      <a:r>
                        <a:rPr sz="1200" b="1" spc="-5" dirty="0">
                          <a:solidFill>
                            <a:srgbClr val="231F20"/>
                          </a:solidFill>
                          <a:latin typeface="Arial"/>
                          <a:cs typeface="Arial"/>
                        </a:rPr>
                        <a:t>.</a:t>
                      </a:r>
                      <a:r>
                        <a:rPr sz="1200" b="1" dirty="0">
                          <a:solidFill>
                            <a:srgbClr val="231F20"/>
                          </a:solidFill>
                          <a:latin typeface="Arial"/>
                          <a:cs typeface="Arial"/>
                        </a:rPr>
                        <a:t>2%</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2"/>
                  </a:ext>
                </a:extLst>
              </a:tr>
              <a:tr h="208083">
                <a:tc>
                  <a:txBody>
                    <a:bodyPr/>
                    <a:lstStyle/>
                    <a:p>
                      <a:pPr marL="48895">
                        <a:lnSpc>
                          <a:spcPct val="100000"/>
                        </a:lnSpc>
                        <a:spcBef>
                          <a:spcPts val="300"/>
                        </a:spcBef>
                      </a:pPr>
                      <a:r>
                        <a:rPr sz="1200" b="1" spc="-70" dirty="0">
                          <a:solidFill>
                            <a:srgbClr val="231F20"/>
                          </a:solidFill>
                          <a:latin typeface="Arial"/>
                          <a:cs typeface="Arial"/>
                        </a:rPr>
                        <a:t>Response</a:t>
                      </a:r>
                      <a:r>
                        <a:rPr sz="1200" b="1" spc="-30" dirty="0">
                          <a:solidFill>
                            <a:srgbClr val="231F20"/>
                          </a:solidFill>
                          <a:latin typeface="Arial"/>
                          <a:cs typeface="Arial"/>
                        </a:rPr>
                        <a:t> </a:t>
                      </a:r>
                      <a:r>
                        <a:rPr sz="1200" b="1" spc="-45" dirty="0">
                          <a:solidFill>
                            <a:srgbClr val="231F20"/>
                          </a:solidFill>
                          <a:latin typeface="Arial"/>
                          <a:cs typeface="Arial"/>
                        </a:rPr>
                        <a:t>Manuscript</a:t>
                      </a:r>
                      <a:endParaRPr sz="12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200" b="1" dirty="0">
                          <a:solidFill>
                            <a:srgbClr val="231F20"/>
                          </a:solidFill>
                          <a:latin typeface="Arial"/>
                          <a:cs typeface="Arial"/>
                        </a:rPr>
                        <a:t>5</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200" b="1" dirty="0">
                          <a:solidFill>
                            <a:srgbClr val="231F20"/>
                          </a:solidFill>
                          <a:latin typeface="Arial"/>
                          <a:cs typeface="Arial"/>
                        </a:rPr>
                        <a:t>3</a:t>
                      </a:r>
                      <a:r>
                        <a:rPr sz="1200" b="1" spc="-5" dirty="0">
                          <a:solidFill>
                            <a:srgbClr val="231F20"/>
                          </a:solidFill>
                          <a:latin typeface="Arial"/>
                          <a:cs typeface="Arial"/>
                        </a:rPr>
                        <a:t>.</a:t>
                      </a:r>
                      <a:r>
                        <a:rPr sz="1200" b="1" dirty="0">
                          <a:solidFill>
                            <a:srgbClr val="231F20"/>
                          </a:solidFill>
                          <a:latin typeface="Arial"/>
                          <a:cs typeface="Arial"/>
                        </a:rPr>
                        <a:t>3%</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3"/>
                  </a:ext>
                </a:extLst>
              </a:tr>
              <a:tr h="208083">
                <a:tc>
                  <a:txBody>
                    <a:bodyPr/>
                    <a:lstStyle/>
                    <a:p>
                      <a:pPr marL="48895">
                        <a:lnSpc>
                          <a:spcPct val="100000"/>
                        </a:lnSpc>
                        <a:spcBef>
                          <a:spcPts val="300"/>
                        </a:spcBef>
                      </a:pPr>
                      <a:r>
                        <a:rPr sz="1200" b="1" spc="-70" dirty="0">
                          <a:solidFill>
                            <a:srgbClr val="231F20"/>
                          </a:solidFill>
                          <a:latin typeface="Arial"/>
                          <a:cs typeface="Arial"/>
                        </a:rPr>
                        <a:t>Reviews</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200" b="1" dirty="0">
                          <a:solidFill>
                            <a:srgbClr val="231F20"/>
                          </a:solidFill>
                          <a:latin typeface="Arial"/>
                          <a:cs typeface="Arial"/>
                        </a:rPr>
                        <a:t>3</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200" b="1" dirty="0">
                          <a:solidFill>
                            <a:srgbClr val="231F20"/>
                          </a:solidFill>
                          <a:latin typeface="Arial"/>
                          <a:cs typeface="Arial"/>
                        </a:rPr>
                        <a:t>2</a:t>
                      </a:r>
                      <a:r>
                        <a:rPr sz="1200" b="1" spc="-5" dirty="0">
                          <a:solidFill>
                            <a:srgbClr val="231F20"/>
                          </a:solidFill>
                          <a:latin typeface="Arial"/>
                          <a:cs typeface="Arial"/>
                        </a:rPr>
                        <a:t>.</a:t>
                      </a:r>
                      <a:r>
                        <a:rPr sz="1200" b="1" dirty="0">
                          <a:solidFill>
                            <a:srgbClr val="231F20"/>
                          </a:solidFill>
                          <a:latin typeface="Arial"/>
                          <a:cs typeface="Arial"/>
                        </a:rPr>
                        <a:t>0%</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4"/>
                  </a:ext>
                </a:extLst>
              </a:tr>
              <a:tr h="347873">
                <a:tc>
                  <a:txBody>
                    <a:bodyPr/>
                    <a:lstStyle/>
                    <a:p>
                      <a:pPr marL="48895" marR="420370">
                        <a:lnSpc>
                          <a:spcPct val="112400"/>
                        </a:lnSpc>
                        <a:spcBef>
                          <a:spcPts val="190"/>
                        </a:spcBef>
                      </a:pPr>
                      <a:r>
                        <a:rPr sz="1200" b="1" spc="-55" dirty="0">
                          <a:solidFill>
                            <a:srgbClr val="231F20"/>
                          </a:solidFill>
                          <a:latin typeface="Arial"/>
                          <a:cs typeface="Arial"/>
                        </a:rPr>
                        <a:t>Special </a:t>
                      </a:r>
                      <a:r>
                        <a:rPr sz="1200" b="1" spc="-70" dirty="0">
                          <a:solidFill>
                            <a:srgbClr val="231F20"/>
                          </a:solidFill>
                          <a:latin typeface="Arial"/>
                          <a:cs typeface="Arial"/>
                        </a:rPr>
                        <a:t>Issue </a:t>
                      </a:r>
                      <a:r>
                        <a:rPr sz="1200" b="1" spc="-40" dirty="0">
                          <a:solidFill>
                            <a:srgbClr val="231F20"/>
                          </a:solidFill>
                          <a:latin typeface="Arial"/>
                          <a:cs typeface="Arial"/>
                        </a:rPr>
                        <a:t>on </a:t>
                      </a:r>
                      <a:r>
                        <a:rPr sz="1200" b="1" spc="-50" dirty="0">
                          <a:solidFill>
                            <a:srgbClr val="231F20"/>
                          </a:solidFill>
                          <a:latin typeface="Arial"/>
                          <a:cs typeface="Arial"/>
                        </a:rPr>
                        <a:t>Embedded Security  Challenge</a:t>
                      </a:r>
                      <a:endParaRPr sz="1200">
                        <a:latin typeface="Arial"/>
                        <a:cs typeface="Arial"/>
                      </a:endParaRPr>
                    </a:p>
                  </a:txBody>
                  <a:tcPr marL="0" marR="0" marT="21291"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200" b="1" dirty="0">
                          <a:solidFill>
                            <a:srgbClr val="231F20"/>
                          </a:solidFill>
                          <a:latin typeface="Arial"/>
                          <a:cs typeface="Arial"/>
                        </a:rPr>
                        <a:t>8</a:t>
                      </a:r>
                      <a:endParaRPr sz="12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200" b="1" dirty="0">
                          <a:solidFill>
                            <a:srgbClr val="231F20"/>
                          </a:solidFill>
                          <a:latin typeface="Arial"/>
                          <a:cs typeface="Arial"/>
                        </a:rPr>
                        <a:t>5</a:t>
                      </a:r>
                      <a:r>
                        <a:rPr sz="1200" b="1" spc="-5" dirty="0">
                          <a:solidFill>
                            <a:srgbClr val="231F20"/>
                          </a:solidFill>
                          <a:latin typeface="Arial"/>
                          <a:cs typeface="Arial"/>
                        </a:rPr>
                        <a:t>.</a:t>
                      </a:r>
                      <a:r>
                        <a:rPr sz="1200" b="1" dirty="0">
                          <a:solidFill>
                            <a:srgbClr val="231F20"/>
                          </a:solidFill>
                          <a:latin typeface="Arial"/>
                          <a:cs typeface="Arial"/>
                        </a:rPr>
                        <a:t>3%</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5"/>
                  </a:ext>
                </a:extLst>
              </a:tr>
              <a:tr h="456652">
                <a:tc>
                  <a:txBody>
                    <a:bodyPr/>
                    <a:lstStyle/>
                    <a:p>
                      <a:pPr marL="48895" marR="141605">
                        <a:lnSpc>
                          <a:spcPct val="112400"/>
                        </a:lnSpc>
                        <a:spcBef>
                          <a:spcPts val="190"/>
                        </a:spcBef>
                      </a:pPr>
                      <a:r>
                        <a:rPr sz="1200" b="1" spc="-55" dirty="0">
                          <a:solidFill>
                            <a:srgbClr val="231F20"/>
                          </a:solidFill>
                          <a:latin typeface="Arial"/>
                          <a:cs typeface="Arial"/>
                        </a:rPr>
                        <a:t>Special </a:t>
                      </a:r>
                      <a:r>
                        <a:rPr sz="1200" b="1" spc="-70" dirty="0">
                          <a:solidFill>
                            <a:srgbClr val="231F20"/>
                          </a:solidFill>
                          <a:latin typeface="Arial"/>
                          <a:cs typeface="Arial"/>
                        </a:rPr>
                        <a:t>Issue </a:t>
                      </a:r>
                      <a:r>
                        <a:rPr sz="1200" b="1" spc="-40" dirty="0">
                          <a:solidFill>
                            <a:srgbClr val="231F20"/>
                          </a:solidFill>
                          <a:latin typeface="Arial"/>
                          <a:cs typeface="Arial"/>
                        </a:rPr>
                        <a:t>on </a:t>
                      </a:r>
                      <a:r>
                        <a:rPr sz="1200" b="1" spc="-60" dirty="0">
                          <a:solidFill>
                            <a:srgbClr val="231F20"/>
                          </a:solidFill>
                          <a:latin typeface="Arial"/>
                          <a:cs typeface="Arial"/>
                        </a:rPr>
                        <a:t>Emerging Topics </a:t>
                      </a:r>
                      <a:r>
                        <a:rPr sz="1200" b="1" spc="-40" dirty="0">
                          <a:solidFill>
                            <a:srgbClr val="231F20"/>
                          </a:solidFill>
                          <a:latin typeface="Arial"/>
                          <a:cs typeface="Arial"/>
                        </a:rPr>
                        <a:t>in </a:t>
                      </a:r>
                      <a:r>
                        <a:rPr sz="1200" b="1" spc="-55" dirty="0">
                          <a:solidFill>
                            <a:srgbClr val="231F20"/>
                          </a:solidFill>
                          <a:latin typeface="Arial"/>
                          <a:cs typeface="Arial"/>
                        </a:rPr>
                        <a:t>Secure  </a:t>
                      </a:r>
                      <a:r>
                        <a:rPr sz="1200" b="1" spc="-45" dirty="0">
                          <a:solidFill>
                            <a:srgbClr val="231F20"/>
                          </a:solidFill>
                          <a:latin typeface="Arial"/>
                          <a:cs typeface="Arial"/>
                        </a:rPr>
                        <a:t>and Trustworthy </a:t>
                      </a:r>
                      <a:r>
                        <a:rPr sz="1200" b="1" spc="-60" dirty="0">
                          <a:solidFill>
                            <a:srgbClr val="231F20"/>
                          </a:solidFill>
                          <a:latin typeface="Arial"/>
                          <a:cs typeface="Arial"/>
                        </a:rPr>
                        <a:t>Cyber-Physical</a:t>
                      </a:r>
                      <a:r>
                        <a:rPr sz="1200" b="1" spc="15" dirty="0">
                          <a:solidFill>
                            <a:srgbClr val="231F20"/>
                          </a:solidFill>
                          <a:latin typeface="Arial"/>
                          <a:cs typeface="Arial"/>
                        </a:rPr>
                        <a:t> </a:t>
                      </a:r>
                      <a:r>
                        <a:rPr sz="1200" b="1" spc="-80" dirty="0">
                          <a:solidFill>
                            <a:srgbClr val="231F20"/>
                          </a:solidFill>
                          <a:latin typeface="Arial"/>
                          <a:cs typeface="Arial"/>
                        </a:rPr>
                        <a:t>Systems</a:t>
                      </a:r>
                      <a:endParaRPr sz="1200">
                        <a:latin typeface="Arial"/>
                        <a:cs typeface="Arial"/>
                      </a:endParaRPr>
                    </a:p>
                  </a:txBody>
                  <a:tcPr marL="0" marR="0" marT="21291"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200" b="1" dirty="0">
                          <a:solidFill>
                            <a:srgbClr val="231F20"/>
                          </a:solidFill>
                          <a:latin typeface="Arial"/>
                          <a:cs typeface="Arial"/>
                        </a:rPr>
                        <a:t>17</a:t>
                      </a:r>
                      <a:endParaRPr sz="12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200" b="1" dirty="0">
                          <a:solidFill>
                            <a:srgbClr val="231F20"/>
                          </a:solidFill>
                          <a:latin typeface="Arial"/>
                          <a:cs typeface="Arial"/>
                        </a:rPr>
                        <a:t>11</a:t>
                      </a:r>
                      <a:r>
                        <a:rPr sz="1200" b="1" spc="-5" dirty="0">
                          <a:solidFill>
                            <a:srgbClr val="231F20"/>
                          </a:solidFill>
                          <a:latin typeface="Arial"/>
                          <a:cs typeface="Arial"/>
                        </a:rPr>
                        <a:t>.</a:t>
                      </a:r>
                      <a:r>
                        <a:rPr sz="1200" b="1" dirty="0">
                          <a:solidFill>
                            <a:srgbClr val="231F20"/>
                          </a:solidFill>
                          <a:latin typeface="Arial"/>
                          <a:cs typeface="Arial"/>
                        </a:rPr>
                        <a:t>3%</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6"/>
                  </a:ext>
                </a:extLst>
              </a:tr>
              <a:tr h="347873">
                <a:tc>
                  <a:txBody>
                    <a:bodyPr/>
                    <a:lstStyle/>
                    <a:p>
                      <a:pPr marL="48895" marR="139700">
                        <a:lnSpc>
                          <a:spcPct val="112400"/>
                        </a:lnSpc>
                        <a:spcBef>
                          <a:spcPts val="190"/>
                        </a:spcBef>
                      </a:pPr>
                      <a:r>
                        <a:rPr sz="1200" b="1" spc="-55" dirty="0">
                          <a:solidFill>
                            <a:srgbClr val="231F20"/>
                          </a:solidFill>
                          <a:latin typeface="Arial"/>
                          <a:cs typeface="Arial"/>
                        </a:rPr>
                        <a:t>Special </a:t>
                      </a:r>
                      <a:r>
                        <a:rPr sz="1200" b="1" spc="-70" dirty="0">
                          <a:solidFill>
                            <a:srgbClr val="231F20"/>
                          </a:solidFill>
                          <a:latin typeface="Arial"/>
                          <a:cs typeface="Arial"/>
                        </a:rPr>
                        <a:t>Issue </a:t>
                      </a:r>
                      <a:r>
                        <a:rPr sz="1200" b="1" spc="-40" dirty="0">
                          <a:solidFill>
                            <a:srgbClr val="231F20"/>
                          </a:solidFill>
                          <a:latin typeface="Arial"/>
                          <a:cs typeface="Arial"/>
                        </a:rPr>
                        <a:t>on </a:t>
                      </a:r>
                      <a:r>
                        <a:rPr sz="1200" b="1" spc="-45" dirty="0">
                          <a:solidFill>
                            <a:srgbClr val="231F20"/>
                          </a:solidFill>
                          <a:latin typeface="Arial"/>
                          <a:cs typeface="Arial"/>
                        </a:rPr>
                        <a:t>Real-Time </a:t>
                      </a:r>
                      <a:r>
                        <a:rPr sz="1200" b="1" spc="-55" dirty="0">
                          <a:solidFill>
                            <a:srgbClr val="231F20"/>
                          </a:solidFill>
                          <a:latin typeface="Arial"/>
                          <a:cs typeface="Arial"/>
                        </a:rPr>
                        <a:t>Technologies </a:t>
                      </a:r>
                      <a:r>
                        <a:rPr sz="1200" b="1" spc="-40" dirty="0">
                          <a:solidFill>
                            <a:srgbClr val="231F20"/>
                          </a:solidFill>
                          <a:latin typeface="Arial"/>
                          <a:cs typeface="Arial"/>
                        </a:rPr>
                        <a:t>in  </a:t>
                      </a:r>
                      <a:r>
                        <a:rPr sz="1200" b="1" spc="-120" dirty="0">
                          <a:solidFill>
                            <a:srgbClr val="231F20"/>
                          </a:solidFill>
                          <a:latin typeface="Arial"/>
                          <a:cs typeface="Arial"/>
                        </a:rPr>
                        <a:t>CPS</a:t>
                      </a:r>
                      <a:endParaRPr sz="1200">
                        <a:latin typeface="Arial"/>
                        <a:cs typeface="Arial"/>
                      </a:endParaRPr>
                    </a:p>
                  </a:txBody>
                  <a:tcPr marL="0" marR="0" marT="21291"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200" b="1" dirty="0">
                          <a:solidFill>
                            <a:srgbClr val="231F20"/>
                          </a:solidFill>
                          <a:latin typeface="Arial"/>
                          <a:cs typeface="Arial"/>
                        </a:rPr>
                        <a:t>18</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200" b="1" dirty="0">
                          <a:solidFill>
                            <a:srgbClr val="231F20"/>
                          </a:solidFill>
                          <a:latin typeface="Arial"/>
                          <a:cs typeface="Arial"/>
                        </a:rPr>
                        <a:t>11</a:t>
                      </a:r>
                      <a:r>
                        <a:rPr sz="1200" b="1" spc="-5" dirty="0">
                          <a:solidFill>
                            <a:srgbClr val="231F20"/>
                          </a:solidFill>
                          <a:latin typeface="Arial"/>
                          <a:cs typeface="Arial"/>
                        </a:rPr>
                        <a:t>.</a:t>
                      </a:r>
                      <a:r>
                        <a:rPr sz="1200" b="1" dirty="0">
                          <a:solidFill>
                            <a:srgbClr val="231F20"/>
                          </a:solidFill>
                          <a:latin typeface="Arial"/>
                          <a:cs typeface="Arial"/>
                        </a:rPr>
                        <a:t>9%</a:t>
                      </a:r>
                      <a:endParaRPr sz="12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7"/>
                  </a:ext>
                </a:extLst>
              </a:tr>
              <a:tr h="208083">
                <a:tc>
                  <a:txBody>
                    <a:bodyPr/>
                    <a:lstStyle/>
                    <a:p>
                      <a:pPr marL="48895">
                        <a:lnSpc>
                          <a:spcPct val="100000"/>
                        </a:lnSpc>
                        <a:spcBef>
                          <a:spcPts val="300"/>
                        </a:spcBef>
                      </a:pPr>
                      <a:r>
                        <a:rPr sz="1200" b="1" spc="-45" dirty="0">
                          <a:solidFill>
                            <a:srgbClr val="231F20"/>
                          </a:solidFill>
                          <a:latin typeface="Arial"/>
                          <a:cs typeface="Arial"/>
                        </a:rPr>
                        <a:t>Total:</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E0E1E2"/>
                    </a:solidFill>
                  </a:tcPr>
                </a:tc>
                <a:tc>
                  <a:txBody>
                    <a:bodyPr/>
                    <a:lstStyle/>
                    <a:p>
                      <a:pPr marR="41910" algn="r">
                        <a:lnSpc>
                          <a:spcPct val="100000"/>
                        </a:lnSpc>
                        <a:spcBef>
                          <a:spcPts val="300"/>
                        </a:spcBef>
                      </a:pPr>
                      <a:r>
                        <a:rPr sz="1200" b="1" dirty="0">
                          <a:solidFill>
                            <a:srgbClr val="231F20"/>
                          </a:solidFill>
                          <a:latin typeface="Arial"/>
                          <a:cs typeface="Arial"/>
                        </a:rPr>
                        <a:t>151</a:t>
                      </a:r>
                      <a:endParaRPr sz="12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E0E1E2"/>
                    </a:solidFill>
                  </a:tcPr>
                </a:tc>
                <a:tc>
                  <a:txBody>
                    <a:bodyPr/>
                    <a:lstStyle/>
                    <a:p>
                      <a:pPr marR="41275" algn="r">
                        <a:lnSpc>
                          <a:spcPct val="100000"/>
                        </a:lnSpc>
                        <a:spcBef>
                          <a:spcPts val="300"/>
                        </a:spcBef>
                      </a:pPr>
                      <a:r>
                        <a:rPr sz="1200" b="1" dirty="0">
                          <a:solidFill>
                            <a:srgbClr val="231F20"/>
                          </a:solidFill>
                          <a:latin typeface="Arial"/>
                          <a:cs typeface="Arial"/>
                        </a:rPr>
                        <a:t>10</a:t>
                      </a:r>
                      <a:r>
                        <a:rPr sz="1200" b="1" spc="-5" dirty="0">
                          <a:solidFill>
                            <a:srgbClr val="231F20"/>
                          </a:solidFill>
                          <a:latin typeface="Arial"/>
                          <a:cs typeface="Arial"/>
                        </a:rPr>
                        <a:t>0.</a:t>
                      </a:r>
                      <a:r>
                        <a:rPr sz="1200" b="1" dirty="0">
                          <a:solidFill>
                            <a:srgbClr val="231F20"/>
                          </a:solidFill>
                          <a:latin typeface="Arial"/>
                          <a:cs typeface="Arial"/>
                        </a:rPr>
                        <a:t>0%</a:t>
                      </a:r>
                      <a:endParaRPr sz="12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E0E1E2"/>
                    </a:solidFill>
                  </a:tcPr>
                </a:tc>
                <a:extLst>
                  <a:ext uri="{0D108BD9-81ED-4DB2-BD59-A6C34878D82A}">
                    <a16:rowId xmlns:a16="http://schemas.microsoft.com/office/drawing/2014/main" val="10008"/>
                  </a:ext>
                </a:extLst>
              </a:tr>
            </a:tbl>
          </a:graphicData>
        </a:graphic>
      </p:graphicFrame>
      <p:sp>
        <p:nvSpPr>
          <p:cNvPr id="8" name="Title 1">
            <a:extLst>
              <a:ext uri="{FF2B5EF4-FFF2-40B4-BE49-F238E27FC236}">
                <a16:creationId xmlns:a16="http://schemas.microsoft.com/office/drawing/2014/main" id="{1FE8A7BA-BB79-C64D-82FA-519CB0720671}"/>
              </a:ext>
            </a:extLst>
          </p:cNvPr>
          <p:cNvSpPr>
            <a:spLocks noGrp="1"/>
          </p:cNvSpPr>
          <p:nvPr>
            <p:ph type="title"/>
          </p:nvPr>
        </p:nvSpPr>
        <p:spPr>
          <a:xfrm>
            <a:off x="365102" y="324220"/>
            <a:ext cx="8596668" cy="642611"/>
          </a:xfrm>
        </p:spPr>
        <p:txBody>
          <a:bodyPr/>
          <a:lstStyle/>
          <a:p>
            <a:r>
              <a:rPr lang="en-AU" dirty="0"/>
              <a:t>ESL – Average Times</a:t>
            </a:r>
          </a:p>
        </p:txBody>
      </p:sp>
      <p:pic>
        <p:nvPicPr>
          <p:cNvPr id="9" name="Picture 8">
            <a:extLst>
              <a:ext uri="{FF2B5EF4-FFF2-40B4-BE49-F238E27FC236}">
                <a16:creationId xmlns:a16="http://schemas.microsoft.com/office/drawing/2014/main" id="{FF66435F-8EF7-844B-9548-D300847A5C92}"/>
              </a:ext>
            </a:extLst>
          </p:cNvPr>
          <p:cNvPicPr>
            <a:picLocks noChangeAspect="1"/>
          </p:cNvPicPr>
          <p:nvPr/>
        </p:nvPicPr>
        <p:blipFill>
          <a:blip r:embed="rId3"/>
          <a:stretch>
            <a:fillRect/>
          </a:stretch>
        </p:blipFill>
        <p:spPr>
          <a:xfrm>
            <a:off x="5631542" y="0"/>
            <a:ext cx="3988540" cy="1475352"/>
          </a:xfrm>
          <a:prstGeom prst="rect">
            <a:avLst/>
          </a:prstGeom>
        </p:spPr>
      </p:pic>
    </p:spTree>
    <p:extLst>
      <p:ext uri="{BB962C8B-B14F-4D97-AF65-F5344CB8AC3E}">
        <p14:creationId xmlns:p14="http://schemas.microsoft.com/office/powerpoint/2010/main" val="213633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951" y="1799572"/>
            <a:ext cx="8596668" cy="5058428"/>
          </a:xfrm>
        </p:spPr>
        <p:txBody>
          <a:bodyPr>
            <a:normAutofit/>
          </a:bodyPr>
          <a:lstStyle/>
          <a:p>
            <a:r>
              <a:rPr lang="en-AU" dirty="0"/>
              <a:t>Successfully went through PRAC earlier last year</a:t>
            </a:r>
          </a:p>
          <a:p>
            <a:r>
              <a:rPr lang="en-AU" dirty="0"/>
              <a:t>In 2016 was included in</a:t>
            </a:r>
          </a:p>
          <a:p>
            <a:pPr marL="457189" lvl="1" indent="0">
              <a:buNone/>
            </a:pPr>
            <a:r>
              <a:rPr lang="en-AU" i="1" dirty="0"/>
              <a:t>Clarivate Analytics’ Emerging Sources Citation Index (formerly Thomson Reuters IP and Science) </a:t>
            </a:r>
          </a:p>
          <a:p>
            <a:r>
              <a:rPr lang="en-AU" dirty="0"/>
              <a:t>In 2018 included in</a:t>
            </a:r>
          </a:p>
          <a:p>
            <a:pPr lvl="1"/>
            <a:r>
              <a:rPr lang="en-US" dirty="0"/>
              <a:t>Science Citation Index Expanded (also known as </a:t>
            </a:r>
            <a:r>
              <a:rPr lang="en-US" dirty="0" err="1"/>
              <a:t>SciSearch</a:t>
            </a:r>
            <a:r>
              <a:rPr lang="en-US" dirty="0"/>
              <a:t>®)</a:t>
            </a:r>
          </a:p>
          <a:p>
            <a:pPr lvl="1"/>
            <a:r>
              <a:rPr lang="en-AU" dirty="0"/>
              <a:t>Journal Citation Reports/Science Edition</a:t>
            </a:r>
          </a:p>
          <a:p>
            <a:pPr lvl="1"/>
            <a:r>
              <a:rPr lang="en-US" dirty="0"/>
              <a:t>Current Contents®/Engineering Computing and Technology</a:t>
            </a:r>
          </a:p>
          <a:p>
            <a:r>
              <a:rPr lang="en-US" dirty="0"/>
              <a:t>Less than 20% acceptance rate</a:t>
            </a:r>
          </a:p>
          <a:p>
            <a:r>
              <a:rPr lang="en-US" dirty="0"/>
              <a:t>Calls for perspective papers and special issues circulated quarterly</a:t>
            </a:r>
            <a:endParaRPr lang="en-AU" dirty="0"/>
          </a:p>
          <a:p>
            <a:pPr marL="0" indent="0">
              <a:buNone/>
            </a:pPr>
            <a:endParaRPr lang="en-AU" dirty="0"/>
          </a:p>
          <a:p>
            <a:endParaRPr lang="en-AU" i="1" dirty="0"/>
          </a:p>
          <a:p>
            <a:endParaRPr lang="en-AU" dirty="0"/>
          </a:p>
        </p:txBody>
      </p:sp>
      <p:sp>
        <p:nvSpPr>
          <p:cNvPr id="2" name="Title 1"/>
          <p:cNvSpPr>
            <a:spLocks noGrp="1"/>
          </p:cNvSpPr>
          <p:nvPr>
            <p:ph type="title"/>
          </p:nvPr>
        </p:nvSpPr>
        <p:spPr/>
        <p:txBody>
          <a:bodyPr/>
          <a:lstStyle/>
          <a:p>
            <a:r>
              <a:rPr lang="en-AU" dirty="0"/>
              <a:t>ESL - Updates</a:t>
            </a:r>
          </a:p>
        </p:txBody>
      </p:sp>
      <p:pic>
        <p:nvPicPr>
          <p:cNvPr id="4" name="Picture 3"/>
          <p:cNvPicPr>
            <a:picLocks noChangeAspect="1"/>
          </p:cNvPicPr>
          <p:nvPr/>
        </p:nvPicPr>
        <p:blipFill>
          <a:blip r:embed="rId2"/>
          <a:stretch>
            <a:fillRect/>
          </a:stretch>
        </p:blipFill>
        <p:spPr>
          <a:xfrm>
            <a:off x="5631542" y="0"/>
            <a:ext cx="3988540" cy="1475352"/>
          </a:xfrm>
          <a:prstGeom prst="rect">
            <a:avLst/>
          </a:prstGeom>
        </p:spPr>
      </p:pic>
    </p:spTree>
    <p:extLst>
      <p:ext uri="{BB962C8B-B14F-4D97-AF65-F5344CB8AC3E}">
        <p14:creationId xmlns:p14="http://schemas.microsoft.com/office/powerpoint/2010/main" val="388567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901" y="1488341"/>
            <a:ext cx="11353800" cy="5093433"/>
          </a:xfrm>
        </p:spPr>
        <p:txBody>
          <a:bodyPr>
            <a:noAutofit/>
          </a:bodyPr>
          <a:lstStyle/>
          <a:p>
            <a:pPr marL="285744" indent="-285744">
              <a:buFont typeface="Arial" panose="020B0604020202020204" pitchFamily="34" charset="0"/>
              <a:buChar char="•"/>
            </a:pPr>
            <a:r>
              <a:rPr lang="de-DE" altLang="de-DE" sz="2133" dirty="0"/>
              <a:t>Financial sponsors: SSCS, CASS, CEDA</a:t>
            </a:r>
          </a:p>
          <a:p>
            <a:pPr marL="285744" indent="-285744">
              <a:buFont typeface="Arial" panose="020B0604020202020204" pitchFamily="34" charset="0"/>
              <a:buChar char="•"/>
            </a:pPr>
            <a:r>
              <a:rPr lang="de-DE" altLang="de-DE" sz="2133" dirty="0"/>
              <a:t>Technical sponsor: TTTC</a:t>
            </a:r>
          </a:p>
          <a:p>
            <a:pPr marL="285744" indent="-285744">
              <a:buFont typeface="Arial" panose="020B0604020202020204" pitchFamily="34" charset="0"/>
              <a:buChar char="•"/>
            </a:pPr>
            <a:endParaRPr lang="de-DE" altLang="de-DE" sz="1333" dirty="0"/>
          </a:p>
          <a:p>
            <a:pPr marL="285744" indent="-285744">
              <a:buFont typeface="Arial" panose="020B0604020202020204" pitchFamily="34" charset="0"/>
              <a:buChar char="•"/>
            </a:pPr>
            <a:endParaRPr lang="de-DE" altLang="de-DE" sz="1333" dirty="0"/>
          </a:p>
          <a:p>
            <a:pPr marL="285744" indent="-285744">
              <a:buFont typeface="Arial" panose="020B0604020202020204" pitchFamily="34" charset="0"/>
              <a:buChar char="•"/>
            </a:pPr>
            <a:r>
              <a:rPr lang="de-DE" altLang="de-DE" sz="2133" dirty="0"/>
              <a:t>Mostly composed of Special Issues, Surveys</a:t>
            </a:r>
          </a:p>
          <a:p>
            <a:pPr marL="0" indent="0">
              <a:buNone/>
            </a:pPr>
            <a:r>
              <a:rPr lang="de-DE" altLang="de-DE" sz="2133" dirty="0"/>
              <a:t>    and Tutorial papers</a:t>
            </a:r>
          </a:p>
          <a:p>
            <a:pPr lvl="1"/>
            <a:r>
              <a:rPr lang="de-DE" altLang="de-DE" sz="2133" dirty="0"/>
              <a:t>Regular paper submissions are negligible</a:t>
            </a:r>
          </a:p>
          <a:p>
            <a:r>
              <a:rPr lang="de-DE" altLang="de-DE" sz="2133" dirty="0"/>
              <a:t>Very popular department articles</a:t>
            </a:r>
          </a:p>
          <a:p>
            <a:pPr lvl="1">
              <a:buSzPct val="100000"/>
              <a:buFont typeface="Arial" panose="020B0604020202020204" pitchFamily="34" charset="0"/>
              <a:buChar char="•"/>
            </a:pPr>
            <a:r>
              <a:rPr lang="de-DE" altLang="de-DE" sz="2133" dirty="0"/>
              <a:t>Considerable work but </a:t>
            </a:r>
            <a:r>
              <a:rPr lang="en-US" sz="2133" dirty="0"/>
              <a:t>does not account for impact factor / reputation </a:t>
            </a:r>
          </a:p>
          <a:p>
            <a:pPr lvl="1">
              <a:buSzPct val="100000"/>
              <a:buFont typeface="Arial" panose="020B0604020202020204" pitchFamily="34" charset="0"/>
              <a:buChar char="•"/>
            </a:pPr>
            <a:r>
              <a:rPr lang="en-US" sz="2133" dirty="0"/>
              <a:t>generates cost</a:t>
            </a:r>
            <a:endParaRPr lang="en-US" sz="1067" dirty="0"/>
          </a:p>
          <a:p>
            <a:pPr>
              <a:buSzPct val="100000"/>
              <a:buFont typeface="Arial" panose="020B0604020202020204" pitchFamily="34" charset="0"/>
              <a:buChar char="•"/>
            </a:pPr>
            <a:r>
              <a:rPr lang="en-US" sz="2133" dirty="0"/>
              <a:t>Using CEDA mailing list for increased reach</a:t>
            </a:r>
          </a:p>
        </p:txBody>
      </p:sp>
      <p:sp>
        <p:nvSpPr>
          <p:cNvPr id="5" name="Title 4"/>
          <p:cNvSpPr>
            <a:spLocks noGrp="1"/>
          </p:cNvSpPr>
          <p:nvPr>
            <p:ph type="title"/>
          </p:nvPr>
        </p:nvSpPr>
        <p:spPr>
          <a:xfrm>
            <a:off x="365102" y="324219"/>
            <a:ext cx="8596668" cy="1301380"/>
          </a:xfrm>
        </p:spPr>
        <p:txBody>
          <a:bodyPr>
            <a:normAutofit/>
          </a:bodyPr>
          <a:lstStyle/>
          <a:p>
            <a:r>
              <a:rPr lang="en-AU" dirty="0"/>
              <a:t>Design &amp; Test</a:t>
            </a:r>
          </a:p>
        </p:txBody>
      </p:sp>
      <p:sp>
        <p:nvSpPr>
          <p:cNvPr id="2" name="TextBox 1">
            <a:hlinkClick r:id="rId2"/>
          </p:cNvPr>
          <p:cNvSpPr txBox="1"/>
          <p:nvPr/>
        </p:nvSpPr>
        <p:spPr>
          <a:xfrm>
            <a:off x="6621349" y="1906017"/>
            <a:ext cx="5335191" cy="2759473"/>
          </a:xfrm>
          <a:prstGeom prst="rect">
            <a:avLst/>
          </a:prstGeom>
          <a:noFill/>
          <a:ln w="25400">
            <a:solidFill>
              <a:schemeClr val="accent1"/>
            </a:solidFill>
          </a:ln>
        </p:spPr>
        <p:txBody>
          <a:bodyPr wrap="square" rtlCol="0">
            <a:spAutoFit/>
          </a:bodyPr>
          <a:lstStyle/>
          <a:p>
            <a:r>
              <a:rPr lang="en-US" sz="1333" dirty="0">
                <a:latin typeface="Arial Black" panose="020B0A04020102020204" pitchFamily="34" charset="0"/>
              </a:rPr>
              <a:t>Editor in Chief:</a:t>
            </a:r>
          </a:p>
          <a:p>
            <a:r>
              <a:rPr lang="en-US" sz="2133" dirty="0" err="1">
                <a:latin typeface="Times New Roman" panose="02020603050405020304" pitchFamily="18" charset="0"/>
                <a:cs typeface="Times New Roman" panose="02020603050405020304" pitchFamily="18" charset="0"/>
              </a:rPr>
              <a:t>Jörg</a:t>
            </a:r>
            <a:r>
              <a:rPr lang="en-US" sz="2133" dirty="0">
                <a:latin typeface="Times New Roman" panose="02020603050405020304" pitchFamily="18" charset="0"/>
                <a:cs typeface="Times New Roman" panose="02020603050405020304" pitchFamily="18" charset="0"/>
              </a:rPr>
              <a:t> Henkel</a:t>
            </a:r>
          </a:p>
          <a:p>
            <a:r>
              <a:rPr lang="en-US" sz="1600" dirty="0">
                <a:latin typeface="Times New Roman" panose="02020603050405020304" pitchFamily="18" charset="0"/>
                <a:cs typeface="Times New Roman" panose="02020603050405020304" pitchFamily="18" charset="0"/>
              </a:rPr>
              <a:t>Karlsruhe Institute of Technology (KIT), Karlsruhe, Germany</a:t>
            </a:r>
          </a:p>
          <a:p>
            <a:r>
              <a:rPr lang="en-US" sz="2400" dirty="0">
                <a:solidFill>
                  <a:srgbClr val="3366FF"/>
                </a:solidFill>
                <a:hlinkClick r:id="rId3"/>
              </a:rPr>
              <a:t>henkel@kit.edu</a:t>
            </a:r>
            <a:endParaRPr lang="en-US" sz="2400" dirty="0">
              <a:solidFill>
                <a:srgbClr val="3366FF"/>
              </a:solidFill>
            </a:endParaRPr>
          </a:p>
          <a:p>
            <a:endParaRPr lang="en-US" sz="2400" dirty="0"/>
          </a:p>
          <a:p>
            <a:r>
              <a:rPr lang="en-US" sz="1333" b="1" dirty="0">
                <a:latin typeface="Arial Black" panose="020B0A04020102020204" pitchFamily="34" charset="0"/>
              </a:rPr>
              <a:t>Associate </a:t>
            </a:r>
            <a:r>
              <a:rPr lang="en-US" sz="1333" b="1" dirty="0" err="1">
                <a:latin typeface="Arial Black" panose="020B0A04020102020204" pitchFamily="34" charset="0"/>
              </a:rPr>
              <a:t>EiC</a:t>
            </a:r>
            <a:r>
              <a:rPr lang="en-US" sz="1333" b="1" dirty="0">
                <a:latin typeface="Arial Black" panose="020B0A04020102020204" pitchFamily="34" charset="0"/>
              </a:rPr>
              <a:t>:</a:t>
            </a:r>
          </a:p>
          <a:p>
            <a:r>
              <a:rPr lang="en-US" sz="2133" dirty="0" err="1">
                <a:latin typeface="Times New Roman" panose="02020603050405020304" pitchFamily="18" charset="0"/>
                <a:cs typeface="Times New Roman" panose="02020603050405020304" pitchFamily="18" charset="0"/>
              </a:rPr>
              <a:t>Partha</a:t>
            </a:r>
            <a:r>
              <a:rPr lang="en-US" sz="2133" dirty="0">
                <a:latin typeface="Times New Roman" panose="02020603050405020304" pitchFamily="18" charset="0"/>
                <a:cs typeface="Times New Roman" panose="02020603050405020304" pitchFamily="18" charset="0"/>
              </a:rPr>
              <a:t> </a:t>
            </a:r>
            <a:r>
              <a:rPr lang="en-US" sz="2133" dirty="0" err="1">
                <a:latin typeface="Times New Roman" panose="02020603050405020304" pitchFamily="18" charset="0"/>
                <a:cs typeface="Times New Roman" panose="02020603050405020304" pitchFamily="18" charset="0"/>
              </a:rPr>
              <a:t>Pande</a:t>
            </a:r>
            <a:endParaRPr lang="en-US" sz="2133"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Washington State University, WA, U.S.A.</a:t>
            </a:r>
          </a:p>
          <a:p>
            <a:r>
              <a:rPr lang="en-US" sz="2400" dirty="0">
                <a:solidFill>
                  <a:srgbClr val="3366FF"/>
                </a:solidFill>
                <a:cs typeface="Times New Roman" panose="02020603050405020304" pitchFamily="18" charset="0"/>
                <a:hlinkClick r:id="rId2"/>
              </a:rPr>
              <a:t>pande@eecs.wsu.edu</a:t>
            </a:r>
            <a:endParaRPr lang="en-US" sz="2400" dirty="0">
              <a:solidFill>
                <a:srgbClr val="3366FF"/>
              </a:solidFill>
              <a:cs typeface="Times New Roman" panose="02020603050405020304" pitchFamily="18" charset="0"/>
            </a:endParaRPr>
          </a:p>
        </p:txBody>
      </p:sp>
      <p:pic>
        <p:nvPicPr>
          <p:cNvPr id="9" name="Picture 8" descr="dntlogo.jpg">
            <a:extLst>
              <a:ext uri="{FF2B5EF4-FFF2-40B4-BE49-F238E27FC236}">
                <a16:creationId xmlns:a16="http://schemas.microsoft.com/office/drawing/2014/main" id="{4244F200-9E74-7543-9BFC-109CAEB7C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118" y="4169"/>
            <a:ext cx="3689201" cy="1093637"/>
          </a:xfrm>
          <a:prstGeom prst="rect">
            <a:avLst/>
          </a:prstGeom>
        </p:spPr>
      </p:pic>
    </p:spTree>
    <p:extLst>
      <p:ext uri="{BB962C8B-B14F-4D97-AF65-F5344CB8AC3E}">
        <p14:creationId xmlns:p14="http://schemas.microsoft.com/office/powerpoint/2010/main" val="2772340411"/>
      </p:ext>
    </p:extLst>
  </p:cSld>
  <p:clrMapOvr>
    <a:masterClrMapping/>
  </p:clrMapOvr>
</p:sld>
</file>

<file path=ppt/theme/theme1.xml><?xml version="1.0" encoding="utf-8"?>
<a:theme xmlns:a="http://schemas.openxmlformats.org/drawingml/2006/main" name="CEDA EC DATE2018">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EDA-PUBS-BoG@DATE2019.potx" id="{E107E285-0859-48A4-B290-59AE08BA5A1D}" vid="{45F4DA6C-8381-495A-B070-1328BC61EE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1623</TotalTime>
  <Words>2478</Words>
  <Application>Microsoft Macintosh PowerPoint</Application>
  <PresentationFormat>Widescreen</PresentationFormat>
  <Paragraphs>379</Paragraphs>
  <Slides>28</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Arial Black</vt:lpstr>
      <vt:lpstr>Calibri</vt:lpstr>
      <vt:lpstr>California FB</vt:lpstr>
      <vt:lpstr>Californian FB</vt:lpstr>
      <vt:lpstr>Times New Roman</vt:lpstr>
      <vt:lpstr>Wingdings</vt:lpstr>
      <vt:lpstr>Wingdings 3</vt:lpstr>
      <vt:lpstr>CEDA EC DATE2018</vt:lpstr>
      <vt:lpstr>Worksheet</vt:lpstr>
      <vt:lpstr>Publications</vt:lpstr>
      <vt:lpstr>CEDA Participation in Periodicals</vt:lpstr>
      <vt:lpstr>Ongoing &amp; Upcoming Activities</vt:lpstr>
      <vt:lpstr>Ongoing &amp; Upcoming Activities</vt:lpstr>
      <vt:lpstr>Timeline of focus activities</vt:lpstr>
      <vt:lpstr>ESL - Introduction</vt:lpstr>
      <vt:lpstr>ESL – Average Times</vt:lpstr>
      <vt:lpstr>ESL - Updates</vt:lpstr>
      <vt:lpstr>Design &amp; Test</vt:lpstr>
      <vt:lpstr>D&amp;T: Intermediate PRAC Fall 2018</vt:lpstr>
      <vt:lpstr>D&amp;T: EiC Appointment</vt:lpstr>
      <vt:lpstr>TCAD - Trans. On Computer-Aided Design</vt:lpstr>
      <vt:lpstr>TCAD &amp; ESWeek</vt:lpstr>
      <vt:lpstr>TCAD Update</vt:lpstr>
      <vt:lpstr>TCAD Update: Administrative &amp; Others</vt:lpstr>
      <vt:lpstr>IEEE TMSCS</vt:lpstr>
      <vt:lpstr>JxCDC</vt:lpstr>
      <vt:lpstr>JxCDC</vt:lpstr>
      <vt:lpstr>JxCDC</vt:lpstr>
      <vt:lpstr>TSUSC</vt:lpstr>
      <vt:lpstr>TSUSC</vt:lpstr>
      <vt:lpstr>IEEE Trans. on Flexible and Printed Electronics</vt:lpstr>
      <vt:lpstr>Accelerated Open Access Initiative</vt:lpstr>
      <vt:lpstr>Accelerated Open Access Initiative</vt:lpstr>
      <vt:lpstr>Accelerated Open Access: 5 scenarios for S/C</vt:lpstr>
      <vt:lpstr>Accelerated OA: CEDA recommendations</vt:lpstr>
      <vt:lpstr>Accelerated OA: CEDA recommendations</vt:lpstr>
      <vt:lpstr>Strategic Tasks 2019-2020</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Content Area (i.e. “Finance”)</dc:title>
  <dc:creator>Jennifir McGillis</dc:creator>
  <cp:lastModifiedBy>Luis Miguel Silveira</cp:lastModifiedBy>
  <cp:revision>62</cp:revision>
  <dcterms:created xsi:type="dcterms:W3CDTF">2019-02-28T19:17:38Z</dcterms:created>
  <dcterms:modified xsi:type="dcterms:W3CDTF">2019-03-19T01:21:15Z</dcterms:modified>
</cp:coreProperties>
</file>