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631" r:id="rId3"/>
    <p:sldId id="581" r:id="rId4"/>
    <p:sldId id="582" r:id="rId5"/>
    <p:sldId id="583" r:id="rId6"/>
    <p:sldId id="584" r:id="rId7"/>
    <p:sldId id="666" r:id="rId8"/>
    <p:sldId id="586" r:id="rId9"/>
    <p:sldId id="587" r:id="rId10"/>
    <p:sldId id="589" r:id="rId11"/>
    <p:sldId id="5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E55CF-0C59-4AD2-8284-B35923E9E177}" type="slidenum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5C5AB-9C3E-465F-9259-551FAE90281C}" type="datetime1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E55CF-0C59-4AD2-8284-B35923E9E177}" type="slidenum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5C5AB-9C3E-465F-9259-551FAE90281C}" type="datetime1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9327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4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066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43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0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2254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439213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0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65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6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9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3964"/>
            <a:ext cx="1109980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/>
              </a:rPr>
              <a:t>CEDA Publications</a:t>
            </a:r>
            <a:br>
              <a:rPr lang="en-US" dirty="0">
                <a:effectLst/>
              </a:rPr>
            </a:br>
            <a:r>
              <a:rPr lang="en-US" sz="3733" dirty="0">
                <a:effectLst/>
              </a:rPr>
              <a:t>BoG Meeting</a:t>
            </a:r>
            <a:br>
              <a:rPr lang="en-US" sz="3733" dirty="0">
                <a:effectLst/>
              </a:rPr>
            </a:br>
            <a:br>
              <a:rPr lang="en-US" sz="6400" dirty="0">
                <a:effectLst/>
              </a:rPr>
            </a:br>
            <a:r>
              <a:rPr lang="en-US" sz="3200" dirty="0">
                <a:effectLst/>
              </a:rPr>
              <a:t>Helmut</a:t>
            </a:r>
            <a:r>
              <a:rPr lang="en-US" sz="3200" dirty="0"/>
              <a:t> </a:t>
            </a:r>
            <a:r>
              <a:rPr lang="en-US" sz="3200" dirty="0" err="1"/>
              <a:t>Graeb</a:t>
            </a:r>
            <a:br>
              <a:rPr lang="en-US" sz="3200" dirty="0"/>
            </a:br>
            <a:r>
              <a:rPr lang="en-US" sz="2667" b="0" dirty="0">
                <a:effectLst/>
              </a:rPr>
              <a:t>VP</a:t>
            </a:r>
            <a:r>
              <a:rPr lang="en-US" sz="2667" b="0" dirty="0"/>
              <a:t> </a:t>
            </a:r>
            <a:r>
              <a:rPr lang="en-US" sz="2667" b="0" dirty="0">
                <a:effectLst/>
              </a:rPr>
              <a:t>Publications</a:t>
            </a:r>
            <a:endParaRPr lang="en-US" sz="3200" b="0" dirty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18919843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1117600" y="1295400"/>
            <a:ext cx="11074400" cy="4114800"/>
          </a:xfrm>
        </p:spPr>
        <p:txBody>
          <a:bodyPr/>
          <a:lstStyle/>
          <a:p>
            <a:r>
              <a:rPr lang="en-US" altLang="en-US" sz="3200" dirty="0">
                <a:solidFill>
                  <a:srgbClr val="003399"/>
                </a:solidFill>
                <a:ea typeface="ＭＳ Ｐゴシック" pitchFamily="34" charset="-128"/>
              </a:rPr>
              <a:t>Survey in August 2014</a:t>
            </a:r>
            <a:r>
              <a:rPr lang="en-US" altLang="en-US" sz="3200" baseline="30000" dirty="0">
                <a:solidFill>
                  <a:srgbClr val="003399"/>
                </a:solidFill>
                <a:ea typeface="ＭＳ Ｐゴシック" pitchFamily="34" charset="-128"/>
              </a:rPr>
              <a:t>1</a:t>
            </a:r>
            <a:r>
              <a:rPr lang="en-US" altLang="en-US" sz="3200" dirty="0">
                <a:solidFill>
                  <a:srgbClr val="003399"/>
                </a:solidFill>
                <a:ea typeface="ＭＳ Ｐゴシック" pitchFamily="34" charset="-128"/>
              </a:rPr>
              <a:t>: excellent results</a:t>
            </a:r>
          </a:p>
          <a:p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50%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likely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read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TESS (IEEE: 30,000)</a:t>
            </a:r>
          </a:p>
          <a:p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22%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likely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submit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TESS (IEEE: 2,400/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year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)</a:t>
            </a:r>
          </a:p>
          <a:p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88%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growing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, 76%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useful</a:t>
            </a:r>
            <a:endParaRPr lang="de-DE" altLang="en-US" sz="3200" dirty="0">
              <a:solidFill>
                <a:srgbClr val="003399"/>
              </a:solidFill>
              <a:ea typeface="ＭＳ Ｐゴシック" pitchFamily="34" charset="-128"/>
            </a:endParaRPr>
          </a:p>
          <a:p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68%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growing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own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field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, 56%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personally</a:t>
            </a:r>
            <a:r>
              <a:rPr lang="de-DE" altLang="en-US" sz="32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3200" dirty="0" err="1">
                <a:solidFill>
                  <a:srgbClr val="003399"/>
                </a:solidFill>
                <a:ea typeface="ＭＳ Ｐゴシック" pitchFamily="34" charset="-128"/>
              </a:rPr>
              <a:t>useful</a:t>
            </a:r>
            <a:endParaRPr lang="en-US" altLang="en-US" sz="3200" dirty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228601"/>
            <a:ext cx="9448800" cy="868363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Need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16004" y="5257802"/>
            <a:ext cx="6159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baseline="300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1</a:t>
            </a: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4,200 </a:t>
            </a:r>
            <a:r>
              <a:rPr lang="de-DE" sz="16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members</a:t>
            </a: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of CEDA, CS, CASS, CES; </a:t>
            </a:r>
            <a:r>
              <a:rPr lang="de-DE" sz="16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response</a:t>
            </a: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rate 18%,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  95%-</a:t>
            </a:r>
            <a:r>
              <a:rPr lang="de-DE" sz="16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confidence</a:t>
            </a: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±3.2 </a:t>
            </a:r>
            <a:r>
              <a:rPr lang="de-DE" sz="16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percentage</a:t>
            </a:r>
            <a:r>
              <a:rPr lang="de-DE" sz="16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</a:t>
            </a:r>
            <a:r>
              <a:rPr lang="de-DE" sz="16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points</a:t>
            </a:r>
            <a:endParaRPr lang="en-US" sz="1600" dirty="0">
              <a:solidFill>
                <a:srgbClr val="003399"/>
              </a:solidFill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53781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733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3733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r>
              <a:rPr lang="de-DE" sz="3733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3733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Periodicals</a:t>
            </a:r>
            <a:endParaRPr lang="en-US" sz="3733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4953000"/>
          </a:xfrm>
        </p:spPr>
        <p:txBody>
          <a:bodyPr>
            <a:normAutofit fontScale="92500" lnSpcReduction="20000"/>
          </a:bodyPr>
          <a:lstStyle/>
          <a:p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de-DE" sz="32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-sponsor:</a:t>
            </a:r>
          </a:p>
          <a:p>
            <a:pPr lvl="1"/>
            <a:r>
              <a:rPr lang="de-DE" sz="2667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&amp; Test </a:t>
            </a:r>
            <a:r>
              <a:rPr lang="de-DE" sz="2667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magazine</a:t>
            </a:r>
            <a:endParaRPr lang="de-DE" sz="2667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 </a:t>
            </a:r>
            <a:r>
              <a:rPr lang="de-DE" sz="32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</a:t>
            </a:r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2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</a:t>
            </a:r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de-DE" sz="2667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Systems Letters (ESL)</a:t>
            </a:r>
          </a:p>
          <a:p>
            <a:pPr lvl="1"/>
            <a:r>
              <a:rPr lang="de-DE" sz="2667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Computer-</a:t>
            </a:r>
            <a:r>
              <a:rPr lang="de-DE" sz="2667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Aided</a:t>
            </a:r>
            <a:r>
              <a:rPr lang="de-DE" sz="2667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Design (TCAD)</a:t>
            </a:r>
            <a:endParaRPr lang="en-US" sz="2667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de-DE" sz="32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667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Embedded Systems and Software (phase 1)</a:t>
            </a:r>
          </a:p>
          <a:p>
            <a:pPr lvl="1"/>
            <a:r>
              <a:rPr lang="en-US" sz="2667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Cybersecurity Letters</a:t>
            </a:r>
          </a:p>
          <a:p>
            <a:r>
              <a:rPr lang="en-US" sz="32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co-sponsor: </a:t>
            </a:r>
          </a:p>
          <a:p>
            <a:pPr lvl="1"/>
            <a:r>
              <a:rPr lang="de-DE" sz="2667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TMSCS</a:t>
            </a:r>
          </a:p>
          <a:p>
            <a:pPr lvl="1"/>
            <a:r>
              <a:rPr lang="de-DE" sz="2667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JxCDC</a:t>
            </a:r>
            <a:endParaRPr lang="de-DE" sz="2667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667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TSUSC</a:t>
            </a:r>
            <a:endParaRPr lang="en-US" sz="2667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667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7128" y="4724400"/>
            <a:ext cx="3251200" cy="29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7128" y="5143096"/>
            <a:ext cx="2410691" cy="28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7128" y="5525773"/>
            <a:ext cx="2175163" cy="28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4806" y="1066800"/>
            <a:ext cx="7422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7200" y="1752602"/>
            <a:ext cx="814952" cy="82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2133600"/>
            <a:ext cx="867971" cy="8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298192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074400" cy="609600"/>
          </a:xfrm>
        </p:spPr>
        <p:txBody>
          <a:bodyPr>
            <a:normAutofit fontScale="90000"/>
          </a:bodyPr>
          <a:lstStyle/>
          <a:p>
            <a:r>
              <a:rPr lang="de-DE" sz="37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&amp; Test </a:t>
            </a:r>
            <a:r>
              <a:rPr lang="de-DE" sz="3733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magazine</a:t>
            </a:r>
            <a:r>
              <a:rPr lang="de-DE" sz="37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(D&amp;T)</a:t>
            </a:r>
            <a:endParaRPr lang="en-US" sz="3733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11480800" cy="5410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de-DE" dirty="0" err="1"/>
              <a:t>Publication</a:t>
            </a:r>
            <a:r>
              <a:rPr lang="de-DE" dirty="0"/>
              <a:t> </a:t>
            </a:r>
            <a:r>
              <a:rPr lang="de-DE" dirty="0" err="1"/>
              <a:t>dates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on time </a:t>
            </a:r>
            <a:r>
              <a:rPr lang="de-DE" dirty="0" err="1"/>
              <a:t>since</a:t>
            </a:r>
            <a:r>
              <a:rPr lang="de-DE" dirty="0"/>
              <a:t> D&amp;T </a:t>
            </a:r>
            <a:r>
              <a:rPr lang="de-DE" dirty="0" err="1"/>
              <a:t>delivers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IEEE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schedule</a:t>
            </a:r>
            <a:endParaRPr lang="de-DE" dirty="0"/>
          </a:p>
          <a:p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unhealthy</a:t>
            </a:r>
            <a:r>
              <a:rPr lang="de-DE" dirty="0"/>
              <a:t>, IEEE </a:t>
            </a:r>
            <a:r>
              <a:rPr lang="en-US" dirty="0"/>
              <a:t>Periodicals Review and Advisory Committee (PRAC)</a:t>
            </a:r>
            <a:r>
              <a:rPr lang="de-DE" dirty="0"/>
              <a:t>: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ahead</a:t>
            </a:r>
            <a:endParaRPr lang="de-DE" dirty="0"/>
          </a:p>
          <a:p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2016-2018</a:t>
            </a:r>
          </a:p>
          <a:p>
            <a:pPr lvl="1"/>
            <a:r>
              <a:rPr lang="de-DE" dirty="0"/>
              <a:t>3 </a:t>
            </a:r>
            <a:r>
              <a:rPr lang="de-DE" dirty="0" err="1"/>
              <a:t>nominations</a:t>
            </a:r>
            <a:r>
              <a:rPr lang="de-DE" dirty="0"/>
              <a:t> </a:t>
            </a:r>
            <a:r>
              <a:rPr lang="de-DE" dirty="0" err="1"/>
              <a:t>till</a:t>
            </a:r>
            <a:r>
              <a:rPr lang="de-DE" dirty="0"/>
              <a:t> Sept 30, 2015, </a:t>
            </a:r>
            <a:r>
              <a:rPr lang="de-DE" dirty="0" err="1"/>
              <a:t>none</a:t>
            </a:r>
            <a:r>
              <a:rPr lang="de-DE" dirty="0"/>
              <a:t> </a:t>
            </a:r>
            <a:r>
              <a:rPr lang="de-DE" dirty="0" err="1"/>
              <a:t>afterwards</a:t>
            </a:r>
            <a:endParaRPr lang="de-DE" dirty="0"/>
          </a:p>
          <a:p>
            <a:pPr lvl="1"/>
            <a:r>
              <a:rPr lang="de-DE" dirty="0"/>
              <a:t>3 </a:t>
            </a:r>
            <a:r>
              <a:rPr lang="de-DE" dirty="0" err="1"/>
              <a:t>excellent</a:t>
            </a:r>
            <a:r>
              <a:rPr lang="de-DE" dirty="0"/>
              <a:t> </a:t>
            </a:r>
            <a:r>
              <a:rPr lang="de-DE" dirty="0" err="1"/>
              <a:t>candidates</a:t>
            </a:r>
            <a:endParaRPr lang="de-DE" dirty="0"/>
          </a:p>
          <a:p>
            <a:pPr lvl="1"/>
            <a:r>
              <a:rPr lang="de-DE" dirty="0"/>
              <a:t>Search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recommends</a:t>
            </a:r>
            <a:r>
              <a:rPr lang="de-DE" dirty="0"/>
              <a:t> Joerg Henkel,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Motion: </a:t>
            </a:r>
            <a:r>
              <a:rPr lang="de-DE" dirty="0" err="1">
                <a:solidFill>
                  <a:srgbClr val="C00000"/>
                </a:solidFill>
              </a:rPr>
              <a:t>Approve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appoint</a:t>
            </a:r>
            <a:r>
              <a:rPr lang="de-DE" dirty="0">
                <a:solidFill>
                  <a:srgbClr val="C00000"/>
                </a:solidFill>
              </a:rPr>
              <a:t> Joerg Henkel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 of D&amp;T </a:t>
            </a:r>
            <a:r>
              <a:rPr lang="de-DE" dirty="0" err="1">
                <a:solidFill>
                  <a:srgbClr val="C00000"/>
                </a:solidFill>
              </a:rPr>
              <a:t>for</a:t>
            </a:r>
            <a:r>
              <a:rPr lang="de-DE" dirty="0">
                <a:solidFill>
                  <a:srgbClr val="C00000"/>
                </a:solidFill>
              </a:rPr>
              <a:t> 2016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2018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151320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00" y="76200"/>
            <a:ext cx="9550400" cy="914400"/>
          </a:xfrm>
        </p:spPr>
        <p:txBody>
          <a:bodyPr>
            <a:normAutofit/>
          </a:bodyPr>
          <a:lstStyle/>
          <a:p>
            <a:r>
              <a:rPr lang="de-DE" sz="3200" dirty="0"/>
              <a:t>Trans. on Computer-</a:t>
            </a:r>
            <a:r>
              <a:rPr lang="de-DE" sz="3200" dirty="0" err="1"/>
              <a:t>Aided</a:t>
            </a:r>
            <a:r>
              <a:rPr lang="de-DE" sz="3200" dirty="0"/>
              <a:t> Design (TCAD)</a:t>
            </a:r>
            <a:endParaRPr lang="en-US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11582400" cy="5257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/>
              <a:t>Financial sponsor: CEDA; EC 2014-2015: Vijay Narayanan, Chuck Alpert</a:t>
            </a:r>
          </a:p>
          <a:p>
            <a:r>
              <a:rPr lang="en-US" dirty="0"/>
              <a:t>Finance, size (2100-&gt;2200 pages in 2016), attention (click counts, citation indices), submission-to-publication times, publication dates: healthy/stable</a:t>
            </a:r>
          </a:p>
          <a:p>
            <a:r>
              <a:rPr lang="de-DE" dirty="0" err="1"/>
              <a:t>Reappointment</a:t>
            </a:r>
            <a:r>
              <a:rPr lang="de-DE" dirty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endParaRPr lang="de-DE" dirty="0"/>
          </a:p>
          <a:p>
            <a:r>
              <a:rPr lang="de-DE" dirty="0" err="1"/>
              <a:t>Scope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TAB:</a:t>
            </a:r>
          </a:p>
          <a:p>
            <a:pPr lvl="1"/>
            <a:r>
              <a:rPr lang="en-US" sz="2933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The purpose of this Transactions is to publish papers of interest to individuals in the area of computer-aided design of integrated circuits and </a:t>
            </a:r>
            <a:r>
              <a:rPr lang="en-US" sz="2933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systems </a:t>
            </a:r>
            <a:r>
              <a:rPr lang="en-US" sz="2933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composed of analog, digital, mixed-signal, optical, or microwave components</a:t>
            </a:r>
            <a:r>
              <a:rPr lang="en-US" sz="2933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The aids include methods, models, algorithms, and man-machine interfaces for system-level, physical and logical design including: planning, synthesis, partitioning, modeling, simulation, layout, verification, testing, </a:t>
            </a:r>
            <a:r>
              <a:rPr lang="en-US" sz="2933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hardware-software co-design </a:t>
            </a:r>
            <a:r>
              <a:rPr lang="en-US" sz="2933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and documentation of integrated circuit and system designs of all complexities. </a:t>
            </a:r>
            <a:r>
              <a:rPr lang="en-US" sz="2933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Design tools and techniques for evaluating and designing integrated circuits and systems for metrics such as performance, power, reliability, testability, and security are a focus.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42610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00" y="76200"/>
            <a:ext cx="9245600" cy="914400"/>
          </a:xfrm>
        </p:spPr>
        <p:txBody>
          <a:bodyPr>
            <a:normAutofit fontScale="90000"/>
          </a:bodyPr>
          <a:lstStyle/>
          <a:p>
            <a:r>
              <a:rPr lang="de-DE" dirty="0"/>
              <a:t>Trans. on Computer-</a:t>
            </a:r>
            <a:r>
              <a:rPr lang="de-DE" dirty="0" err="1"/>
              <a:t>Aided</a:t>
            </a:r>
            <a:r>
              <a:rPr lang="de-DE" dirty="0"/>
              <a:t> Design (TCAD)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11582400" cy="5257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/>
              <a:t>Survey among Associate Editors: 95% of AEs find interactions with and instructions by the EIC helpful or very helpful. Confirmed by additional comments (“excellent”, “best ones I’d ever seen”, “firm but friendly”)</a:t>
            </a:r>
          </a:p>
          <a:p>
            <a:r>
              <a:rPr lang="en-US" dirty="0"/>
              <a:t>Metrics on TCAD:</a:t>
            </a:r>
          </a:p>
          <a:p>
            <a:pPr lvl="1"/>
            <a:r>
              <a:rPr lang="en-US" dirty="0"/>
              <a:t>Submission-to-publication times significantly improved, now IEEE average</a:t>
            </a:r>
          </a:p>
          <a:p>
            <a:pPr lvl="1"/>
            <a:r>
              <a:rPr lang="en-US" dirty="0"/>
              <a:t>TCAD mail dates perfect</a:t>
            </a:r>
          </a:p>
          <a:p>
            <a:pPr lvl="1"/>
            <a:r>
              <a:rPr lang="en-US" dirty="0"/>
              <a:t>Impact factor is an issue</a:t>
            </a:r>
          </a:p>
          <a:p>
            <a:pPr lvl="1"/>
            <a:r>
              <a:rPr lang="en-US" dirty="0"/>
              <a:t>Half of editorial board renewed (good mix of “youth” and “experience”)</a:t>
            </a:r>
          </a:p>
          <a:p>
            <a:pPr lvl="1"/>
            <a:r>
              <a:rPr lang="en-US" dirty="0"/>
              <a:t>“Modern” topics strengthened, special issues/sections, keynotes</a:t>
            </a:r>
            <a:endParaRPr lang="de-DE" dirty="0"/>
          </a:p>
          <a:p>
            <a:r>
              <a:rPr lang="de-DE" dirty="0"/>
              <a:t>TCAD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CEDA </a:t>
            </a:r>
            <a:r>
              <a:rPr lang="de-DE" dirty="0" err="1"/>
              <a:t>mailing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subscribers</a:t>
            </a:r>
            <a:r>
              <a:rPr lang="de-DE" dirty="0"/>
              <a:t> in </a:t>
            </a:r>
            <a:r>
              <a:rPr lang="de-DE" dirty="0" err="1"/>
              <a:t>preparation</a:t>
            </a:r>
            <a:endParaRPr lang="de-DE" dirty="0"/>
          </a:p>
          <a:p>
            <a:r>
              <a:rPr lang="de-DE" dirty="0" err="1"/>
              <a:t>Reapp</a:t>
            </a:r>
            <a:r>
              <a:rPr lang="de-DE" dirty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recommends</a:t>
            </a:r>
            <a:r>
              <a:rPr lang="de-DE" dirty="0"/>
              <a:t> </a:t>
            </a:r>
            <a:r>
              <a:rPr lang="de-DE" dirty="0" err="1"/>
              <a:t>reappointment</a:t>
            </a:r>
            <a:r>
              <a:rPr lang="de-DE" dirty="0"/>
              <a:t>,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/A-</a:t>
            </a:r>
            <a:r>
              <a:rPr lang="de-DE" dirty="0" err="1"/>
              <a:t>EiC</a:t>
            </a:r>
            <a:r>
              <a:rPr lang="de-DE" dirty="0"/>
              <a:t>,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Motion: </a:t>
            </a:r>
            <a:r>
              <a:rPr lang="de-DE" dirty="0" err="1">
                <a:solidFill>
                  <a:srgbClr val="C00000"/>
                </a:solidFill>
              </a:rPr>
              <a:t>Approve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reappoint</a:t>
            </a:r>
            <a:r>
              <a:rPr lang="de-DE" dirty="0">
                <a:solidFill>
                  <a:srgbClr val="C00000"/>
                </a:solidFill>
              </a:rPr>
              <a:t> Vijay Narayanan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, Chuck </a:t>
            </a:r>
            <a:r>
              <a:rPr lang="de-DE" dirty="0" err="1">
                <a:solidFill>
                  <a:srgbClr val="C00000"/>
                </a:solidFill>
              </a:rPr>
              <a:t>Alpert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A-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 of TCAD </a:t>
            </a:r>
            <a:r>
              <a:rPr lang="de-DE" dirty="0" err="1">
                <a:solidFill>
                  <a:srgbClr val="C00000"/>
                </a:solidFill>
              </a:rPr>
              <a:t>for</a:t>
            </a:r>
            <a:r>
              <a:rPr lang="de-DE" dirty="0">
                <a:solidFill>
                  <a:srgbClr val="C00000"/>
                </a:solidFill>
              </a:rPr>
              <a:t> 2016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11001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Transactions on Embedded Systems &amp; Software</a:t>
            </a:r>
          </a:p>
          <a:p>
            <a:pPr lvl="1"/>
            <a:r>
              <a:rPr lang="en-US" altLang="en-US" sz="2400" i="1" dirty="0"/>
              <a:t>The Transactions on Embedded Systems and Software publishes papers on modeling, analysis, design automation, and implementation of embedded hardware/software systems. Specifically, system-level specification and analysis, hardware/software co-/design, embedded system architectures, embedded programming models and compilers, optimization strategies for low power and Dark Silicon, reliability, real-time and security are targeted.</a:t>
            </a:r>
          </a:p>
          <a:p>
            <a:endParaRPr lang="en-US" dirty="0"/>
          </a:p>
          <a:p>
            <a:r>
              <a:rPr lang="en-US" dirty="0"/>
              <a:t>Sponsorship:</a:t>
            </a:r>
          </a:p>
          <a:p>
            <a:pPr lvl="1"/>
            <a:r>
              <a:rPr lang="en-US" dirty="0"/>
              <a:t>CEDA, Computer Society and Circuits &amp; Systems Society.</a:t>
            </a:r>
          </a:p>
          <a:p>
            <a:pPr lvl="1"/>
            <a:r>
              <a:rPr lang="en-US" dirty="0"/>
              <a:t>Equal parts of 33.3% each.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INFO: New Publication In the works</a:t>
            </a:r>
          </a:p>
        </p:txBody>
      </p:sp>
    </p:spTree>
    <p:extLst>
      <p:ext uri="{BB962C8B-B14F-4D97-AF65-F5344CB8AC3E}">
        <p14:creationId xmlns:p14="http://schemas.microsoft.com/office/powerpoint/2010/main" val="277317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ffectLst/>
                <a:latin typeface="Comic Sans MS" pitchFamily="66" charset="0"/>
                <a:ea typeface="ＭＳ Ｐゴシック" pitchFamily="34" charset="-128"/>
              </a:rPr>
              <a:t>Title and Launch</a:t>
            </a:r>
            <a:endParaRPr lang="en-US" altLang="en-US" dirty="0">
              <a:effectLst/>
              <a:ea typeface="ＭＳ Ｐゴシック" pitchFamily="34" charset="-128"/>
            </a:endParaRPr>
          </a:p>
        </p:txBody>
      </p:sp>
      <p:sp>
        <p:nvSpPr>
          <p:cNvPr id="5123" name="Content Placeholder 22"/>
          <p:cNvSpPr>
            <a:spLocks noGrp="1"/>
          </p:cNvSpPr>
          <p:nvPr>
            <p:ph idx="1"/>
          </p:nvPr>
        </p:nvSpPr>
        <p:spPr>
          <a:xfrm>
            <a:off x="711200" y="1346200"/>
            <a:ext cx="10363200" cy="4114800"/>
          </a:xfrm>
        </p:spPr>
        <p:txBody>
          <a:bodyPr/>
          <a:lstStyle/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Transactions on Embedded Systems and Software (TESS)</a:t>
            </a:r>
          </a:p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To launch in 2017</a:t>
            </a:r>
          </a:p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Electronic-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only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hybrid open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access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1: 2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20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360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2: 3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30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540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4: 4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40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720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en-US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38970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mic Sans MS" pitchFamily="66" charset="0"/>
                <a:ea typeface="ＭＳ Ｐゴシック" pitchFamily="34" charset="-128"/>
              </a:rPr>
              <a:t>Sponsorship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123" name="Content Placeholder 22"/>
          <p:cNvSpPr>
            <a:spLocks noGrp="1"/>
          </p:cNvSpPr>
          <p:nvPr>
            <p:ph idx="1"/>
          </p:nvPr>
        </p:nvSpPr>
        <p:spPr>
          <a:xfrm>
            <a:off x="914400" y="1447800"/>
            <a:ext cx="10363200" cy="41148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Council on Electronic Design Automation (CEDA) 33 1/3%</a:t>
            </a: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Computer Society (CS) 33 1/3%</a:t>
            </a: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Circuits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System Society (CASS) 33 1/3%</a:t>
            </a:r>
          </a:p>
          <a:p>
            <a:pPr eaLnBrk="1" hangingPunct="1"/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Acknowledging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mission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on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embedded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systems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software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cross-topical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cross-societal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role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CEDA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given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the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lead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role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initiating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steering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TESS,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reflected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by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a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veto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right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the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steering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committee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if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accompanied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by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an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explanation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Technical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-sponsors: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according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application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areas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under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discussion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48422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228601"/>
            <a:ext cx="9448800" cy="868363"/>
          </a:xfrm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Scope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1117600" y="1295400"/>
            <a:ext cx="11074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The Transactions on Embedded Systems and Software publishes papers on modeling, analysis, design automation, implementation and application of embedded hardware/software systems.  </a:t>
            </a:r>
            <a:r>
              <a:rPr lang="en-US" altLang="en-US" sz="2667" dirty="0">
                <a:solidFill>
                  <a:srgbClr val="003399"/>
                </a:solidFill>
                <a:ea typeface="ＭＳ Ｐゴシック" pitchFamily="34" charset="-128"/>
              </a:rPr>
              <a:t>Specifically, system-level specification and analysis, hardware/software co-/design, embedded system architectures, embedded programming models and compilers, optimization strategies for low power and Dark Silicon, reliability, real-time and security, and embedded applications are targeted.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19620927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922</Words>
  <Application>Microsoft Office PowerPoint</Application>
  <PresentationFormat>Widescreen</PresentationFormat>
  <Paragraphs>87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Impact</vt:lpstr>
      <vt:lpstr>Lucida Sans Unicode</vt:lpstr>
      <vt:lpstr>Tahoma</vt:lpstr>
      <vt:lpstr>Wingdings</vt:lpstr>
      <vt:lpstr>Wingdings 2</vt:lpstr>
      <vt:lpstr>Office Theme</vt:lpstr>
      <vt:lpstr>Concourse</vt:lpstr>
      <vt:lpstr>CEDA Publications BoG Meeting  Helmut Graeb VP Publications</vt:lpstr>
      <vt:lpstr>CEDA Participation in Periodicals</vt:lpstr>
      <vt:lpstr>Design &amp; Test magazine (D&amp;T)</vt:lpstr>
      <vt:lpstr>Trans. on Computer-Aided Design (TCAD)</vt:lpstr>
      <vt:lpstr>Trans. on Computer-Aided Design (TCAD)</vt:lpstr>
      <vt:lpstr>INFO: New Publication In the works</vt:lpstr>
      <vt:lpstr>Title and Launch</vt:lpstr>
      <vt:lpstr>Sponsorship</vt:lpstr>
      <vt:lpstr>Scope</vt:lpstr>
      <vt:lpstr>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6</cp:revision>
  <dcterms:created xsi:type="dcterms:W3CDTF">2022-06-09T20:35:18Z</dcterms:created>
  <dcterms:modified xsi:type="dcterms:W3CDTF">2022-06-09T20:37:41Z</dcterms:modified>
</cp:coreProperties>
</file>