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631" r:id="rId3"/>
    <p:sldId id="581" r:id="rId4"/>
    <p:sldId id="582" r:id="rId5"/>
    <p:sldId id="583" r:id="rId6"/>
    <p:sldId id="584" r:id="rId7"/>
    <p:sldId id="666" r:id="rId8"/>
    <p:sldId id="586" r:id="rId9"/>
    <p:sldId id="587" r:id="rId10"/>
    <p:sldId id="589" r:id="rId11"/>
    <p:sldId id="59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1A17A5-6FF5-4D8C-8F00-E7842631E0C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BF2C60-83E9-4F17-81F8-227CD06C0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88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t>GTO2003EXT.ppt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99C65-2705-BC47-BA78-9170500B55D9}" type="datetime1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6/9/2022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764D49-D396-2645-B596-AE27B96056A9}" type="slidenum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573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BE55CF-0C59-4AD2-8284-B35923E9E177}" type="slidenum"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Calibri"/>
              <a:sym typeface="Calibri"/>
            </a:endParaRP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F5C5AB-9C3E-465F-9259-551FAE90281C}" type="datetime1"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6/9/2022</a:t>
            </a:fld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BE55CF-0C59-4AD2-8284-B35923E9E177}" type="slidenum"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Calibri"/>
              <a:sym typeface="Calibri"/>
            </a:endParaRP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F5C5AB-9C3E-465F-9259-551FAE90281C}" type="datetime1">
              <a:rPr kumimoji="0" lang="en-US" altLang="en-US" sz="12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6/9/2022</a:t>
            </a:fld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A9219-C0D7-77F0-756B-51C69844D8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11B4E2-3895-EE39-CE80-BE62EA015B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5A3CF-F8CB-26FB-1C02-87F2A4A07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C6C6A0-B33B-33CF-EF5D-577320B30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77335-7C12-37F9-89D9-989A4E2AA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887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77A54-F066-E8C4-75EA-CB7329D37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11CC43-9DD9-9E35-A32B-2983136C8E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E6271C-10F3-8F2E-B54D-C823FE828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5A247-3CA9-2C11-FE08-7702EEDBC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8C12CE-2A4A-AFA3-7F8B-AAD257828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094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7A64BE-EA2C-376B-98A3-D7D905E462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A8D23D-ECF4-3626-C9FB-774B45DC98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AC1C63-4FFA-C319-1646-BBFC80BE9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9D280-447F-CCD3-9BD5-FAFD1FF89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DAA82-C6ED-AA2F-7CA5-B11407AF8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93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01600" y="76200"/>
            <a:ext cx="11785600" cy="838200"/>
          </a:xfrm>
        </p:spPr>
        <p:txBody>
          <a:bodyPr vert="horz" anchor="t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>
              <a:defRPr sz="3200" b="1">
                <a:solidFill>
                  <a:schemeClr val="tx1"/>
                </a:solidFill>
                <a:effectLst/>
              </a:defRPr>
            </a:lvl1pPr>
            <a:extLst/>
          </a:lstStyle>
          <a:p>
            <a:endParaRPr kumimoji="0"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5019" y="5791200"/>
            <a:ext cx="12197020" cy="10738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24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5" y="6638132"/>
            <a:ext cx="3134241" cy="219869"/>
          </a:xfr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3" name="Text Placeholder 29"/>
          <p:cNvSpPr>
            <a:spLocks noGrp="1"/>
          </p:cNvSpPr>
          <p:nvPr>
            <p:ph idx="1"/>
          </p:nvPr>
        </p:nvSpPr>
        <p:spPr>
          <a:xfrm>
            <a:off x="0" y="914400"/>
            <a:ext cx="12192000" cy="4953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603489" indent="-457189">
              <a:buFont typeface="Arial"/>
              <a:buChar char="•"/>
              <a:defRPr sz="3200"/>
            </a:lvl1pPr>
            <a:lvl3pPr>
              <a:buFont typeface="Wingdings" pitchFamily="2" charset="2"/>
              <a:buChar char="§"/>
              <a:defRPr/>
            </a:lvl3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/>
            </a:lvl5pPr>
            <a:lvl7pPr marL="2514537" indent="-380990">
              <a:buFont typeface="Arial"/>
              <a:buChar char="•"/>
              <a:defRPr/>
            </a:lvl7pPr>
            <a:lvl8pPr marL="2819330" indent="-380990">
              <a:buFont typeface="Arial"/>
              <a:buChar char="•"/>
              <a:defRPr/>
            </a:lvl8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6" eaLnBrk="1" latinLnBrk="0" hangingPunct="1"/>
            <a:r>
              <a:rPr kumimoji="0" lang="en-US" dirty="0"/>
              <a:t>Second level</a:t>
            </a:r>
          </a:p>
          <a:p>
            <a:pPr lvl="6" eaLnBrk="1" latinLnBrk="0" hangingPunct="1"/>
            <a:r>
              <a:rPr kumimoji="0" lang="en-US" dirty="0"/>
              <a:t>Third level</a:t>
            </a:r>
          </a:p>
          <a:p>
            <a:pPr lvl="6" eaLnBrk="1" latinLnBrk="0" hangingPunct="1"/>
            <a:r>
              <a:rPr kumimoji="0" lang="en-US" dirty="0"/>
              <a:t>Fourth level</a:t>
            </a:r>
          </a:p>
          <a:p>
            <a:pPr lvl="7" eaLnBrk="1" latinLnBrk="0" hangingPunct="1"/>
            <a:r>
              <a:rPr kumimoji="0" lang="en-US" dirty="0"/>
              <a:t>Fifth level</a:t>
            </a:r>
          </a:p>
        </p:txBody>
      </p:sp>
      <p:pic>
        <p:nvPicPr>
          <p:cNvPr id="15" name="image1.jpg" descr="CEDA_Logo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4000" y="6045200"/>
            <a:ext cx="3352800" cy="8128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893279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0" y="6553200"/>
            <a:ext cx="4165600" cy="304800"/>
          </a:xfrm>
        </p:spPr>
        <p:txBody>
          <a:bodyPr/>
          <a:lstStyle/>
          <a:p>
            <a:r>
              <a:rPr lang="en-US" dirty="0"/>
              <a:t>CEDA BoG at ICCAD, November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8679CB-D23D-3945-B3BA-AEE628F83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2431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Font typeface="Arial" pitchFamily="34" charset="0"/>
              <a:buChar char="•"/>
              <a:defRPr/>
            </a:lvl3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86241" y="6629400"/>
            <a:ext cx="3134241" cy="21986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effectLst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-86241" y="6638132"/>
            <a:ext cx="3134241" cy="219869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406685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0" y="6578601"/>
            <a:ext cx="4165600" cy="27940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443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5689600" cy="4495800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689600" cy="4495800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-48829" y="6578601"/>
            <a:ext cx="4165600" cy="2794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9065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122540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blackWhite">
          <a:xfrm>
            <a:off x="0" y="0"/>
            <a:ext cx="12192000" cy="1295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s-ES" sz="2400" kern="12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5" name="Picture 9" descr="CEDAlogoColor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" y="2"/>
            <a:ext cx="6197596" cy="1295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7253" name="Rectangle 5"/>
          <p:cNvSpPr>
            <a:spLocks noGrp="1" noChangeArrowheads="1"/>
          </p:cNvSpPr>
          <p:nvPr>
            <p:ph type="ctrTitle"/>
          </p:nvPr>
        </p:nvSpPr>
        <p:spPr bwMode="black">
          <a:xfrm>
            <a:off x="520705" y="2493966"/>
            <a:ext cx="10606617" cy="1470025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77254" name="Rectangle 6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90600" y="4043366"/>
            <a:ext cx="8534400" cy="998537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-108" charset="2"/>
              <a:buNone/>
              <a:defRPr b="0">
                <a:solidFill>
                  <a:srgbClr val="0000FF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quarter" idx="11"/>
          </p:nvPr>
        </p:nvSpPr>
        <p:spPr bwMode="auto">
          <a:xfrm>
            <a:off x="7188200" y="6221415"/>
            <a:ext cx="2159000" cy="311151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733" b="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14392133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804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EF05D-C440-2E8A-DB23-2590030E5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1DFC0-D35C-6C89-088C-F42B7B9CE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F03E1-FCFE-D3AC-519E-9C187D43F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2B3FD-151D-2DB5-8E24-32E1995E3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37D5C-1578-B5B8-FCAE-2DCEBA5CB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6450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165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5"/>
          <p:cNvSpPr>
            <a:spLocks noGrp="1"/>
          </p:cNvSpPr>
          <p:nvPr>
            <p:ph type="title"/>
          </p:nvPr>
        </p:nvSpPr>
        <p:spPr>
          <a:xfrm>
            <a:off x="1333512" y="3098874"/>
            <a:ext cx="8588163" cy="599847"/>
          </a:xfrm>
          <a:prstGeom prst="rect">
            <a:avLst/>
          </a:prstGeom>
        </p:spPr>
        <p:txBody>
          <a:bodyPr/>
          <a:lstStyle>
            <a:lvl1pPr algn="l">
              <a:defRPr sz="3467" b="1" i="0" spc="133">
                <a:effectLst/>
                <a:latin typeface="Impact"/>
                <a:cs typeface="Impact"/>
              </a:defRPr>
            </a:lvl1pPr>
          </a:lstStyle>
          <a:p>
            <a:pPr lvl="0"/>
            <a:r>
              <a:rPr lang="fr-FR" noProof="0" dirty="0"/>
              <a:t>Cliquez pour modifier le style du titre</a:t>
            </a:r>
            <a:endParaRPr lang="fr-CH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660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0E05D-C2FD-BEB8-E05F-DFA1B7A5B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3157AE-C5CD-9F13-D166-7FBBE12A6C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8A96F-5B28-8128-5B81-20057C4BA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B7E4D-D86A-D9FB-56A7-FE7321B13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8A85F-71AC-F766-3441-D5ACBE9CD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263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A25C6-609B-A882-84CC-1A024773D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F2376-13D9-6F03-530B-CD3D9FF78D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CEF7E3-9D46-23EA-F9F3-80808953C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843733-233C-1B23-37E1-888E90E39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D91D3E-CE79-4005-6760-57A99418A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9C31D-BC9D-F290-BA23-923E0DDFC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59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5446B-5AB3-8904-2422-4DB6D3935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C773A6-821E-8940-70F3-465710AB8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43861A-690F-A18D-136F-A9D419779F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F035BC-3B2D-F2AD-7DEA-110408665F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1010B3-5B5B-C2C2-C415-DCB321C817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A47813-71E4-796B-4619-C09482FE0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0CE197-4980-6FBB-278E-D2796EFF0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FD325F-1C86-0CA8-5A2D-CC50144A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492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76130-2134-9D7A-7333-B3B0DC636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961A1F-F617-469C-845D-8DD0CBD66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AB3247-D4F2-26B1-887D-52EBB367A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B21A2C-B8D2-1A13-EADA-D8D2650E6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7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5C086A-9964-F37B-281A-FD8D8B6D9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7E3BB5-0D3B-34EE-2B94-D6EEB723B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596B4D-09E6-4FCC-02B5-762A01582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35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CC81E-9934-8392-91B8-B154E1C38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7020D-671E-ADD5-BB4D-BBBA50C3E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791B71-4869-8C2C-145D-448CF8C2FF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CEC1FB-7D10-CCCF-6413-592948807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562C87-F6BF-DDF1-1574-24CD995D7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6979E9-C286-E3EF-9E7D-735572738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9EDCE-982C-60F1-8712-6BF29B5CF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D856D6-813F-E822-2F43-EE933418AC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2E1B68-7C44-2985-1171-167187E9D0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EB91A-473F-D235-6843-ECB118730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67E8BA-D057-2360-239E-C262FB5CB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579F4E-5B9E-CBFD-AA70-F9212A7A2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899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167382-42CC-5E6B-DA9C-486C6919B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68BF8-9E51-3746-0BA4-E43985ACF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7EBF67-6B31-4C58-CF72-428C68966B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49AA0-1F3B-B93C-816D-9567CFD296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325E3E-5D4B-7F31-F7F9-B280D5EA21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763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702" y="6248402"/>
            <a:ext cx="6141503" cy="61761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anchor="t" compatLnSpc="1"/>
          <a:lstStyle/>
          <a:p>
            <a:endParaRPr kumimoji="0" lang="en-US" sz="24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09604" y="6172202"/>
            <a:ext cx="4572001" cy="7002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anchor="t" compatLnSpc="1"/>
          <a:lstStyle/>
          <a:p>
            <a:endParaRPr kumimoji="0" lang="en-US" sz="24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6019800"/>
            <a:ext cx="4173656" cy="852320"/>
          </a:xfrm>
          <a:prstGeom prst="rtTriangle">
            <a:avLst/>
          </a:prstGeom>
          <a:blipFill>
            <a:blip r:embed="rId12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21920" tIns="60960" rIns="121920" bIns="60960" anchor="ctr" compatLnSpc="1"/>
          <a:lstStyle/>
          <a:p>
            <a:pPr algn="ctr" eaLnBrk="1" latinLnBrk="0" hangingPunct="1"/>
            <a:endParaRPr kumimoji="0" lang="en-US" sz="24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41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04800" y="228601"/>
            <a:ext cx="9448800" cy="868363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04800" y="1066802"/>
            <a:ext cx="11277600" cy="510540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pic>
        <p:nvPicPr>
          <p:cNvPr id="17" name="image1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2400" y="192251"/>
            <a:ext cx="2991104" cy="814647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0" y="6705603"/>
            <a:ext cx="4165600" cy="152399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333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1176000" y="6578600"/>
            <a:ext cx="10160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tx1"/>
                </a:solidFill>
              </a:defRPr>
            </a:lvl1pPr>
          </a:lstStyle>
          <a:p>
            <a:fld id="{AE8679CB-D23D-3945-B3BA-AEE628F83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491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b="1" kern="1200">
          <a:solidFill>
            <a:schemeClr val="accent4">
              <a:lumMod val="50000"/>
            </a:schemeClr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  <a:extLst/>
    </p:titleStyle>
    <p:bodyStyle>
      <a:lvl1pPr marL="755885" indent="-609585" algn="l" rtl="0" eaLnBrk="1" latinLnBrk="0" hangingPunct="1">
        <a:spcBef>
          <a:spcPts val="533"/>
        </a:spcBef>
        <a:spcAft>
          <a:spcPts val="0"/>
        </a:spcAft>
        <a:buClr>
          <a:schemeClr val="accent1"/>
        </a:buClr>
        <a:buSzPct val="68000"/>
        <a:buFont typeface="Arial"/>
        <a:buChar char="•"/>
        <a:defRPr kumimoji="0" sz="3600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981431" indent="-457189" algn="l" rtl="0" eaLnBrk="1" latinLnBrk="0" hangingPunct="1">
        <a:spcBef>
          <a:spcPts val="432"/>
        </a:spcBef>
        <a:buClr>
          <a:schemeClr val="accent1"/>
        </a:buClr>
        <a:buFont typeface="Arial"/>
        <a:buChar char="•"/>
        <a:defRPr kumimoji="0" sz="3067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298416" indent="-457189" algn="l" rtl="0" eaLnBrk="1" latinLnBrk="0" hangingPunct="1">
        <a:spcBef>
          <a:spcPts val="467"/>
        </a:spcBef>
        <a:buClr>
          <a:schemeClr val="accent1">
            <a:lumMod val="75000"/>
          </a:schemeClr>
        </a:buClr>
        <a:buSzPct val="100000"/>
        <a:buFont typeface="Arial"/>
        <a:buChar char="•"/>
        <a:defRPr kumimoji="0" sz="28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676358" indent="-457189" algn="l" rtl="0" eaLnBrk="1" latinLnBrk="0" hangingPunct="1">
        <a:spcBef>
          <a:spcPts val="467"/>
        </a:spcBef>
        <a:buClr>
          <a:schemeClr val="accent1">
            <a:lumMod val="75000"/>
          </a:schemeClr>
        </a:buClr>
        <a:buFont typeface="Arial"/>
        <a:buChar char="•"/>
        <a:defRPr kumimoji="0" sz="2533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1904952" indent="-380990" algn="l" rtl="0" eaLnBrk="1" latinLnBrk="0" hangingPunct="1">
        <a:spcBef>
          <a:spcPts val="467"/>
        </a:spcBef>
        <a:buClr>
          <a:schemeClr val="accent1">
            <a:lumMod val="75000"/>
          </a:schemeClr>
        </a:buClr>
        <a:buFont typeface="Arial"/>
        <a:buChar char="•"/>
        <a:defRPr kumimoji="0" sz="24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133547" indent="-304792" algn="l" rtl="0" eaLnBrk="1" latinLnBrk="0" hangingPunct="1">
        <a:spcBef>
          <a:spcPts val="467"/>
        </a:spcBef>
        <a:buClr>
          <a:schemeClr val="accent3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2438339" indent="-304792" algn="l" rtl="0" eaLnBrk="1" latinLnBrk="0" hangingPunct="1">
        <a:spcBef>
          <a:spcPts val="467"/>
        </a:spcBef>
        <a:buClr>
          <a:schemeClr val="accent3"/>
        </a:buClr>
        <a:buFont typeface="Wingdings 2"/>
        <a:buChar char=""/>
        <a:defRPr kumimoji="0"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2743131" indent="-304792" algn="l" rtl="0" eaLnBrk="1" latinLnBrk="0" hangingPunct="1">
        <a:spcBef>
          <a:spcPts val="467"/>
        </a:spcBef>
        <a:buClr>
          <a:schemeClr val="accent3"/>
        </a:buClr>
        <a:buFont typeface="Wingdings 2"/>
        <a:buChar char=""/>
        <a:defRPr kumimoji="0"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3047924" indent="-304792" algn="l" rtl="0" eaLnBrk="1" latinLnBrk="0" hangingPunct="1">
        <a:spcBef>
          <a:spcPts val="467"/>
        </a:spcBef>
        <a:buClr>
          <a:schemeClr val="accent3"/>
        </a:buClr>
        <a:buFont typeface="Wingdings 2"/>
        <a:buChar char=""/>
        <a:defRPr kumimoji="0" sz="2133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93964"/>
            <a:ext cx="11099800" cy="3144837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effectLst/>
              </a:rPr>
              <a:t>CEDA Publications</a:t>
            </a:r>
            <a:br>
              <a:rPr lang="en-US" dirty="0">
                <a:effectLst/>
              </a:rPr>
            </a:br>
            <a:r>
              <a:rPr lang="en-US" sz="3733" dirty="0">
                <a:effectLst/>
              </a:rPr>
              <a:t>BoG Meeting</a:t>
            </a:r>
            <a:br>
              <a:rPr lang="en-US" sz="3733" dirty="0">
                <a:effectLst/>
              </a:rPr>
            </a:br>
            <a:br>
              <a:rPr lang="en-US" sz="6400" dirty="0">
                <a:effectLst/>
              </a:rPr>
            </a:br>
            <a:r>
              <a:rPr lang="en-US" sz="3200" dirty="0">
                <a:effectLst/>
              </a:rPr>
              <a:t>Helmut</a:t>
            </a:r>
            <a:r>
              <a:rPr lang="en-US" sz="3200" dirty="0"/>
              <a:t> </a:t>
            </a:r>
            <a:r>
              <a:rPr lang="en-US" sz="3200" dirty="0" err="1"/>
              <a:t>Graeb</a:t>
            </a:r>
            <a:br>
              <a:rPr lang="en-US" sz="3200" dirty="0"/>
            </a:br>
            <a:r>
              <a:rPr lang="en-US" sz="2667" b="0" dirty="0">
                <a:effectLst/>
              </a:rPr>
              <a:t>VP</a:t>
            </a:r>
            <a:r>
              <a:rPr lang="en-US" sz="2667" b="0" dirty="0"/>
              <a:t> </a:t>
            </a:r>
            <a:r>
              <a:rPr lang="en-US" sz="2667" b="0" dirty="0">
                <a:effectLst/>
              </a:rPr>
              <a:t>Publications</a:t>
            </a:r>
            <a:endParaRPr lang="en-US" sz="3200" b="0" dirty="0">
              <a:effectLst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1219170"/>
            <a:r>
              <a:rPr lang="en-US" b="1" kern="0" dirty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2017 </a:t>
            </a:r>
          </a:p>
        </p:txBody>
      </p:sp>
    </p:spTree>
    <p:extLst>
      <p:ext uri="{BB962C8B-B14F-4D97-AF65-F5344CB8AC3E}">
        <p14:creationId xmlns:p14="http://schemas.microsoft.com/office/powerpoint/2010/main" val="189198435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4294967295"/>
          </p:nvPr>
        </p:nvSpPr>
        <p:spPr>
          <a:xfrm>
            <a:off x="1117600" y="1295400"/>
            <a:ext cx="11074400" cy="4114800"/>
          </a:xfrm>
        </p:spPr>
        <p:txBody>
          <a:bodyPr/>
          <a:lstStyle/>
          <a:p>
            <a:r>
              <a:rPr lang="en-US" altLang="en-US" sz="3200" dirty="0">
                <a:solidFill>
                  <a:srgbClr val="003399"/>
                </a:solidFill>
                <a:ea typeface="ＭＳ Ｐゴシック" pitchFamily="34" charset="-128"/>
              </a:rPr>
              <a:t>Survey in August 2014</a:t>
            </a:r>
            <a:r>
              <a:rPr lang="en-US" altLang="en-US" sz="3200" baseline="30000" dirty="0">
                <a:solidFill>
                  <a:srgbClr val="003399"/>
                </a:solidFill>
                <a:ea typeface="ＭＳ Ｐゴシック" pitchFamily="34" charset="-128"/>
              </a:rPr>
              <a:t>1</a:t>
            </a:r>
            <a:r>
              <a:rPr lang="en-US" altLang="en-US" sz="3200" dirty="0">
                <a:solidFill>
                  <a:srgbClr val="003399"/>
                </a:solidFill>
                <a:ea typeface="ＭＳ Ｐゴシック" pitchFamily="34" charset="-128"/>
              </a:rPr>
              <a:t>: excellent results</a:t>
            </a:r>
          </a:p>
          <a:p>
            <a:r>
              <a:rPr lang="de-DE" altLang="en-US" sz="3200" dirty="0">
                <a:solidFill>
                  <a:srgbClr val="003399"/>
                </a:solidFill>
                <a:ea typeface="ＭＳ Ｐゴシック" pitchFamily="34" charset="-128"/>
              </a:rPr>
              <a:t>50% </a:t>
            </a:r>
            <a:r>
              <a:rPr lang="de-DE" altLang="en-US" sz="3200" dirty="0" err="1">
                <a:solidFill>
                  <a:srgbClr val="003399"/>
                </a:solidFill>
                <a:ea typeface="ＭＳ Ｐゴシック" pitchFamily="34" charset="-128"/>
              </a:rPr>
              <a:t>likely</a:t>
            </a:r>
            <a:r>
              <a:rPr lang="de-DE" altLang="en-US" sz="3200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sz="3200" dirty="0" err="1">
                <a:solidFill>
                  <a:srgbClr val="003399"/>
                </a:solidFill>
                <a:ea typeface="ＭＳ Ｐゴシック" pitchFamily="34" charset="-128"/>
              </a:rPr>
              <a:t>to</a:t>
            </a:r>
            <a:r>
              <a:rPr lang="de-DE" altLang="en-US" sz="3200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sz="3200" dirty="0" err="1">
                <a:solidFill>
                  <a:srgbClr val="003399"/>
                </a:solidFill>
                <a:ea typeface="ＭＳ Ｐゴシック" pitchFamily="34" charset="-128"/>
              </a:rPr>
              <a:t>read</a:t>
            </a:r>
            <a:r>
              <a:rPr lang="de-DE" altLang="en-US" sz="3200" dirty="0">
                <a:solidFill>
                  <a:srgbClr val="003399"/>
                </a:solidFill>
                <a:ea typeface="ＭＳ Ｐゴシック" pitchFamily="34" charset="-128"/>
              </a:rPr>
              <a:t> TESS (IEEE: 30,000)</a:t>
            </a:r>
          </a:p>
          <a:p>
            <a:r>
              <a:rPr lang="de-DE" altLang="en-US" sz="3200" dirty="0">
                <a:solidFill>
                  <a:srgbClr val="003399"/>
                </a:solidFill>
                <a:ea typeface="ＭＳ Ｐゴシック" pitchFamily="34" charset="-128"/>
              </a:rPr>
              <a:t>22% </a:t>
            </a:r>
            <a:r>
              <a:rPr lang="de-DE" altLang="en-US" sz="3200" dirty="0" err="1">
                <a:solidFill>
                  <a:srgbClr val="003399"/>
                </a:solidFill>
                <a:ea typeface="ＭＳ Ｐゴシック" pitchFamily="34" charset="-128"/>
              </a:rPr>
              <a:t>likely</a:t>
            </a:r>
            <a:r>
              <a:rPr lang="de-DE" altLang="en-US" sz="3200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sz="3200" dirty="0" err="1">
                <a:solidFill>
                  <a:srgbClr val="003399"/>
                </a:solidFill>
                <a:ea typeface="ＭＳ Ｐゴシック" pitchFamily="34" charset="-128"/>
              </a:rPr>
              <a:t>to</a:t>
            </a:r>
            <a:r>
              <a:rPr lang="de-DE" altLang="en-US" sz="3200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sz="3200" dirty="0" err="1">
                <a:solidFill>
                  <a:srgbClr val="003399"/>
                </a:solidFill>
                <a:ea typeface="ＭＳ Ｐゴシック" pitchFamily="34" charset="-128"/>
              </a:rPr>
              <a:t>submit</a:t>
            </a:r>
            <a:r>
              <a:rPr lang="de-DE" altLang="en-US" sz="3200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sz="3200" dirty="0" err="1">
                <a:solidFill>
                  <a:srgbClr val="003399"/>
                </a:solidFill>
                <a:ea typeface="ＭＳ Ｐゴシック" pitchFamily="34" charset="-128"/>
              </a:rPr>
              <a:t>to</a:t>
            </a:r>
            <a:r>
              <a:rPr lang="de-DE" altLang="en-US" sz="3200" dirty="0">
                <a:solidFill>
                  <a:srgbClr val="003399"/>
                </a:solidFill>
                <a:ea typeface="ＭＳ Ｐゴシック" pitchFamily="34" charset="-128"/>
              </a:rPr>
              <a:t> TESS (IEEE: 2,400/</a:t>
            </a:r>
            <a:r>
              <a:rPr lang="de-DE" altLang="en-US" sz="3200" dirty="0" err="1">
                <a:solidFill>
                  <a:srgbClr val="003399"/>
                </a:solidFill>
                <a:ea typeface="ＭＳ Ｐゴシック" pitchFamily="34" charset="-128"/>
              </a:rPr>
              <a:t>year</a:t>
            </a:r>
            <a:r>
              <a:rPr lang="de-DE" altLang="en-US" sz="3200" dirty="0">
                <a:solidFill>
                  <a:srgbClr val="003399"/>
                </a:solidFill>
                <a:ea typeface="ＭＳ Ｐゴシック" pitchFamily="34" charset="-128"/>
              </a:rPr>
              <a:t>)</a:t>
            </a:r>
          </a:p>
          <a:p>
            <a:r>
              <a:rPr lang="de-DE" altLang="en-US" sz="3200" dirty="0">
                <a:solidFill>
                  <a:srgbClr val="003399"/>
                </a:solidFill>
                <a:ea typeface="ＭＳ Ｐゴシック" pitchFamily="34" charset="-128"/>
              </a:rPr>
              <a:t>88% </a:t>
            </a:r>
            <a:r>
              <a:rPr lang="de-DE" altLang="en-US" sz="3200" dirty="0" err="1">
                <a:solidFill>
                  <a:srgbClr val="003399"/>
                </a:solidFill>
                <a:ea typeface="ＭＳ Ｐゴシック" pitchFamily="34" charset="-128"/>
              </a:rPr>
              <a:t>subject</a:t>
            </a:r>
            <a:r>
              <a:rPr lang="de-DE" altLang="en-US" sz="3200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sz="3200" dirty="0" err="1">
                <a:solidFill>
                  <a:srgbClr val="003399"/>
                </a:solidFill>
                <a:ea typeface="ＭＳ Ｐゴシック" pitchFamily="34" charset="-128"/>
              </a:rPr>
              <a:t>growing</a:t>
            </a:r>
            <a:r>
              <a:rPr lang="de-DE" altLang="en-US" sz="3200" dirty="0">
                <a:solidFill>
                  <a:srgbClr val="003399"/>
                </a:solidFill>
                <a:ea typeface="ＭＳ Ｐゴシック" pitchFamily="34" charset="-128"/>
              </a:rPr>
              <a:t>, 76% </a:t>
            </a:r>
            <a:r>
              <a:rPr lang="de-DE" altLang="en-US" sz="3200" dirty="0" err="1">
                <a:solidFill>
                  <a:srgbClr val="003399"/>
                </a:solidFill>
                <a:ea typeface="ＭＳ Ｐゴシック" pitchFamily="34" charset="-128"/>
              </a:rPr>
              <a:t>subject</a:t>
            </a:r>
            <a:r>
              <a:rPr lang="de-DE" altLang="en-US" sz="3200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sz="3200" dirty="0" err="1">
                <a:solidFill>
                  <a:srgbClr val="003399"/>
                </a:solidFill>
                <a:ea typeface="ＭＳ Ｐゴシック" pitchFamily="34" charset="-128"/>
              </a:rPr>
              <a:t>useful</a:t>
            </a:r>
            <a:endParaRPr lang="de-DE" altLang="en-US" sz="3200" dirty="0">
              <a:solidFill>
                <a:srgbClr val="003399"/>
              </a:solidFill>
              <a:ea typeface="ＭＳ Ｐゴシック" pitchFamily="34" charset="-128"/>
            </a:endParaRPr>
          </a:p>
          <a:p>
            <a:r>
              <a:rPr lang="de-DE" altLang="en-US" sz="3200" dirty="0">
                <a:solidFill>
                  <a:srgbClr val="003399"/>
                </a:solidFill>
                <a:ea typeface="ＭＳ Ｐゴシック" pitchFamily="34" charset="-128"/>
              </a:rPr>
              <a:t>68% </a:t>
            </a:r>
            <a:r>
              <a:rPr lang="de-DE" altLang="en-US" sz="3200" dirty="0" err="1">
                <a:solidFill>
                  <a:srgbClr val="003399"/>
                </a:solidFill>
                <a:ea typeface="ＭＳ Ｐゴシック" pitchFamily="34" charset="-128"/>
              </a:rPr>
              <a:t>subject</a:t>
            </a:r>
            <a:r>
              <a:rPr lang="de-DE" altLang="en-US" sz="3200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sz="3200" dirty="0" err="1">
                <a:solidFill>
                  <a:srgbClr val="003399"/>
                </a:solidFill>
                <a:ea typeface="ＭＳ Ｐゴシック" pitchFamily="34" charset="-128"/>
              </a:rPr>
              <a:t>growing</a:t>
            </a:r>
            <a:r>
              <a:rPr lang="de-DE" altLang="en-US" sz="3200" dirty="0">
                <a:solidFill>
                  <a:srgbClr val="003399"/>
                </a:solidFill>
                <a:ea typeface="ＭＳ Ｐゴシック" pitchFamily="34" charset="-128"/>
              </a:rPr>
              <a:t> in </a:t>
            </a:r>
            <a:r>
              <a:rPr lang="de-DE" altLang="en-US" sz="3200" dirty="0" err="1">
                <a:solidFill>
                  <a:srgbClr val="003399"/>
                </a:solidFill>
                <a:ea typeface="ＭＳ Ｐゴシック" pitchFamily="34" charset="-128"/>
              </a:rPr>
              <a:t>own</a:t>
            </a:r>
            <a:r>
              <a:rPr lang="de-DE" altLang="en-US" sz="3200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sz="3200" dirty="0" err="1">
                <a:solidFill>
                  <a:srgbClr val="003399"/>
                </a:solidFill>
                <a:ea typeface="ＭＳ Ｐゴシック" pitchFamily="34" charset="-128"/>
              </a:rPr>
              <a:t>field</a:t>
            </a:r>
            <a:r>
              <a:rPr lang="de-DE" altLang="en-US" sz="3200" dirty="0">
                <a:solidFill>
                  <a:srgbClr val="003399"/>
                </a:solidFill>
                <a:ea typeface="ＭＳ Ｐゴシック" pitchFamily="34" charset="-128"/>
              </a:rPr>
              <a:t>, 56% </a:t>
            </a:r>
            <a:r>
              <a:rPr lang="de-DE" altLang="en-US" sz="3200" dirty="0" err="1">
                <a:solidFill>
                  <a:srgbClr val="003399"/>
                </a:solidFill>
                <a:ea typeface="ＭＳ Ｐゴシック" pitchFamily="34" charset="-128"/>
              </a:rPr>
              <a:t>subject</a:t>
            </a:r>
            <a:r>
              <a:rPr lang="de-DE" altLang="en-US" sz="3200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sz="3200" dirty="0" err="1">
                <a:solidFill>
                  <a:srgbClr val="003399"/>
                </a:solidFill>
                <a:ea typeface="ＭＳ Ｐゴシック" pitchFamily="34" charset="-128"/>
              </a:rPr>
              <a:t>personally</a:t>
            </a:r>
            <a:r>
              <a:rPr lang="de-DE" altLang="en-US" sz="3200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sz="3200" dirty="0" err="1">
                <a:solidFill>
                  <a:srgbClr val="003399"/>
                </a:solidFill>
                <a:ea typeface="ＭＳ Ｐゴシック" pitchFamily="34" charset="-128"/>
              </a:rPr>
              <a:t>useful</a:t>
            </a:r>
            <a:endParaRPr lang="en-US" altLang="en-US" sz="3200" dirty="0">
              <a:solidFill>
                <a:srgbClr val="003399"/>
              </a:solidFill>
              <a:ea typeface="ＭＳ Ｐゴシック" pitchFamily="34" charset="-128"/>
            </a:endParaRPr>
          </a:p>
        </p:txBody>
      </p:sp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>
          <a:xfrm>
            <a:off x="0" y="228601"/>
            <a:ext cx="9448800" cy="868363"/>
          </a:xfrm>
        </p:spPr>
        <p:txBody>
          <a:bodyPr/>
          <a:lstStyle/>
          <a:p>
            <a:r>
              <a:rPr lang="en-US" altLang="en-US" dirty="0">
                <a:ea typeface="ＭＳ Ｐゴシック" pitchFamily="34" charset="-128"/>
              </a:rPr>
              <a:t>Need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1016004" y="5257802"/>
            <a:ext cx="61590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600" baseline="30000" dirty="0">
                <a:solidFill>
                  <a:srgbClr val="003399"/>
                </a:solidFill>
                <a:latin typeface="Arial" charset="0"/>
                <a:ea typeface="ＭＳ Ｐゴシック" pitchFamily="34" charset="-128"/>
                <a:cs typeface="Calibri"/>
                <a:sym typeface="Calibri"/>
              </a:rPr>
              <a:t>1</a:t>
            </a:r>
            <a:r>
              <a:rPr lang="de-DE" sz="1600" dirty="0">
                <a:solidFill>
                  <a:srgbClr val="003399"/>
                </a:solidFill>
                <a:latin typeface="Arial" charset="0"/>
                <a:ea typeface="ＭＳ Ｐゴシック" pitchFamily="34" charset="-128"/>
                <a:cs typeface="Calibri"/>
                <a:sym typeface="Calibri"/>
              </a:rPr>
              <a:t> 4,200 </a:t>
            </a:r>
            <a:r>
              <a:rPr lang="de-DE" sz="1600" dirty="0" err="1">
                <a:solidFill>
                  <a:srgbClr val="003399"/>
                </a:solidFill>
                <a:latin typeface="Arial" charset="0"/>
                <a:ea typeface="ＭＳ Ｐゴシック" pitchFamily="34" charset="-128"/>
                <a:cs typeface="Calibri"/>
                <a:sym typeface="Calibri"/>
              </a:rPr>
              <a:t>members</a:t>
            </a:r>
            <a:r>
              <a:rPr lang="de-DE" sz="1600" dirty="0">
                <a:solidFill>
                  <a:srgbClr val="003399"/>
                </a:solidFill>
                <a:latin typeface="Arial" charset="0"/>
                <a:ea typeface="ＭＳ Ｐゴシック" pitchFamily="34" charset="-128"/>
                <a:cs typeface="Calibri"/>
                <a:sym typeface="Calibri"/>
              </a:rPr>
              <a:t> of CEDA, CS, CASS, CES; </a:t>
            </a:r>
            <a:r>
              <a:rPr lang="de-DE" sz="1600" dirty="0" err="1">
                <a:solidFill>
                  <a:srgbClr val="003399"/>
                </a:solidFill>
                <a:latin typeface="Arial" charset="0"/>
                <a:ea typeface="ＭＳ Ｐゴシック" pitchFamily="34" charset="-128"/>
                <a:cs typeface="Calibri"/>
                <a:sym typeface="Calibri"/>
              </a:rPr>
              <a:t>response</a:t>
            </a:r>
            <a:r>
              <a:rPr lang="de-DE" sz="1600" dirty="0">
                <a:solidFill>
                  <a:srgbClr val="003399"/>
                </a:solidFill>
                <a:latin typeface="Arial" charset="0"/>
                <a:ea typeface="ＭＳ Ｐゴシック" pitchFamily="34" charset="-128"/>
                <a:cs typeface="Calibri"/>
                <a:sym typeface="Calibri"/>
              </a:rPr>
              <a:t> rate 18%, </a:t>
            </a: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600" dirty="0">
                <a:solidFill>
                  <a:srgbClr val="003399"/>
                </a:solidFill>
                <a:latin typeface="Arial" charset="0"/>
                <a:ea typeface="ＭＳ Ｐゴシック" pitchFamily="34" charset="-128"/>
                <a:cs typeface="Calibri"/>
                <a:sym typeface="Calibri"/>
              </a:rPr>
              <a:t>   95%-</a:t>
            </a:r>
            <a:r>
              <a:rPr lang="de-DE" sz="1600" dirty="0" err="1">
                <a:solidFill>
                  <a:srgbClr val="003399"/>
                </a:solidFill>
                <a:latin typeface="Arial" charset="0"/>
                <a:ea typeface="ＭＳ Ｐゴシック" pitchFamily="34" charset="-128"/>
                <a:cs typeface="Calibri"/>
                <a:sym typeface="Calibri"/>
              </a:rPr>
              <a:t>confidence</a:t>
            </a:r>
            <a:r>
              <a:rPr lang="de-DE" sz="1600" dirty="0">
                <a:solidFill>
                  <a:srgbClr val="003399"/>
                </a:solidFill>
                <a:latin typeface="Arial" charset="0"/>
                <a:ea typeface="ＭＳ Ｐゴシック" pitchFamily="34" charset="-128"/>
                <a:cs typeface="Calibri"/>
                <a:sym typeface="Calibri"/>
              </a:rPr>
              <a:t> ±3.2 </a:t>
            </a:r>
            <a:r>
              <a:rPr lang="de-DE" sz="1600" dirty="0" err="1">
                <a:solidFill>
                  <a:srgbClr val="003399"/>
                </a:solidFill>
                <a:latin typeface="Arial" charset="0"/>
                <a:ea typeface="ＭＳ Ｐゴシック" pitchFamily="34" charset="-128"/>
                <a:cs typeface="Calibri"/>
                <a:sym typeface="Calibri"/>
              </a:rPr>
              <a:t>percentage</a:t>
            </a:r>
            <a:r>
              <a:rPr lang="de-DE" sz="1600" dirty="0">
                <a:solidFill>
                  <a:srgbClr val="003399"/>
                </a:solidFill>
                <a:latin typeface="Arial" charset="0"/>
                <a:ea typeface="ＭＳ Ｐゴシック" pitchFamily="34" charset="-128"/>
                <a:cs typeface="Calibri"/>
                <a:sym typeface="Calibri"/>
              </a:rPr>
              <a:t> </a:t>
            </a:r>
            <a:r>
              <a:rPr lang="de-DE" sz="1600" dirty="0" err="1">
                <a:solidFill>
                  <a:srgbClr val="003399"/>
                </a:solidFill>
                <a:latin typeface="Arial" charset="0"/>
                <a:ea typeface="ＭＳ Ｐゴシック" pitchFamily="34" charset="-128"/>
                <a:cs typeface="Calibri"/>
                <a:sym typeface="Calibri"/>
              </a:rPr>
              <a:t>points</a:t>
            </a:r>
            <a:endParaRPr lang="en-US" sz="1600" dirty="0">
              <a:solidFill>
                <a:srgbClr val="003399"/>
              </a:solidFill>
              <a:latin typeface="Arial" charset="0"/>
              <a:ea typeface="ＭＳ Ｐゴシック" pitchFamily="34" charset="-128"/>
              <a:cs typeface="Calibri"/>
              <a:sym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1219170"/>
            <a:r>
              <a:rPr lang="en-US" b="1" kern="0" dirty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2017 </a:t>
            </a:r>
          </a:p>
        </p:txBody>
      </p:sp>
    </p:spTree>
    <p:extLst>
      <p:ext uri="{BB962C8B-B14F-4D97-AF65-F5344CB8AC3E}">
        <p14:creationId xmlns:p14="http://schemas.microsoft.com/office/powerpoint/2010/main" val="3537814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733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CEDA </a:t>
            </a:r>
            <a:r>
              <a:rPr lang="de-DE" sz="3733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Participation</a:t>
            </a:r>
            <a:r>
              <a:rPr lang="de-DE" sz="3733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</a:t>
            </a:r>
            <a:r>
              <a:rPr lang="de-DE" sz="3733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Periodicals</a:t>
            </a:r>
            <a:endParaRPr lang="en-US" sz="3733" dirty="0">
              <a:solidFill>
                <a:srgbClr val="002D6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990600"/>
            <a:ext cx="10972800" cy="4953000"/>
          </a:xfrm>
        </p:spPr>
        <p:txBody>
          <a:bodyPr>
            <a:normAutofit fontScale="92500" lnSpcReduction="20000"/>
          </a:bodyPr>
          <a:lstStyle/>
          <a:p>
            <a:r>
              <a:rPr lang="de-DE" sz="32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Financial </a:t>
            </a:r>
            <a:r>
              <a:rPr lang="de-DE" sz="32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</a:t>
            </a:r>
            <a:r>
              <a:rPr lang="de-DE" sz="32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-sponsor:</a:t>
            </a:r>
          </a:p>
          <a:p>
            <a:pPr lvl="1"/>
            <a:r>
              <a:rPr lang="de-DE" sz="2667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Design &amp; Test </a:t>
            </a:r>
            <a:r>
              <a:rPr lang="de-DE" sz="2667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magazine</a:t>
            </a:r>
            <a:endParaRPr lang="de-DE" sz="2667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e-DE" sz="32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Sole </a:t>
            </a:r>
            <a:r>
              <a:rPr lang="de-DE" sz="32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financial</a:t>
            </a:r>
            <a:r>
              <a:rPr lang="de-DE" sz="32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sz="32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sponsor</a:t>
            </a:r>
            <a:r>
              <a:rPr lang="de-DE" sz="32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lvl="1"/>
            <a:r>
              <a:rPr lang="de-DE" sz="2667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Embedded Systems Letters (ESL)</a:t>
            </a:r>
          </a:p>
          <a:p>
            <a:pPr lvl="1"/>
            <a:r>
              <a:rPr lang="de-DE" sz="2667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Trans. Computer-</a:t>
            </a:r>
            <a:r>
              <a:rPr lang="de-DE" sz="2667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Aided</a:t>
            </a:r>
            <a:r>
              <a:rPr lang="de-DE" sz="2667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Design (TCAD)</a:t>
            </a:r>
            <a:endParaRPr lang="en-US" sz="2667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de-DE" sz="32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New </a:t>
            </a:r>
            <a:r>
              <a:rPr lang="de-DE" sz="3200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proposals</a:t>
            </a:r>
            <a:r>
              <a:rPr lang="de-DE" sz="32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lvl="1"/>
            <a:r>
              <a:rPr lang="en-US" sz="2667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Trans. Embedded Systems and Software (phase 1)</a:t>
            </a:r>
          </a:p>
          <a:p>
            <a:pPr lvl="1"/>
            <a:r>
              <a:rPr lang="en-US" sz="2667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Cybersecurity Letters</a:t>
            </a:r>
          </a:p>
          <a:p>
            <a:r>
              <a:rPr lang="en-US" sz="3200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Technical co-sponsor: </a:t>
            </a:r>
          </a:p>
          <a:p>
            <a:pPr lvl="1"/>
            <a:r>
              <a:rPr lang="de-DE" sz="2667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TMSCS</a:t>
            </a:r>
          </a:p>
          <a:p>
            <a:pPr lvl="1"/>
            <a:r>
              <a:rPr lang="de-DE" sz="2667" dirty="0" err="1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JxCDC</a:t>
            </a:r>
            <a:endParaRPr lang="de-DE" sz="2667" dirty="0">
              <a:solidFill>
                <a:srgbClr val="002D6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de-DE" sz="2667" dirty="0">
                <a:solidFill>
                  <a:srgbClr val="002D6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TSUSC</a:t>
            </a:r>
            <a:endParaRPr lang="en-US" sz="2667" dirty="0">
              <a:solidFill>
                <a:srgbClr val="002D6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667" dirty="0">
              <a:solidFill>
                <a:srgbClr val="002D6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3200" dirty="0">
              <a:solidFill>
                <a:srgbClr val="002D6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77128" y="4724400"/>
            <a:ext cx="3251200" cy="290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77128" y="5143096"/>
            <a:ext cx="2410691" cy="282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77128" y="5525773"/>
            <a:ext cx="2175163" cy="286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84806" y="1066800"/>
            <a:ext cx="74221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07200" y="1752602"/>
            <a:ext cx="814952" cy="824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4800" y="2133600"/>
            <a:ext cx="867971" cy="853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r>
              <a:rPr lang="en-US" b="1" kern="0" dirty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2017 </a:t>
            </a:r>
          </a:p>
        </p:txBody>
      </p:sp>
    </p:spTree>
    <p:extLst>
      <p:ext uri="{BB962C8B-B14F-4D97-AF65-F5344CB8AC3E}">
        <p14:creationId xmlns:p14="http://schemas.microsoft.com/office/powerpoint/2010/main" val="2981925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11074400" cy="609600"/>
          </a:xfrm>
        </p:spPr>
        <p:txBody>
          <a:bodyPr>
            <a:normAutofit fontScale="90000"/>
          </a:bodyPr>
          <a:lstStyle/>
          <a:p>
            <a:r>
              <a:rPr lang="de-DE" sz="3733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Design &amp; Test </a:t>
            </a:r>
            <a:r>
              <a:rPr lang="de-DE" sz="3733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magazine</a:t>
            </a:r>
            <a:r>
              <a:rPr lang="de-DE" sz="3733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(D&amp;T)</a:t>
            </a:r>
            <a:endParaRPr lang="en-US" sz="3733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304800" y="1143000"/>
            <a:ext cx="11480800" cy="54102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de-DE" dirty="0" err="1"/>
              <a:t>Publication</a:t>
            </a:r>
            <a:r>
              <a:rPr lang="de-DE" dirty="0"/>
              <a:t> </a:t>
            </a:r>
            <a:r>
              <a:rPr lang="de-DE" dirty="0" err="1"/>
              <a:t>dates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on time </a:t>
            </a:r>
            <a:r>
              <a:rPr lang="de-DE" dirty="0" err="1"/>
              <a:t>since</a:t>
            </a:r>
            <a:r>
              <a:rPr lang="de-DE" dirty="0"/>
              <a:t> D&amp;T </a:t>
            </a:r>
            <a:r>
              <a:rPr lang="de-DE" dirty="0" err="1"/>
              <a:t>delivers</a:t>
            </a:r>
            <a:r>
              <a:rPr lang="de-DE" dirty="0"/>
              <a:t> </a:t>
            </a:r>
            <a:r>
              <a:rPr lang="de-DE" dirty="0" err="1"/>
              <a:t>according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IEEE </a:t>
            </a:r>
            <a:r>
              <a:rPr lang="de-DE" dirty="0" err="1"/>
              <a:t>production</a:t>
            </a:r>
            <a:r>
              <a:rPr lang="de-DE" dirty="0"/>
              <a:t> </a:t>
            </a:r>
            <a:r>
              <a:rPr lang="de-DE" dirty="0" err="1"/>
              <a:t>schedule</a:t>
            </a:r>
            <a:endParaRPr lang="de-DE" dirty="0"/>
          </a:p>
          <a:p>
            <a:r>
              <a:rPr lang="de-DE" dirty="0" err="1"/>
              <a:t>Finance</a:t>
            </a:r>
            <a:r>
              <a:rPr lang="de-DE" dirty="0"/>
              <a:t> </a:t>
            </a:r>
            <a:r>
              <a:rPr lang="de-DE" dirty="0" err="1"/>
              <a:t>unhealthy</a:t>
            </a:r>
            <a:r>
              <a:rPr lang="de-DE" dirty="0"/>
              <a:t>, IEEE </a:t>
            </a:r>
            <a:r>
              <a:rPr lang="en-US" dirty="0"/>
              <a:t>Periodicals Review and Advisory Committee (PRAC)</a:t>
            </a:r>
            <a:r>
              <a:rPr lang="de-DE" dirty="0"/>
              <a:t>: </a:t>
            </a:r>
            <a:r>
              <a:rPr lang="de-DE" dirty="0" err="1"/>
              <a:t>review</a:t>
            </a:r>
            <a:r>
              <a:rPr lang="de-DE" dirty="0"/>
              <a:t> </a:t>
            </a:r>
            <a:r>
              <a:rPr lang="de-DE" dirty="0" err="1"/>
              <a:t>ahead</a:t>
            </a:r>
            <a:endParaRPr lang="de-DE" dirty="0"/>
          </a:p>
          <a:p>
            <a:r>
              <a:rPr lang="de-DE" dirty="0" err="1"/>
              <a:t>EiC</a:t>
            </a:r>
            <a:r>
              <a:rPr lang="de-DE" dirty="0"/>
              <a:t> </a:t>
            </a:r>
            <a:r>
              <a:rPr lang="de-DE" dirty="0" err="1"/>
              <a:t>search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2016-2018</a:t>
            </a:r>
          </a:p>
          <a:p>
            <a:pPr lvl="1"/>
            <a:r>
              <a:rPr lang="de-DE" dirty="0"/>
              <a:t>3 </a:t>
            </a:r>
            <a:r>
              <a:rPr lang="de-DE" dirty="0" err="1"/>
              <a:t>nominations</a:t>
            </a:r>
            <a:r>
              <a:rPr lang="de-DE" dirty="0"/>
              <a:t> </a:t>
            </a:r>
            <a:r>
              <a:rPr lang="de-DE" dirty="0" err="1"/>
              <a:t>till</a:t>
            </a:r>
            <a:r>
              <a:rPr lang="de-DE" dirty="0"/>
              <a:t> Sept 30, 2015, </a:t>
            </a:r>
            <a:r>
              <a:rPr lang="de-DE" dirty="0" err="1"/>
              <a:t>none</a:t>
            </a:r>
            <a:r>
              <a:rPr lang="de-DE" dirty="0"/>
              <a:t> </a:t>
            </a:r>
            <a:r>
              <a:rPr lang="de-DE" dirty="0" err="1"/>
              <a:t>afterwards</a:t>
            </a:r>
            <a:endParaRPr lang="de-DE" dirty="0"/>
          </a:p>
          <a:p>
            <a:pPr lvl="1"/>
            <a:r>
              <a:rPr lang="de-DE" dirty="0"/>
              <a:t>3 </a:t>
            </a:r>
            <a:r>
              <a:rPr lang="de-DE" dirty="0" err="1"/>
              <a:t>excellent</a:t>
            </a:r>
            <a:r>
              <a:rPr lang="de-DE" dirty="0"/>
              <a:t> </a:t>
            </a:r>
            <a:r>
              <a:rPr lang="de-DE" dirty="0" err="1"/>
              <a:t>candidates</a:t>
            </a:r>
            <a:endParaRPr lang="de-DE" dirty="0"/>
          </a:p>
          <a:p>
            <a:pPr lvl="1"/>
            <a:r>
              <a:rPr lang="de-DE" dirty="0"/>
              <a:t>Search </a:t>
            </a:r>
            <a:r>
              <a:rPr lang="de-DE" dirty="0" err="1"/>
              <a:t>committee</a:t>
            </a:r>
            <a:r>
              <a:rPr lang="de-DE" dirty="0"/>
              <a:t> </a:t>
            </a:r>
            <a:r>
              <a:rPr lang="de-DE" dirty="0" err="1"/>
              <a:t>recommends</a:t>
            </a:r>
            <a:r>
              <a:rPr lang="de-DE" dirty="0"/>
              <a:t> Joerg Henkel, </a:t>
            </a:r>
            <a:r>
              <a:rPr lang="de-DE" dirty="0" err="1"/>
              <a:t>see</a:t>
            </a:r>
            <a:r>
              <a:rPr lang="de-DE" dirty="0"/>
              <a:t> </a:t>
            </a:r>
            <a:r>
              <a:rPr lang="de-DE" dirty="0" err="1"/>
              <a:t>report</a:t>
            </a:r>
            <a:endParaRPr lang="de-DE" dirty="0"/>
          </a:p>
          <a:p>
            <a:r>
              <a:rPr lang="de-DE" dirty="0">
                <a:solidFill>
                  <a:srgbClr val="C00000"/>
                </a:solidFill>
              </a:rPr>
              <a:t>Motion: </a:t>
            </a:r>
            <a:r>
              <a:rPr lang="de-DE" dirty="0" err="1">
                <a:solidFill>
                  <a:srgbClr val="C00000"/>
                </a:solidFill>
              </a:rPr>
              <a:t>Approve</a:t>
            </a:r>
            <a:r>
              <a:rPr lang="de-DE" dirty="0">
                <a:solidFill>
                  <a:srgbClr val="C00000"/>
                </a:solidFill>
              </a:rPr>
              <a:t> </a:t>
            </a:r>
            <a:r>
              <a:rPr lang="de-DE" dirty="0" err="1">
                <a:solidFill>
                  <a:srgbClr val="C00000"/>
                </a:solidFill>
              </a:rPr>
              <a:t>to</a:t>
            </a:r>
            <a:r>
              <a:rPr lang="de-DE" dirty="0">
                <a:solidFill>
                  <a:srgbClr val="C00000"/>
                </a:solidFill>
              </a:rPr>
              <a:t> </a:t>
            </a:r>
            <a:r>
              <a:rPr lang="de-DE" dirty="0" err="1">
                <a:solidFill>
                  <a:srgbClr val="C00000"/>
                </a:solidFill>
              </a:rPr>
              <a:t>appoint</a:t>
            </a:r>
            <a:r>
              <a:rPr lang="de-DE" dirty="0">
                <a:solidFill>
                  <a:srgbClr val="C00000"/>
                </a:solidFill>
              </a:rPr>
              <a:t> Joerg Henkel </a:t>
            </a:r>
            <a:r>
              <a:rPr lang="de-DE" dirty="0" err="1">
                <a:solidFill>
                  <a:srgbClr val="C00000"/>
                </a:solidFill>
              </a:rPr>
              <a:t>as</a:t>
            </a:r>
            <a:r>
              <a:rPr lang="de-DE" dirty="0">
                <a:solidFill>
                  <a:srgbClr val="C00000"/>
                </a:solidFill>
              </a:rPr>
              <a:t> </a:t>
            </a:r>
            <a:r>
              <a:rPr lang="de-DE" dirty="0" err="1">
                <a:solidFill>
                  <a:srgbClr val="C00000"/>
                </a:solidFill>
              </a:rPr>
              <a:t>EiC</a:t>
            </a:r>
            <a:r>
              <a:rPr lang="de-DE" dirty="0">
                <a:solidFill>
                  <a:srgbClr val="C00000"/>
                </a:solidFill>
              </a:rPr>
              <a:t> of D&amp;T </a:t>
            </a:r>
            <a:r>
              <a:rPr lang="de-DE" dirty="0" err="1">
                <a:solidFill>
                  <a:srgbClr val="C00000"/>
                </a:solidFill>
              </a:rPr>
              <a:t>for</a:t>
            </a:r>
            <a:r>
              <a:rPr lang="de-DE" dirty="0">
                <a:solidFill>
                  <a:srgbClr val="C00000"/>
                </a:solidFill>
              </a:rPr>
              <a:t> 2016 </a:t>
            </a:r>
            <a:r>
              <a:rPr lang="de-DE" dirty="0" err="1">
                <a:solidFill>
                  <a:srgbClr val="C00000"/>
                </a:solidFill>
              </a:rPr>
              <a:t>to</a:t>
            </a:r>
            <a:r>
              <a:rPr lang="de-DE" dirty="0">
                <a:solidFill>
                  <a:srgbClr val="C00000"/>
                </a:solidFill>
              </a:rPr>
              <a:t> 2018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r>
              <a:rPr lang="en-US" b="1" kern="0" dirty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2017 </a:t>
            </a:r>
          </a:p>
        </p:txBody>
      </p:sp>
    </p:spTree>
    <p:extLst>
      <p:ext uri="{BB962C8B-B14F-4D97-AF65-F5344CB8AC3E}">
        <p14:creationId xmlns:p14="http://schemas.microsoft.com/office/powerpoint/2010/main" val="1513209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600" y="76200"/>
            <a:ext cx="9550400" cy="914400"/>
          </a:xfrm>
        </p:spPr>
        <p:txBody>
          <a:bodyPr>
            <a:normAutofit/>
          </a:bodyPr>
          <a:lstStyle/>
          <a:p>
            <a:r>
              <a:rPr lang="de-DE" sz="3200" dirty="0"/>
              <a:t>Trans. on Computer-</a:t>
            </a:r>
            <a:r>
              <a:rPr lang="de-DE" sz="3200" dirty="0" err="1"/>
              <a:t>Aided</a:t>
            </a:r>
            <a:r>
              <a:rPr lang="de-DE" sz="3200" dirty="0"/>
              <a:t> Design (TCAD)</a:t>
            </a:r>
            <a:endParaRPr lang="en-US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304800" y="1143000"/>
            <a:ext cx="11582400" cy="525780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r>
              <a:rPr lang="en-US" dirty="0"/>
              <a:t>Financial sponsor: CEDA; EC 2014-2015: Vijay Narayanan, Chuck Alpert</a:t>
            </a:r>
          </a:p>
          <a:p>
            <a:r>
              <a:rPr lang="en-US" dirty="0"/>
              <a:t>Finance, size (2100-&gt;2200 pages in 2016), attention (click counts, citation indices), submission-to-publication times, publication dates: healthy/stable</a:t>
            </a:r>
          </a:p>
          <a:p>
            <a:r>
              <a:rPr lang="de-DE" dirty="0" err="1"/>
              <a:t>Reappointment</a:t>
            </a:r>
            <a:r>
              <a:rPr lang="de-DE" dirty="0"/>
              <a:t> </a:t>
            </a:r>
            <a:r>
              <a:rPr lang="de-DE" dirty="0" err="1"/>
              <a:t>committee</a:t>
            </a:r>
            <a:r>
              <a:rPr lang="de-DE" dirty="0"/>
              <a:t> </a:t>
            </a:r>
            <a:r>
              <a:rPr lang="de-DE" dirty="0" err="1"/>
              <a:t>set</a:t>
            </a:r>
            <a:r>
              <a:rPr lang="de-DE" dirty="0"/>
              <a:t> </a:t>
            </a:r>
            <a:r>
              <a:rPr lang="de-DE" dirty="0" err="1"/>
              <a:t>up</a:t>
            </a:r>
            <a:endParaRPr lang="de-DE" dirty="0"/>
          </a:p>
          <a:p>
            <a:r>
              <a:rPr lang="de-DE" dirty="0" err="1"/>
              <a:t>Scope</a:t>
            </a:r>
            <a:r>
              <a:rPr lang="de-DE" dirty="0"/>
              <a:t> </a:t>
            </a:r>
            <a:r>
              <a:rPr lang="de-DE" dirty="0" err="1"/>
              <a:t>change</a:t>
            </a:r>
            <a:r>
              <a:rPr lang="de-DE" dirty="0"/>
              <a:t> </a:t>
            </a:r>
            <a:r>
              <a:rPr lang="de-DE" dirty="0" err="1"/>
              <a:t>proposed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TAB:</a:t>
            </a:r>
          </a:p>
          <a:p>
            <a:pPr lvl="1"/>
            <a:r>
              <a:rPr lang="en-US" sz="2933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The purpose of this Transactions is to publish papers of interest to individuals in the area of computer-aided design of integrated circuits and </a:t>
            </a:r>
            <a:r>
              <a:rPr lang="en-US" sz="2933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systems </a:t>
            </a:r>
            <a:r>
              <a:rPr lang="en-US" sz="2933" dirty="0">
                <a:solidFill>
                  <a:srgbClr val="7030A0"/>
                </a:solidFill>
                <a:latin typeface="Calibri"/>
                <a:ea typeface="Calibri"/>
                <a:cs typeface="Times New Roman"/>
              </a:rPr>
              <a:t>composed of analog, digital, mixed-signal, optical, or microwave components</a:t>
            </a:r>
            <a:r>
              <a:rPr lang="en-US" sz="2933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. The aids include methods, models, algorithms, and man-machine interfaces for system-level, physical and logical design including: planning, synthesis, partitioning, modeling, simulation, layout, verification, testing, </a:t>
            </a:r>
            <a:r>
              <a:rPr lang="en-US" sz="2933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hardware-software co-design </a:t>
            </a:r>
            <a:r>
              <a:rPr lang="en-US" sz="2933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and documentation of integrated circuit and system designs of all complexities. </a:t>
            </a:r>
            <a:r>
              <a:rPr lang="en-US" sz="2933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Design tools and techniques for evaluating and designing integrated circuits and systems for metrics such as performance, power, reliability, testability, and security are a focus.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r>
              <a:rPr lang="en-US" b="1" kern="0" dirty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2017 </a:t>
            </a:r>
          </a:p>
        </p:txBody>
      </p:sp>
    </p:spTree>
    <p:extLst>
      <p:ext uri="{BB962C8B-B14F-4D97-AF65-F5344CB8AC3E}">
        <p14:creationId xmlns:p14="http://schemas.microsoft.com/office/powerpoint/2010/main" val="42610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600" y="76200"/>
            <a:ext cx="9245600" cy="914400"/>
          </a:xfrm>
        </p:spPr>
        <p:txBody>
          <a:bodyPr>
            <a:normAutofit fontScale="90000"/>
          </a:bodyPr>
          <a:lstStyle/>
          <a:p>
            <a:r>
              <a:rPr lang="de-DE" dirty="0"/>
              <a:t>Trans. on Computer-</a:t>
            </a:r>
            <a:r>
              <a:rPr lang="de-DE" dirty="0" err="1"/>
              <a:t>Aided</a:t>
            </a:r>
            <a:r>
              <a:rPr lang="de-DE" dirty="0"/>
              <a:t> Design (TCAD)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304800" y="1143000"/>
            <a:ext cx="11582400" cy="525780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r>
              <a:rPr lang="en-US" dirty="0"/>
              <a:t>Survey among Associate Editors: 95% of AEs find interactions with and instructions by the EIC helpful or very helpful. Confirmed by additional comments (“excellent”, “best ones I’d ever seen”, “firm but friendly”)</a:t>
            </a:r>
          </a:p>
          <a:p>
            <a:r>
              <a:rPr lang="en-US" dirty="0"/>
              <a:t>Metrics on TCAD:</a:t>
            </a:r>
          </a:p>
          <a:p>
            <a:pPr lvl="1"/>
            <a:r>
              <a:rPr lang="en-US" dirty="0"/>
              <a:t>Submission-to-publication times significantly improved, now IEEE average</a:t>
            </a:r>
          </a:p>
          <a:p>
            <a:pPr lvl="1"/>
            <a:r>
              <a:rPr lang="en-US" dirty="0"/>
              <a:t>TCAD mail dates perfect</a:t>
            </a:r>
          </a:p>
          <a:p>
            <a:pPr lvl="1"/>
            <a:r>
              <a:rPr lang="en-US" dirty="0"/>
              <a:t>Impact factor is an issue</a:t>
            </a:r>
          </a:p>
          <a:p>
            <a:pPr lvl="1"/>
            <a:r>
              <a:rPr lang="en-US" dirty="0"/>
              <a:t>Half of editorial board renewed (good mix of “youth” and “experience”)</a:t>
            </a:r>
          </a:p>
          <a:p>
            <a:pPr lvl="1"/>
            <a:r>
              <a:rPr lang="en-US" dirty="0"/>
              <a:t>“Modern” topics strengthened, special issues/sections, keynotes</a:t>
            </a:r>
            <a:endParaRPr lang="de-DE" dirty="0"/>
          </a:p>
          <a:p>
            <a:r>
              <a:rPr lang="de-DE" dirty="0"/>
              <a:t>TCAD </a:t>
            </a:r>
            <a:r>
              <a:rPr lang="de-DE" dirty="0" err="1"/>
              <a:t>survey</a:t>
            </a:r>
            <a:r>
              <a:rPr lang="de-DE" dirty="0"/>
              <a:t> </a:t>
            </a:r>
            <a:r>
              <a:rPr lang="de-DE" dirty="0" err="1"/>
              <a:t>among</a:t>
            </a:r>
            <a:r>
              <a:rPr lang="de-DE" dirty="0"/>
              <a:t> CEDA </a:t>
            </a:r>
            <a:r>
              <a:rPr lang="de-DE" dirty="0" err="1"/>
              <a:t>mailing</a:t>
            </a:r>
            <a:r>
              <a:rPr lang="de-DE" dirty="0"/>
              <a:t> </a:t>
            </a:r>
            <a:r>
              <a:rPr lang="de-DE" dirty="0" err="1"/>
              <a:t>list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subscribers</a:t>
            </a:r>
            <a:r>
              <a:rPr lang="de-DE" dirty="0"/>
              <a:t> in </a:t>
            </a:r>
            <a:r>
              <a:rPr lang="de-DE" dirty="0" err="1"/>
              <a:t>preparation</a:t>
            </a:r>
            <a:endParaRPr lang="de-DE" dirty="0"/>
          </a:p>
          <a:p>
            <a:r>
              <a:rPr lang="de-DE" dirty="0" err="1"/>
              <a:t>Reapp</a:t>
            </a:r>
            <a:r>
              <a:rPr lang="de-DE" dirty="0"/>
              <a:t> </a:t>
            </a:r>
            <a:r>
              <a:rPr lang="de-DE" dirty="0" err="1"/>
              <a:t>committee</a:t>
            </a:r>
            <a:r>
              <a:rPr lang="de-DE" dirty="0"/>
              <a:t> </a:t>
            </a:r>
            <a:r>
              <a:rPr lang="de-DE" dirty="0" err="1"/>
              <a:t>recommends</a:t>
            </a:r>
            <a:r>
              <a:rPr lang="de-DE" dirty="0"/>
              <a:t> </a:t>
            </a:r>
            <a:r>
              <a:rPr lang="de-DE" dirty="0" err="1"/>
              <a:t>reappointment</a:t>
            </a:r>
            <a:r>
              <a:rPr lang="de-DE" dirty="0"/>
              <a:t>, </a:t>
            </a:r>
            <a:r>
              <a:rPr lang="de-DE" dirty="0" err="1"/>
              <a:t>feedback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EiC</a:t>
            </a:r>
            <a:r>
              <a:rPr lang="de-DE" dirty="0"/>
              <a:t>/A-</a:t>
            </a:r>
            <a:r>
              <a:rPr lang="de-DE" dirty="0" err="1"/>
              <a:t>EiC</a:t>
            </a:r>
            <a:r>
              <a:rPr lang="de-DE" dirty="0"/>
              <a:t>, </a:t>
            </a:r>
            <a:r>
              <a:rPr lang="de-DE" dirty="0" err="1"/>
              <a:t>see</a:t>
            </a:r>
            <a:r>
              <a:rPr lang="de-DE" dirty="0"/>
              <a:t> </a:t>
            </a:r>
            <a:r>
              <a:rPr lang="de-DE" dirty="0" err="1"/>
              <a:t>report</a:t>
            </a:r>
            <a:endParaRPr lang="de-DE" dirty="0"/>
          </a:p>
          <a:p>
            <a:r>
              <a:rPr lang="de-DE" dirty="0">
                <a:solidFill>
                  <a:srgbClr val="C00000"/>
                </a:solidFill>
              </a:rPr>
              <a:t>Motion: </a:t>
            </a:r>
            <a:r>
              <a:rPr lang="de-DE" dirty="0" err="1">
                <a:solidFill>
                  <a:srgbClr val="C00000"/>
                </a:solidFill>
              </a:rPr>
              <a:t>Approve</a:t>
            </a:r>
            <a:r>
              <a:rPr lang="de-DE" dirty="0">
                <a:solidFill>
                  <a:srgbClr val="C00000"/>
                </a:solidFill>
              </a:rPr>
              <a:t> </a:t>
            </a:r>
            <a:r>
              <a:rPr lang="de-DE" dirty="0" err="1">
                <a:solidFill>
                  <a:srgbClr val="C00000"/>
                </a:solidFill>
              </a:rPr>
              <a:t>to</a:t>
            </a:r>
            <a:r>
              <a:rPr lang="de-DE" dirty="0">
                <a:solidFill>
                  <a:srgbClr val="C00000"/>
                </a:solidFill>
              </a:rPr>
              <a:t> </a:t>
            </a:r>
            <a:r>
              <a:rPr lang="de-DE" dirty="0" err="1">
                <a:solidFill>
                  <a:srgbClr val="C00000"/>
                </a:solidFill>
              </a:rPr>
              <a:t>reappoint</a:t>
            </a:r>
            <a:r>
              <a:rPr lang="de-DE" dirty="0">
                <a:solidFill>
                  <a:srgbClr val="C00000"/>
                </a:solidFill>
              </a:rPr>
              <a:t> Vijay Narayanan </a:t>
            </a:r>
            <a:r>
              <a:rPr lang="de-DE" dirty="0" err="1">
                <a:solidFill>
                  <a:srgbClr val="C00000"/>
                </a:solidFill>
              </a:rPr>
              <a:t>as</a:t>
            </a:r>
            <a:r>
              <a:rPr lang="de-DE" dirty="0">
                <a:solidFill>
                  <a:srgbClr val="C00000"/>
                </a:solidFill>
              </a:rPr>
              <a:t> </a:t>
            </a:r>
            <a:r>
              <a:rPr lang="de-DE" dirty="0" err="1">
                <a:solidFill>
                  <a:srgbClr val="C00000"/>
                </a:solidFill>
              </a:rPr>
              <a:t>EiC</a:t>
            </a:r>
            <a:r>
              <a:rPr lang="de-DE" dirty="0">
                <a:solidFill>
                  <a:srgbClr val="C00000"/>
                </a:solidFill>
              </a:rPr>
              <a:t>, Chuck </a:t>
            </a:r>
            <a:r>
              <a:rPr lang="de-DE" dirty="0" err="1">
                <a:solidFill>
                  <a:srgbClr val="C00000"/>
                </a:solidFill>
              </a:rPr>
              <a:t>Alpert</a:t>
            </a:r>
            <a:r>
              <a:rPr lang="de-DE" dirty="0">
                <a:solidFill>
                  <a:srgbClr val="C00000"/>
                </a:solidFill>
              </a:rPr>
              <a:t> </a:t>
            </a:r>
            <a:r>
              <a:rPr lang="de-DE" dirty="0" err="1">
                <a:solidFill>
                  <a:srgbClr val="C00000"/>
                </a:solidFill>
              </a:rPr>
              <a:t>as</a:t>
            </a:r>
            <a:r>
              <a:rPr lang="de-DE" dirty="0">
                <a:solidFill>
                  <a:srgbClr val="C00000"/>
                </a:solidFill>
              </a:rPr>
              <a:t> A-</a:t>
            </a:r>
            <a:r>
              <a:rPr lang="de-DE" dirty="0" err="1">
                <a:solidFill>
                  <a:srgbClr val="C00000"/>
                </a:solidFill>
              </a:rPr>
              <a:t>EiC</a:t>
            </a:r>
            <a:r>
              <a:rPr lang="de-DE" dirty="0">
                <a:solidFill>
                  <a:srgbClr val="C00000"/>
                </a:solidFill>
              </a:rPr>
              <a:t> of TCAD </a:t>
            </a:r>
            <a:r>
              <a:rPr lang="de-DE" dirty="0" err="1">
                <a:solidFill>
                  <a:srgbClr val="C00000"/>
                </a:solidFill>
              </a:rPr>
              <a:t>for</a:t>
            </a:r>
            <a:r>
              <a:rPr lang="de-DE" dirty="0">
                <a:solidFill>
                  <a:srgbClr val="C00000"/>
                </a:solidFill>
              </a:rPr>
              <a:t> 2016 </a:t>
            </a:r>
            <a:r>
              <a:rPr lang="de-DE" dirty="0" err="1">
                <a:solidFill>
                  <a:srgbClr val="C00000"/>
                </a:solidFill>
              </a:rPr>
              <a:t>to</a:t>
            </a:r>
            <a:r>
              <a:rPr lang="de-DE" dirty="0">
                <a:solidFill>
                  <a:srgbClr val="C00000"/>
                </a:solidFill>
              </a:rPr>
              <a:t>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r>
              <a:rPr lang="en-US" b="1" kern="0" dirty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2017 </a:t>
            </a:r>
          </a:p>
        </p:txBody>
      </p:sp>
    </p:spTree>
    <p:extLst>
      <p:ext uri="{BB962C8B-B14F-4D97-AF65-F5344CB8AC3E}">
        <p14:creationId xmlns:p14="http://schemas.microsoft.com/office/powerpoint/2010/main" val="110018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Transactions on Embedded Systems &amp; Software</a:t>
            </a:r>
          </a:p>
          <a:p>
            <a:pPr lvl="1"/>
            <a:r>
              <a:rPr lang="en-US" altLang="en-US" sz="2400" i="1" dirty="0"/>
              <a:t>The Transactions on Embedded Systems and Software publishes papers on modeling, analysis, design automation, and implementation of embedded hardware/software systems. Specifically, system-level specification and analysis, hardware/software co-/design, embedded system architectures, embedded programming models and compilers, optimization strategies for low power and Dark Silicon, reliability, real-time and security are targeted.</a:t>
            </a:r>
          </a:p>
          <a:p>
            <a:endParaRPr lang="en-US" dirty="0"/>
          </a:p>
          <a:p>
            <a:r>
              <a:rPr lang="en-US" dirty="0"/>
              <a:t>Sponsorship:</a:t>
            </a:r>
          </a:p>
          <a:p>
            <a:pPr lvl="1"/>
            <a:r>
              <a:rPr lang="en-US" dirty="0"/>
              <a:t>CEDA, Computer Society and Circuits &amp; Systems Society.</a:t>
            </a:r>
          </a:p>
          <a:p>
            <a:pPr lvl="1"/>
            <a:r>
              <a:rPr lang="en-US" dirty="0"/>
              <a:t>Equal parts of 33.3% each.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r>
              <a:rPr lang="en-US" b="1" kern="0" dirty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2017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INFO: New Publication In the works</a:t>
            </a:r>
          </a:p>
        </p:txBody>
      </p:sp>
    </p:spTree>
    <p:extLst>
      <p:ext uri="{BB962C8B-B14F-4D97-AF65-F5344CB8AC3E}">
        <p14:creationId xmlns:p14="http://schemas.microsoft.com/office/powerpoint/2010/main" val="2773174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ffectLst/>
                <a:latin typeface="Comic Sans MS" pitchFamily="66" charset="0"/>
                <a:ea typeface="ＭＳ Ｐゴシック" pitchFamily="34" charset="-128"/>
              </a:rPr>
              <a:t>Title and Launch</a:t>
            </a:r>
            <a:endParaRPr lang="en-US" altLang="en-US" dirty="0">
              <a:effectLst/>
              <a:ea typeface="ＭＳ Ｐゴシック" pitchFamily="34" charset="-128"/>
            </a:endParaRPr>
          </a:p>
        </p:txBody>
      </p:sp>
      <p:sp>
        <p:nvSpPr>
          <p:cNvPr id="5123" name="Content Placeholder 22"/>
          <p:cNvSpPr>
            <a:spLocks noGrp="1"/>
          </p:cNvSpPr>
          <p:nvPr>
            <p:ph idx="1"/>
          </p:nvPr>
        </p:nvSpPr>
        <p:spPr>
          <a:xfrm>
            <a:off x="711200" y="1346200"/>
            <a:ext cx="10363200" cy="4114800"/>
          </a:xfrm>
        </p:spPr>
        <p:txBody>
          <a:bodyPr/>
          <a:lstStyle/>
          <a:p>
            <a:pPr>
              <a:buClr>
                <a:srgbClr val="A50021"/>
              </a:buClr>
              <a:buSzTx/>
              <a:buFont typeface="Wingdings" pitchFamily="2" charset="2"/>
              <a:buChar char="§"/>
            </a:pPr>
            <a:r>
              <a:rPr lang="en-US" altLang="en-US" dirty="0">
                <a:solidFill>
                  <a:srgbClr val="003399"/>
                </a:solidFill>
                <a:ea typeface="ＭＳ Ｐゴシック" pitchFamily="34" charset="-128"/>
              </a:rPr>
              <a:t>Transactions on Embedded Systems and Software (TESS)</a:t>
            </a:r>
          </a:p>
          <a:p>
            <a:pPr>
              <a:buClr>
                <a:srgbClr val="A50021"/>
              </a:buClr>
              <a:buSzTx/>
              <a:buFont typeface="Wingdings" pitchFamily="2" charset="2"/>
              <a:buChar char="§"/>
            </a:pPr>
            <a:r>
              <a:rPr lang="en-US" altLang="en-US" dirty="0">
                <a:solidFill>
                  <a:srgbClr val="003399"/>
                </a:solidFill>
                <a:ea typeface="ＭＳ Ｐゴシック" pitchFamily="34" charset="-128"/>
              </a:rPr>
              <a:t>To launch in 2017</a:t>
            </a:r>
          </a:p>
          <a:p>
            <a:pPr>
              <a:buClr>
                <a:srgbClr val="A50021"/>
              </a:buClr>
              <a:buSzTx/>
              <a:buFont typeface="Wingdings" pitchFamily="2" charset="2"/>
              <a:buChar char="§"/>
            </a:pP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Electronic-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only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, hybrid open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access</a:t>
            </a:r>
            <a:endParaRPr lang="de-DE" altLang="en-US" dirty="0">
              <a:solidFill>
                <a:srgbClr val="003399"/>
              </a:solidFill>
              <a:ea typeface="ＭＳ Ｐゴシック" pitchFamily="34" charset="-128"/>
            </a:endParaRPr>
          </a:p>
          <a:p>
            <a:pPr lvl="1">
              <a:buClr>
                <a:srgbClr val="A50021"/>
              </a:buClr>
              <a:buFont typeface="Wingdings" pitchFamily="2" charset="2"/>
              <a:buChar char="§"/>
            </a:pP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Year 1: 2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issues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, 20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articles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, 360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pages</a:t>
            </a:r>
            <a:endParaRPr lang="de-DE" altLang="en-US" dirty="0">
              <a:solidFill>
                <a:srgbClr val="003399"/>
              </a:solidFill>
              <a:ea typeface="ＭＳ Ｐゴシック" pitchFamily="34" charset="-128"/>
            </a:endParaRPr>
          </a:p>
          <a:p>
            <a:pPr lvl="1">
              <a:buClr>
                <a:srgbClr val="A50021"/>
              </a:buClr>
              <a:buFont typeface="Wingdings" pitchFamily="2" charset="2"/>
              <a:buChar char="§"/>
            </a:pP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Year 2: 3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issues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, 30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articles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, 540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pages</a:t>
            </a:r>
            <a:endParaRPr lang="de-DE" altLang="en-US" dirty="0">
              <a:solidFill>
                <a:srgbClr val="003399"/>
              </a:solidFill>
              <a:ea typeface="ＭＳ Ｐゴシック" pitchFamily="34" charset="-128"/>
            </a:endParaRPr>
          </a:p>
          <a:p>
            <a:pPr lvl="1">
              <a:buClr>
                <a:srgbClr val="A50021"/>
              </a:buClr>
              <a:buFont typeface="Wingdings" pitchFamily="2" charset="2"/>
              <a:buChar char="§"/>
            </a:pP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Year 4: 4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issues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, 40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articles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, 720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pages</a:t>
            </a:r>
            <a:endParaRPr lang="en-US" altLang="en-US" dirty="0">
              <a:solidFill>
                <a:srgbClr val="003399"/>
              </a:solidFill>
              <a:ea typeface="ＭＳ Ｐゴシック" pitchFamily="34" charset="-128"/>
            </a:endParaRPr>
          </a:p>
          <a:p>
            <a:pPr eaLnBrk="1" hangingPunct="1"/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1219170"/>
            <a:r>
              <a:rPr lang="en-US" b="1" kern="0" dirty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2017 </a:t>
            </a:r>
          </a:p>
        </p:txBody>
      </p:sp>
    </p:spTree>
    <p:extLst>
      <p:ext uri="{BB962C8B-B14F-4D97-AF65-F5344CB8AC3E}">
        <p14:creationId xmlns:p14="http://schemas.microsoft.com/office/powerpoint/2010/main" val="3389701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Comic Sans MS" pitchFamily="66" charset="0"/>
                <a:ea typeface="ＭＳ Ｐゴシック" pitchFamily="34" charset="-128"/>
              </a:rPr>
              <a:t>Sponsorship</a:t>
            </a: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5123" name="Content Placeholder 22"/>
          <p:cNvSpPr>
            <a:spLocks noGrp="1"/>
          </p:cNvSpPr>
          <p:nvPr>
            <p:ph idx="1"/>
          </p:nvPr>
        </p:nvSpPr>
        <p:spPr>
          <a:xfrm>
            <a:off x="914400" y="1447800"/>
            <a:ext cx="10363200" cy="4114800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IEEE Council on Electronic Design Automation (CEDA) 33 1/3%</a:t>
            </a:r>
          </a:p>
          <a:p>
            <a:pPr eaLnBrk="1" hangingPunct="1"/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IEEE Computer Society (CS) 33 1/3%</a:t>
            </a:r>
          </a:p>
          <a:p>
            <a:pPr eaLnBrk="1" hangingPunct="1"/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IEEE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Circuits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and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System Society (CASS) 33 1/3%</a:t>
            </a:r>
          </a:p>
          <a:p>
            <a:pPr eaLnBrk="1" hangingPunct="1"/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Acknowledging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its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mission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on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embedded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systems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and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software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,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and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its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cross-topical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,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cross-societal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role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, CEDA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is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given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the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lead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role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in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initiating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and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steering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TESS,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reflected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by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a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veto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right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in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the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steering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committee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,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if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accompanied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by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an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explanation</a:t>
            </a:r>
            <a:endParaRPr lang="de-DE" altLang="en-US" dirty="0">
              <a:solidFill>
                <a:srgbClr val="003399"/>
              </a:solidFill>
              <a:ea typeface="ＭＳ Ｐゴシック" pitchFamily="34" charset="-128"/>
            </a:endParaRPr>
          </a:p>
          <a:p>
            <a:pPr eaLnBrk="1" hangingPunct="1"/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Technical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co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-sponsors: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according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to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application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areas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,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under</a:t>
            </a:r>
            <a:r>
              <a:rPr lang="de-DE" altLang="en-US" dirty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de-DE" altLang="en-US" dirty="0" err="1">
                <a:solidFill>
                  <a:srgbClr val="003399"/>
                </a:solidFill>
                <a:ea typeface="ＭＳ Ｐゴシック" pitchFamily="34" charset="-128"/>
              </a:rPr>
              <a:t>discussion</a:t>
            </a:r>
            <a:endParaRPr lang="de-DE" altLang="en-US" dirty="0">
              <a:solidFill>
                <a:srgbClr val="003399"/>
              </a:solidFill>
              <a:ea typeface="ＭＳ Ｐゴシック" pitchFamily="34" charset="-128"/>
            </a:endParaRPr>
          </a:p>
          <a:p>
            <a:pPr eaLnBrk="1" hangingPunct="1"/>
            <a:endParaRPr lang="de-DE" altLang="en-US" dirty="0">
              <a:solidFill>
                <a:srgbClr val="003399"/>
              </a:solidFill>
              <a:ea typeface="ＭＳ Ｐゴシック" pitchFamily="34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1219170"/>
            <a:r>
              <a:rPr lang="en-US" b="1" kern="0" dirty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2017 </a:t>
            </a:r>
          </a:p>
        </p:txBody>
      </p:sp>
    </p:spTree>
    <p:extLst>
      <p:ext uri="{BB962C8B-B14F-4D97-AF65-F5344CB8AC3E}">
        <p14:creationId xmlns:p14="http://schemas.microsoft.com/office/powerpoint/2010/main" val="484223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>
          <a:xfrm>
            <a:off x="0" y="228601"/>
            <a:ext cx="9448800" cy="868363"/>
          </a:xfrm>
        </p:spPr>
        <p:txBody>
          <a:bodyPr/>
          <a:lstStyle/>
          <a:p>
            <a:r>
              <a:rPr lang="en-US" altLang="en-US">
                <a:ea typeface="ＭＳ Ｐゴシック" pitchFamily="34" charset="-128"/>
              </a:rPr>
              <a:t>Scope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4294967295"/>
          </p:nvPr>
        </p:nvSpPr>
        <p:spPr>
          <a:xfrm>
            <a:off x="1117600" y="1295400"/>
            <a:ext cx="11074400" cy="4114800"/>
          </a:xfrm>
        </p:spPr>
        <p:txBody>
          <a:bodyPr>
            <a:normAutofit lnSpcReduction="10000"/>
          </a:bodyPr>
          <a:lstStyle/>
          <a:p>
            <a:r>
              <a:rPr lang="en-US" altLang="en-US" dirty="0">
                <a:solidFill>
                  <a:srgbClr val="003399"/>
                </a:solidFill>
                <a:ea typeface="ＭＳ Ｐゴシック" pitchFamily="34" charset="-128"/>
              </a:rPr>
              <a:t>The Transactions on Embedded Systems and Software publishes papers on modeling, analysis, design automation, implementation and application of embedded hardware/software systems.  </a:t>
            </a:r>
            <a:r>
              <a:rPr lang="en-US" altLang="en-US" sz="2667" dirty="0">
                <a:solidFill>
                  <a:srgbClr val="003399"/>
                </a:solidFill>
                <a:ea typeface="ＭＳ Ｐゴシック" pitchFamily="34" charset="-128"/>
              </a:rPr>
              <a:t>Specifically, system-level specification and analysis, hardware/software co-/design, embedded system architectures, embedded programming models and compilers, optimization strategies for low power and Dark Silicon, reliability, real-time and security, and embedded applications are targeted.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1219170"/>
            <a:r>
              <a:rPr lang="en-US" b="1" kern="0" dirty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2017 </a:t>
            </a:r>
          </a:p>
        </p:txBody>
      </p:sp>
    </p:spTree>
    <p:extLst>
      <p:ext uri="{BB962C8B-B14F-4D97-AF65-F5344CB8AC3E}">
        <p14:creationId xmlns:p14="http://schemas.microsoft.com/office/powerpoint/2010/main" val="1962092742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922</Words>
  <Application>Microsoft Office PowerPoint</Application>
  <PresentationFormat>Widescreen</PresentationFormat>
  <Paragraphs>87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Impact</vt:lpstr>
      <vt:lpstr>Lucida Sans Unicode</vt:lpstr>
      <vt:lpstr>Tahoma</vt:lpstr>
      <vt:lpstr>Wingdings</vt:lpstr>
      <vt:lpstr>Wingdings 2</vt:lpstr>
      <vt:lpstr>Office Theme</vt:lpstr>
      <vt:lpstr>Concourse</vt:lpstr>
      <vt:lpstr>CEDA Publications BoG Meeting  Helmut Graeb VP Publications</vt:lpstr>
      <vt:lpstr>CEDA Participation in Periodicals</vt:lpstr>
      <vt:lpstr>Design &amp; Test magazine (D&amp;T)</vt:lpstr>
      <vt:lpstr>Trans. on Computer-Aided Design (TCAD)</vt:lpstr>
      <vt:lpstr>Trans. on Computer-Aided Design (TCAD)</vt:lpstr>
      <vt:lpstr>INFO: New Publication In the works</vt:lpstr>
      <vt:lpstr>Title and Launch</vt:lpstr>
      <vt:lpstr>Sponsorship</vt:lpstr>
      <vt:lpstr>Scope</vt:lpstr>
      <vt:lpstr>Need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Report BoG Meeting  Gi-Joon Nam VP-Finance</dc:title>
  <dc:creator>Madie Nelson</dc:creator>
  <cp:lastModifiedBy>Madie Nelson</cp:lastModifiedBy>
  <cp:revision>6</cp:revision>
  <dcterms:created xsi:type="dcterms:W3CDTF">2022-06-09T20:35:18Z</dcterms:created>
  <dcterms:modified xsi:type="dcterms:W3CDTF">2022-06-09T20:37:41Z</dcterms:modified>
</cp:coreProperties>
</file>