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7"/>
    <p:restoredTop sz="94684"/>
  </p:normalViewPr>
  <p:slideViewPr>
    <p:cSldViewPr snapToGrid="0" snapToObjects="1">
      <p:cViewPr varScale="1">
        <p:scale>
          <a:sx n="94" d="100"/>
          <a:sy n="94" d="100"/>
        </p:scale>
        <p:origin x="-72" y="-30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3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2019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8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75585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Current Status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8955" y="1655764"/>
            <a:ext cx="8556170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Ongoing Items: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55" y="2395881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742950" indent="-285750">
              <a:buClr>
                <a:schemeClr val="tx1"/>
              </a:buClr>
              <a:buSzPct val="80000"/>
              <a:buFont typeface="Wingdings" panose="05000000000000000000" pitchFamily="2" charset="2"/>
              <a:buChar char="§"/>
              <a:defRPr sz="20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endParaRPr lang="en-US" dirty="0" smtClean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10216" y="6623222"/>
            <a:ext cx="419189" cy="2336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93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824128"/>
          </a:xfrm>
        </p:spPr>
        <p:txBody>
          <a:bodyPr/>
          <a:lstStyle/>
          <a:p>
            <a:r>
              <a:rPr lang="en-US" dirty="0"/>
              <a:t>Looking forward (2020)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375299" y="1877008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1430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  <a:lvl4pPr marL="16002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20574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EA0407-AADE-604C-99A7-F0A5634D7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0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="" xmlns:a16="http://schemas.microsoft.com/office/drawing/2014/main" id="{2AC8BAD2-C8A8-A74F-A1B4-0D324CB88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7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Executive Committee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90"/>
            <a:ext cx="8596668" cy="1457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President David </a:t>
            </a:r>
            <a:r>
              <a:rPr lang="en-US" dirty="0" err="1"/>
              <a:t>Atienza</a:t>
            </a:r>
            <a:endParaRPr lang="en-US" dirty="0"/>
          </a:p>
          <a:p>
            <a:pPr lvl="0"/>
            <a:r>
              <a:rPr lang="en-US" dirty="0"/>
              <a:t>March 25, 2019 (at DATE)</a:t>
            </a:r>
          </a:p>
          <a:p>
            <a:pPr lvl="0"/>
            <a:r>
              <a:rPr lang="en-US" dirty="0"/>
              <a:t>Florence, Italy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36355" y="641503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3/25/2019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288" y="6415039"/>
            <a:ext cx="2936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58226" y="22037"/>
            <a:ext cx="2235433" cy="13306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868" y="5609987"/>
            <a:ext cx="2221132" cy="12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1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2" r:id="rId3"/>
    <p:sldLayoutId id="2147483664" r:id="rId4"/>
    <p:sldLayoutId id="214748366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=""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Publicity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774FF913-8970-3548-9727-4EE03C141C3E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/>
              <a:t>Vasilis Pavlidis, University of Manchester, UK</a:t>
            </a:r>
          </a:p>
          <a:p>
            <a:pPr marL="715963" lvl="1" indent="-258763"/>
            <a:r>
              <a:rPr lang="en-US" dirty="0" smtClean="0"/>
              <a:t>Sudeep Pasricha, </a:t>
            </a:r>
            <a:r>
              <a:rPr lang="en-US" dirty="0"/>
              <a:t>Colorado State University, CO, </a:t>
            </a:r>
            <a:r>
              <a:rPr lang="en-US" dirty="0" smtClean="0"/>
              <a:t>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44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Ongoing Activities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04411" y="1556409"/>
            <a:ext cx="8542513" cy="4173831"/>
          </a:xfrm>
        </p:spPr>
        <p:txBody>
          <a:bodyPr>
            <a:noAutofit/>
          </a:bodyPr>
          <a:lstStyle/>
          <a:p>
            <a:pPr marL="49213" indent="-196850"/>
            <a:r>
              <a:rPr lang="en-US" dirty="0" smtClean="0"/>
              <a:t>Newsletter – CEDA Currents</a:t>
            </a:r>
          </a:p>
          <a:p>
            <a:pPr marL="49213" indent="-196850"/>
            <a:r>
              <a:rPr lang="en-US" dirty="0" smtClean="0"/>
              <a:t>Website</a:t>
            </a:r>
          </a:p>
          <a:p>
            <a:pPr marL="49213" indent="-196850"/>
            <a:r>
              <a:rPr lang="en-US" dirty="0" smtClean="0"/>
              <a:t>Email </a:t>
            </a:r>
            <a:r>
              <a:rPr lang="en-US" dirty="0" smtClean="0"/>
              <a:t>distributions </a:t>
            </a:r>
          </a:p>
          <a:p>
            <a:pPr marL="49213" indent="-196850"/>
            <a:r>
              <a:rPr lang="en-US" i="1" dirty="0" smtClean="0"/>
              <a:t>Ad </a:t>
            </a:r>
            <a:r>
              <a:rPr lang="en-US" i="1" dirty="0"/>
              <a:t>hoc </a:t>
            </a:r>
            <a:r>
              <a:rPr lang="en-US" dirty="0" smtClean="0"/>
              <a:t>requests</a:t>
            </a:r>
          </a:p>
          <a:p>
            <a:pPr marL="449263" lvl="1" indent="-196850"/>
            <a:r>
              <a:rPr lang="en-US" dirty="0" smtClean="0"/>
              <a:t>E.g. DATE leaflet (should be in your </a:t>
            </a:r>
            <a:r>
              <a:rPr lang="en-US" dirty="0" err="1" smtClean="0"/>
              <a:t>conf</a:t>
            </a:r>
            <a:r>
              <a:rPr lang="en-US" dirty="0" smtClean="0"/>
              <a:t> bag)</a:t>
            </a:r>
            <a:endParaRPr lang="en-US" dirty="0"/>
          </a:p>
          <a:p>
            <a:pPr marL="49213" indent="-196850"/>
            <a:r>
              <a:rPr lang="en-US" dirty="0" smtClean="0"/>
              <a:t>Physical presence to events sponsored by CEDA</a:t>
            </a:r>
          </a:p>
          <a:p>
            <a:pPr marL="49213" indent="-196850"/>
            <a:r>
              <a:rPr lang="en-US" dirty="0" smtClean="0"/>
              <a:t>Social media campaigns</a:t>
            </a:r>
          </a:p>
          <a:p>
            <a:pPr marL="449263" lvl="1" indent="-196850"/>
            <a:r>
              <a:rPr lang="en-US" dirty="0" smtClean="0"/>
              <a:t>Feel free to ask us to launch whenever needed</a:t>
            </a:r>
          </a:p>
          <a:p>
            <a:pPr marL="449263" lvl="1" indent="-196850"/>
            <a:r>
              <a:rPr lang="en-US" dirty="0" smtClean="0"/>
              <a:t>Low cost – ESWEEK FB campaign reached 400 </a:t>
            </a:r>
            <a:r>
              <a:rPr lang="en-US" dirty="0" err="1" smtClean="0"/>
              <a:t>ppl</a:t>
            </a:r>
            <a:r>
              <a:rPr lang="en-US" dirty="0"/>
              <a:t> </a:t>
            </a:r>
            <a:r>
              <a:rPr lang="en-US" dirty="0" smtClean="0"/>
              <a:t>per $1!</a:t>
            </a:r>
            <a:endParaRPr lang="en-US" dirty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7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BDA66A-46CD-284E-9375-B3248695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CEDA Currents – Time for a change?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018945-6A84-F14F-A978-8A53DF2B643E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Useful content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CEDA announcements – e.g., message from President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Reports on Events, Awards, Activities, local chapter activities, </a:t>
            </a:r>
            <a:r>
              <a:rPr lang="en-US" dirty="0" err="1" smtClean="0">
                <a:ea typeface="ＭＳ Ｐゴシック" pitchFamily="34" charset="-128"/>
              </a:rPr>
              <a:t>etc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High or long-term impact EDA news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Special issues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Less useful content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Call for Papers in conferences, workshops, </a:t>
            </a:r>
            <a:r>
              <a:rPr lang="en-US" dirty="0" err="1" smtClean="0">
                <a:ea typeface="ＭＳ Ｐゴシック" pitchFamily="34" charset="-128"/>
              </a:rPr>
              <a:t>etc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Call for Participation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Local chapter </a:t>
            </a:r>
            <a:r>
              <a:rPr lang="en-US" dirty="0" smtClean="0">
                <a:ea typeface="ＭＳ Ｐゴシック" pitchFamily="34" charset="-128"/>
              </a:rPr>
              <a:t>events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List of popular papers (filler)</a:t>
            </a:r>
            <a:endParaRPr lang="en-US" dirty="0">
              <a:ea typeface="ＭＳ Ｐゴシック" pitchFamily="34" charset="-128"/>
            </a:endParaRPr>
          </a:p>
          <a:p>
            <a:pPr lvl="1"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4" name="Explosion 1 3"/>
          <p:cNvSpPr/>
          <p:nvPr/>
        </p:nvSpPr>
        <p:spPr>
          <a:xfrm>
            <a:off x="6192520" y="3826412"/>
            <a:ext cx="3925277" cy="2742028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Currents does not only appear in your inbox!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46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Revisiting Publicity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Activities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smtClean="0"/>
              <a:t>Short Term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DCC51F-B6DC-CF4B-891D-8DB0DE81C6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285750" indent="-285750"/>
            <a:r>
              <a:rPr lang="en-US" sz="2400" dirty="0" smtClean="0"/>
              <a:t>Divert news with imminent deadlines to e-communications</a:t>
            </a:r>
          </a:p>
          <a:p>
            <a:pPr marL="685800" lvl="1"/>
            <a:r>
              <a:rPr lang="en-US" sz="2000" dirty="0" smtClean="0"/>
              <a:t>Examples: CfP^2, calls for events within a couple of weeks</a:t>
            </a:r>
          </a:p>
          <a:p>
            <a:pPr marL="285750"/>
            <a:r>
              <a:rPr lang="en-US" sz="2400" dirty="0" smtClean="0"/>
              <a:t>Proactively promote </a:t>
            </a:r>
            <a:r>
              <a:rPr lang="en-US" sz="2400" dirty="0" smtClean="0"/>
              <a:t>events &amp; </a:t>
            </a:r>
            <a:r>
              <a:rPr lang="en-US" dirty="0"/>
              <a:t>l</a:t>
            </a:r>
            <a:r>
              <a:rPr lang="en-US" sz="2400" dirty="0" smtClean="0"/>
              <a:t>ocal </a:t>
            </a:r>
            <a:r>
              <a:rPr lang="en-US" sz="2400" dirty="0" smtClean="0"/>
              <a:t>chapter activities</a:t>
            </a:r>
          </a:p>
          <a:p>
            <a:pPr marL="685800" lvl="1"/>
            <a:r>
              <a:rPr lang="en-US" sz="1800" dirty="0" smtClean="0"/>
              <a:t>List of conferences supported annually by CEDA and Local Chapter lead’s email</a:t>
            </a:r>
          </a:p>
          <a:p>
            <a:pPr marL="285750"/>
            <a:endParaRPr lang="en-US" sz="2400" dirty="0" smtClean="0"/>
          </a:p>
          <a:p>
            <a:pPr marL="685800" lvl="1"/>
            <a:endParaRPr lang="en-US" sz="1800" dirty="0" smtClean="0"/>
          </a:p>
          <a:p>
            <a:pPr marL="285750" indent="-28575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771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Revisiting Publicity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Activities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smtClean="0"/>
              <a:t>Mid Term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DCC51F-B6DC-CF4B-891D-8DB0DE81C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8955" y="2395881"/>
            <a:ext cx="8892205" cy="3786479"/>
          </a:xfrm>
        </p:spPr>
        <p:txBody>
          <a:bodyPr>
            <a:noAutofit/>
          </a:bodyPr>
          <a:lstStyle/>
          <a:p>
            <a:pPr marL="285750"/>
            <a:r>
              <a:rPr lang="en-US" sz="2400" dirty="0" smtClean="0"/>
              <a:t>Ask our community for the desired content</a:t>
            </a:r>
          </a:p>
          <a:p>
            <a:pPr marL="625475" lvl="1" indent="-168275"/>
            <a:r>
              <a:rPr lang="en-US" dirty="0" smtClean="0"/>
              <a:t>Launch a survey to collect fresh ideas for content (and </a:t>
            </a:r>
            <a:r>
              <a:rPr lang="en-US" dirty="0" smtClean="0"/>
              <a:t>possibly format</a:t>
            </a:r>
            <a:r>
              <a:rPr lang="en-US" dirty="0" smtClean="0"/>
              <a:t>)</a:t>
            </a:r>
          </a:p>
          <a:p>
            <a:pPr marL="625475" lvl="1" indent="-168275"/>
            <a:r>
              <a:rPr lang="en-US" dirty="0" smtClean="0"/>
              <a:t>End of Q2 – 2019</a:t>
            </a:r>
          </a:p>
          <a:p>
            <a:pPr marL="168275" indent="-168275"/>
            <a:r>
              <a:rPr lang="en-US" dirty="0" smtClean="0"/>
              <a:t>Create a video – thanks </a:t>
            </a:r>
            <a:r>
              <a:rPr lang="en-US" dirty="0" smtClean="0"/>
              <a:t>to Jose </a:t>
            </a:r>
            <a:r>
              <a:rPr lang="en-US" dirty="0" smtClean="0"/>
              <a:t>for prodding</a:t>
            </a:r>
          </a:p>
          <a:p>
            <a:pPr marL="625475" lvl="1" indent="-168275"/>
            <a:r>
              <a:rPr lang="en-US" dirty="0" smtClean="0"/>
              <a:t>Most likely needs professionals to be involved</a:t>
            </a:r>
          </a:p>
          <a:p>
            <a:pPr marL="625475" lvl="1" indent="-168275"/>
            <a:r>
              <a:rPr lang="en-US" dirty="0" smtClean="0"/>
              <a:t>What/When should be captured?</a:t>
            </a:r>
          </a:p>
          <a:p>
            <a:pPr marL="625475" lvl="1" indent="-168275"/>
            <a:r>
              <a:rPr lang="en-US" dirty="0" smtClean="0"/>
              <a:t>Promoted in major events, sponsored events, local chapters</a:t>
            </a:r>
          </a:p>
          <a:p>
            <a:pPr marL="625475" lvl="1" indent="-168275"/>
            <a:r>
              <a:rPr lang="en-US" dirty="0" smtClean="0"/>
              <a:t>Should be in line with annual budget expectations</a:t>
            </a:r>
          </a:p>
          <a:p>
            <a:endParaRPr lang="en-US" dirty="0" smtClean="0"/>
          </a:p>
          <a:p>
            <a:pPr marL="685800" lvl="1"/>
            <a:endParaRPr lang="en-US" sz="1800" dirty="0" smtClean="0"/>
          </a:p>
          <a:p>
            <a:pPr marL="285750" indent="-285750"/>
            <a:endParaRPr lang="en-US" sz="2400" dirty="0"/>
          </a:p>
        </p:txBody>
      </p:sp>
      <p:sp>
        <p:nvSpPr>
          <p:cNvPr id="5" name="Explosion 1 4"/>
          <p:cNvSpPr/>
          <p:nvPr/>
        </p:nvSpPr>
        <p:spPr>
          <a:xfrm>
            <a:off x="7269480" y="2967892"/>
            <a:ext cx="3925277" cy="2742028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May need to publicize </a:t>
            </a:r>
            <a:r>
              <a:rPr lang="en-GB" dirty="0" smtClean="0"/>
              <a:t>upcoming OA </a:t>
            </a:r>
            <a:r>
              <a:rPr lang="en-GB" dirty="0" smtClean="0"/>
              <a:t>journals!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76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emplate CEDA DATE 2019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DA DATE 2019 BoG" id="{9B6F155D-C6EB-9647-8EF4-F009581EC29F}" vid="{2B9AFF15-0ACC-1941-B5AB-3A3D5068250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CEDA DATE 2019</Template>
  <TotalTime>56</TotalTime>
  <Words>269</Words>
  <Application>Microsoft Office PowerPoint</Application>
  <PresentationFormat>Custom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 CEDA DATE 2019</vt:lpstr>
      <vt:lpstr>Publicity</vt:lpstr>
      <vt:lpstr>Ongoing Activities</vt:lpstr>
      <vt:lpstr>CEDA Currents – Time for a change?</vt:lpstr>
      <vt:lpstr>Revisiting Publicity Activities</vt:lpstr>
      <vt:lpstr>Revisiting Publicity Activities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Publicity</dc:title>
  <dc:creator>Vasilis Pavlidis</dc:creator>
  <cp:lastModifiedBy>Vasilis Pavlidis</cp:lastModifiedBy>
  <cp:revision>17</cp:revision>
  <dcterms:created xsi:type="dcterms:W3CDTF">2019-03-15T21:17:10Z</dcterms:created>
  <dcterms:modified xsi:type="dcterms:W3CDTF">2019-03-17T12:26:30Z</dcterms:modified>
</cp:coreProperties>
</file>