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xlsx" ContentType="application/vnd.openxmlformats-officedocument.spreadsheetml.sheet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8" r:id="rId1"/>
  </p:sldMasterIdLst>
  <p:notesMasterIdLst>
    <p:notesMasterId r:id="rId8"/>
  </p:notesMasterIdLst>
  <p:sldIdLst>
    <p:sldId id="258" r:id="rId2"/>
    <p:sldId id="263" r:id="rId3"/>
    <p:sldId id="262" r:id="rId4"/>
    <p:sldId id="321" r:id="rId5"/>
    <p:sldId id="313" r:id="rId6"/>
    <p:sldId id="32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>
        <p:scale>
          <a:sx n="76" d="100"/>
          <a:sy n="76" d="100"/>
        </p:scale>
        <p:origin x="-288" y="-2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585B6-8C04-4193-859B-5C4CEF40A290}" type="datetimeFigureOut">
              <a:rPr lang="en-US" smtClean="0"/>
              <a:t>6/5/16</a:t>
            </a:fld>
            <a:endParaRPr lang="en-US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CD7DFE-05CA-4EFC-A238-7837837B3C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3664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5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9605" y="1588296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2693" y="3541082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79189" y="6487414"/>
            <a:ext cx="911939" cy="365125"/>
          </a:xfrm>
        </p:spPr>
        <p:txBody>
          <a:bodyPr/>
          <a:lstStyle>
            <a:lvl1pPr>
              <a:defRPr/>
            </a:lvl1pPr>
          </a:lstStyle>
          <a:p>
            <a:fld id="{ADE22A32-F2C7-4C74-AEF9-9C50B0A4BCF1}" type="datetime1">
              <a:rPr lang="en-US" smtClean="0"/>
              <a:t>6/5/16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79477" y="5430644"/>
            <a:ext cx="4809347" cy="174706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-2889" y="6509717"/>
            <a:ext cx="299141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70977" y="6487413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A7E51-D680-430F-888B-87E1A4A56197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A0B12-0ECF-4292-BCE7-15559F7AF917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69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302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BC4F1-861A-49D6-8D7A-566F56FFDF30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223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BB8AC-A88D-4386-BC96-EA4333A10B29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580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EF1DE-7674-4096-B7D2-C6ED281227D1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8438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6189F-D93F-4775-9B1C-5853F9A964D3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3167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4" y="609601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1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F7FBA-1CFD-4EB5-BFDC-C05BA07C4CDF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317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EEE MB Blue gif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58402" y="5867403"/>
            <a:ext cx="18415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3632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6CEC5-14BF-409E-87D8-BE7BBFC0789A}" type="datetime5">
              <a:rPr lang="en-US"/>
              <a:pPr>
                <a:defRPr/>
              </a:pPr>
              <a:t>5-Jun-16</a:t>
            </a:fld>
            <a:endParaRPr lang="en-US" dirty="0"/>
          </a:p>
        </p:txBody>
      </p:sp>
      <p:sp>
        <p:nvSpPr>
          <p:cNvPr id="7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20C75-6114-4BD1-94DD-4CDB262333D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326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3950" y="2160590"/>
            <a:ext cx="8596668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31C42-6E88-46B3-92A8-486F7D059045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347259" y="5675966"/>
            <a:ext cx="3841565" cy="13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9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54C048-D867-4163-803C-A9908A844629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6615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5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69" y="2160590"/>
            <a:ext cx="4184035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DBF67-B7B8-4835-A30D-AA3C272B5C11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607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6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6" y="2737247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5" y="2737247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7E90B2-B407-47AF-A442-0537D7861818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58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9738-3DDA-44AE-AA6E-E23622962541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8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E6645-EBF4-4EBD-B682-C7C4AEAA025F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2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3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5C056-D38B-4A09-A595-39B5FD868790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5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5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5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1CF24-43A9-4129-8977-F9E789100427}" type="datetime1">
              <a:rPr lang="en-US" smtClean="0"/>
              <a:t>6/5/16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223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5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5102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950" y="2160590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91585" y="6049916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0CC20-53F0-49F1-9ED6-A0C616EDA348}" type="datetime1">
              <a:rPr lang="en-US" smtClean="0"/>
              <a:t>6/5/16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950" y="6041364"/>
            <a:ext cx="26011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46067" y="6084557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19"/>
          <a:stretch>
            <a:fillRect/>
          </a:stretch>
        </p:blipFill>
        <p:spPr>
          <a:xfrm>
            <a:off x="8373717" y="5687119"/>
            <a:ext cx="3815107" cy="1385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  <p:sldLayoutId id="2147483698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Sheet1.xlsx"/><Relationship Id="rId4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31334" y="609602"/>
            <a:ext cx="8094135" cy="2329543"/>
          </a:xfrm>
        </p:spPr>
        <p:txBody>
          <a:bodyPr/>
          <a:lstStyle/>
          <a:p>
            <a:r>
              <a:rPr lang="en-US" dirty="0" smtClean="0"/>
              <a:t>CEDA Publications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77337" y="4527448"/>
            <a:ext cx="4301065" cy="1666314"/>
          </a:xfrm>
        </p:spPr>
        <p:txBody>
          <a:bodyPr>
            <a:normAutofit/>
          </a:bodyPr>
          <a:lstStyle/>
          <a:p>
            <a:r>
              <a:rPr lang="en-US" dirty="0"/>
              <a:t>David Atienza (CEDA President Elect)</a:t>
            </a:r>
          </a:p>
          <a:p>
            <a:r>
              <a:rPr lang="en-US" dirty="0" smtClean="0"/>
              <a:t>Naehyuck </a:t>
            </a:r>
            <a:r>
              <a:rPr lang="en-US" dirty="0"/>
              <a:t>Chang</a:t>
            </a:r>
          </a:p>
          <a:p>
            <a:r>
              <a:rPr lang="en-US" dirty="0" err="1" smtClean="0"/>
              <a:t>Joerg</a:t>
            </a:r>
            <a:r>
              <a:rPr lang="en-US" dirty="0" smtClean="0"/>
              <a:t> Henkel </a:t>
            </a:r>
            <a:r>
              <a:rPr lang="en-US" dirty="0"/>
              <a:t>(</a:t>
            </a:r>
            <a:r>
              <a:rPr lang="en-US" dirty="0" err="1" smtClean="0"/>
              <a:t>EiC</a:t>
            </a:r>
            <a:r>
              <a:rPr lang="en-US" dirty="0" smtClean="0"/>
              <a:t> </a:t>
            </a:r>
            <a:r>
              <a:rPr lang="en-US" dirty="0"/>
              <a:t>D&amp;T</a:t>
            </a:r>
            <a:r>
              <a:rPr lang="en-US" dirty="0" smtClean="0"/>
              <a:t>)</a:t>
            </a:r>
          </a:p>
          <a:p>
            <a:r>
              <a:rPr lang="en-US" dirty="0" err="1"/>
              <a:t>Vijaykrishnan</a:t>
            </a:r>
            <a:r>
              <a:rPr lang="en-US" dirty="0"/>
              <a:t> Narayanan (</a:t>
            </a:r>
            <a:r>
              <a:rPr lang="en-US" dirty="0" err="1" smtClean="0"/>
              <a:t>EiC</a:t>
            </a:r>
            <a:r>
              <a:rPr lang="en-US" dirty="0" smtClean="0"/>
              <a:t> </a:t>
            </a:r>
            <a:r>
              <a:rPr lang="en-US" dirty="0"/>
              <a:t>TCAD)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77332" y="3962400"/>
            <a:ext cx="8596669" cy="514248"/>
          </a:xfrm>
        </p:spPr>
        <p:txBody>
          <a:bodyPr/>
          <a:lstStyle/>
          <a:p>
            <a:r>
              <a:rPr lang="en-US" dirty="0" smtClean="0"/>
              <a:t>Helmut </a:t>
            </a:r>
            <a:r>
              <a:rPr lang="en-US" dirty="0" err="1" smtClean="0"/>
              <a:t>Graeb</a:t>
            </a:r>
            <a:r>
              <a:rPr lang="en-US" dirty="0" smtClean="0"/>
              <a:t>, Technical University of Munich 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(CEDA VP Publications)</a:t>
            </a:r>
            <a:endParaRPr lang="en-US" dirty="0"/>
          </a:p>
        </p:txBody>
      </p:sp>
      <p:sp>
        <p:nvSpPr>
          <p:cNvPr id="6" name="Text Placeholder 3"/>
          <p:cNvSpPr txBox="1">
            <a:spLocks/>
          </p:cNvSpPr>
          <p:nvPr/>
        </p:nvSpPr>
        <p:spPr>
          <a:xfrm>
            <a:off x="5130801" y="4508500"/>
            <a:ext cx="4301065" cy="168526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Sri Parameswaran (</a:t>
            </a:r>
            <a:r>
              <a:rPr lang="en-US" dirty="0" err="1" smtClean="0"/>
              <a:t>EiC</a:t>
            </a:r>
            <a:r>
              <a:rPr lang="en-US" dirty="0" smtClean="0"/>
              <a:t> ESL)</a:t>
            </a:r>
          </a:p>
          <a:p>
            <a:r>
              <a:rPr lang="en-US" dirty="0" err="1" smtClean="0"/>
              <a:t>Shishpal</a:t>
            </a:r>
            <a:r>
              <a:rPr lang="en-US" dirty="0" smtClean="0"/>
              <a:t> </a:t>
            </a:r>
            <a:r>
              <a:rPr lang="en-US" dirty="0" err="1" smtClean="0"/>
              <a:t>Rawat</a:t>
            </a:r>
            <a:r>
              <a:rPr lang="en-US" dirty="0" smtClean="0"/>
              <a:t> (CEDA President)</a:t>
            </a:r>
          </a:p>
          <a:p>
            <a:r>
              <a:rPr lang="en-US" dirty="0" smtClean="0"/>
              <a:t>Sachin Sapatnekar</a:t>
            </a:r>
          </a:p>
          <a:p>
            <a:r>
              <a:rPr lang="en-US" dirty="0" smtClean="0"/>
              <a:t>Fabian Vargas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74299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Financial </a:t>
            </a:r>
            <a:r>
              <a:rPr lang="de-DE" dirty="0" err="1" smtClean="0"/>
              <a:t>co</a:t>
            </a:r>
            <a:r>
              <a:rPr lang="de-DE" dirty="0" smtClean="0"/>
              <a:t>-sponsor:</a:t>
            </a:r>
          </a:p>
          <a:p>
            <a:pPr lvl="1"/>
            <a:r>
              <a:rPr lang="de-DE" dirty="0" smtClean="0"/>
              <a:t>Design &amp; Test </a:t>
            </a:r>
            <a:r>
              <a:rPr lang="de-DE" dirty="0" err="1" smtClean="0"/>
              <a:t>magazine</a:t>
            </a:r>
            <a:endParaRPr lang="de-DE" dirty="0" smtClean="0"/>
          </a:p>
          <a:p>
            <a:r>
              <a:rPr lang="de-DE" dirty="0" smtClean="0"/>
              <a:t>Sole </a:t>
            </a:r>
            <a:r>
              <a:rPr lang="de-DE" dirty="0" err="1" smtClean="0"/>
              <a:t>financial</a:t>
            </a:r>
            <a:r>
              <a:rPr lang="de-DE" dirty="0" smtClean="0"/>
              <a:t> </a:t>
            </a:r>
            <a:r>
              <a:rPr lang="de-DE" dirty="0" err="1" smtClean="0"/>
              <a:t>sponsor</a:t>
            </a:r>
            <a:r>
              <a:rPr lang="de-DE" dirty="0" smtClean="0"/>
              <a:t>:</a:t>
            </a:r>
          </a:p>
          <a:p>
            <a:pPr lvl="1"/>
            <a:r>
              <a:rPr lang="de-DE" dirty="0" smtClean="0"/>
              <a:t>Embedded Systems Letters (ESL)</a:t>
            </a:r>
          </a:p>
          <a:p>
            <a:pPr lvl="1"/>
            <a:r>
              <a:rPr lang="de-DE" dirty="0" smtClean="0"/>
              <a:t>Trans. Computer-</a:t>
            </a:r>
            <a:r>
              <a:rPr lang="de-DE" dirty="0" err="1" smtClean="0"/>
              <a:t>Aided</a:t>
            </a:r>
            <a:r>
              <a:rPr lang="de-DE" dirty="0" smtClean="0"/>
              <a:t> Design (TCAD)</a:t>
            </a:r>
            <a:endParaRPr lang="en-US" dirty="0" smtClean="0"/>
          </a:p>
          <a:p>
            <a:r>
              <a:rPr lang="de-DE" dirty="0" smtClean="0"/>
              <a:t>New </a:t>
            </a:r>
            <a:r>
              <a:rPr lang="de-DE" dirty="0" err="1" smtClean="0"/>
              <a:t>proposals</a:t>
            </a:r>
            <a:r>
              <a:rPr lang="de-DE" dirty="0" smtClean="0"/>
              <a:t>:</a:t>
            </a:r>
          </a:p>
          <a:p>
            <a:pPr lvl="1"/>
            <a:r>
              <a:rPr lang="en-US" dirty="0" smtClean="0"/>
              <a:t>Trans. Embedded Systems and Software (phase 2)</a:t>
            </a:r>
          </a:p>
          <a:p>
            <a:pPr lvl="1"/>
            <a:r>
              <a:rPr lang="en-US" dirty="0" smtClean="0"/>
              <a:t>Cybersecurity Letters (phase 2)</a:t>
            </a:r>
          </a:p>
          <a:p>
            <a:r>
              <a:rPr lang="en-US" dirty="0" smtClean="0"/>
              <a:t>Technical co-sponsor: </a:t>
            </a:r>
          </a:p>
          <a:p>
            <a:pPr lvl="1"/>
            <a:r>
              <a:rPr lang="de-DE" dirty="0" smtClean="0"/>
              <a:t>TMSCS</a:t>
            </a:r>
          </a:p>
          <a:p>
            <a:pPr lvl="1"/>
            <a:r>
              <a:rPr lang="de-DE" dirty="0" err="1" smtClean="0"/>
              <a:t>JxCDC</a:t>
            </a:r>
            <a:endParaRPr lang="de-DE" dirty="0" smtClean="0"/>
          </a:p>
          <a:p>
            <a:pPr lvl="1"/>
            <a:r>
              <a:rPr lang="de-DE" dirty="0" smtClean="0"/>
              <a:t>TSUSC</a:t>
            </a:r>
            <a:endParaRPr lang="en-US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CEDA Participation in Periodicals</a:t>
            </a:r>
            <a:endParaRPr 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7845" y="4991686"/>
            <a:ext cx="2438400" cy="2907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7845" y="5295497"/>
            <a:ext cx="1808019" cy="282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57847" y="5594945"/>
            <a:ext cx="1631372" cy="286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90641" y="2657758"/>
            <a:ext cx="509961" cy="687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56660" y="2959557"/>
            <a:ext cx="544040" cy="713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Foliennummernplatzhalt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19" name="Picture 6" descr="33_3cov.jp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4756" y="2095500"/>
            <a:ext cx="561109" cy="72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600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Timeline of focus activities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3950" y="2732091"/>
            <a:ext cx="8596668" cy="3880773"/>
          </a:xfrm>
        </p:spPr>
        <p:txBody>
          <a:bodyPr>
            <a:normAutofit lnSpcReduction="10000"/>
          </a:bodyPr>
          <a:lstStyle/>
          <a:p>
            <a:pPr>
              <a:buFont typeface="+mj-lt"/>
              <a:buAutoNum type="alphaUcPeriod"/>
            </a:pPr>
            <a:r>
              <a:rPr lang="de-DE" dirty="0" smtClean="0"/>
              <a:t>Merger of D&amp;T, ESL, TCAD web </a:t>
            </a:r>
            <a:r>
              <a:rPr lang="de-DE" dirty="0" err="1" smtClean="0"/>
              <a:t>pages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smtClean="0"/>
              <a:t>Analysis of D&amp;T </a:t>
            </a:r>
            <a:r>
              <a:rPr lang="de-DE" dirty="0" err="1" smtClean="0"/>
              <a:t>situation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smtClean="0"/>
              <a:t>ESL </a:t>
            </a:r>
            <a:r>
              <a:rPr lang="de-DE" dirty="0" err="1" smtClean="0"/>
              <a:t>EiC</a:t>
            </a:r>
            <a:r>
              <a:rPr lang="de-DE" dirty="0" smtClean="0"/>
              <a:t> </a:t>
            </a:r>
            <a:r>
              <a:rPr lang="de-DE" dirty="0" err="1" smtClean="0"/>
              <a:t>search</a:t>
            </a:r>
            <a:r>
              <a:rPr lang="de-DE" dirty="0" smtClean="0"/>
              <a:t>/</a:t>
            </a:r>
            <a:r>
              <a:rPr lang="de-DE" dirty="0" err="1" smtClean="0"/>
              <a:t>reappointment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smtClean="0"/>
              <a:t>Strategic plan </a:t>
            </a:r>
            <a:r>
              <a:rPr lang="de-DE" dirty="0" err="1" smtClean="0"/>
              <a:t>for</a:t>
            </a:r>
            <a:r>
              <a:rPr lang="de-DE" dirty="0" smtClean="0"/>
              <a:t> D&amp;T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EiC</a:t>
            </a:r>
            <a:r>
              <a:rPr lang="de-DE" dirty="0" smtClean="0"/>
              <a:t> (</a:t>
            </a:r>
            <a:r>
              <a:rPr lang="de-DE" dirty="0" err="1" smtClean="0"/>
              <a:t>re</a:t>
            </a:r>
            <a:r>
              <a:rPr lang="de-DE" dirty="0" smtClean="0"/>
              <a:t>)</a:t>
            </a:r>
            <a:r>
              <a:rPr lang="de-DE" dirty="0" err="1" smtClean="0"/>
              <a:t>appointment</a:t>
            </a:r>
            <a:r>
              <a:rPr lang="de-DE" dirty="0" smtClean="0"/>
              <a:t>, </a:t>
            </a:r>
            <a:r>
              <a:rPr lang="en-US" dirty="0" smtClean="0"/>
              <a:t>PRAC review preparation </a:t>
            </a:r>
          </a:p>
          <a:p>
            <a:pPr>
              <a:buFont typeface="+mj-lt"/>
              <a:buAutoNum type="alphaUcPeriod"/>
            </a:pPr>
            <a:r>
              <a:rPr lang="de-DE" dirty="0" smtClean="0"/>
              <a:t>TESS </a:t>
            </a:r>
            <a:r>
              <a:rPr lang="de-DE" dirty="0" err="1" smtClean="0"/>
              <a:t>proposal</a:t>
            </a:r>
            <a:r>
              <a:rPr lang="de-DE" dirty="0" smtClean="0"/>
              <a:t> </a:t>
            </a:r>
            <a:r>
              <a:rPr lang="de-DE" dirty="0" err="1" smtClean="0"/>
              <a:t>process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smtClean="0"/>
              <a:t>TESS </a:t>
            </a:r>
            <a:r>
              <a:rPr lang="de-DE" dirty="0" err="1" smtClean="0"/>
              <a:t>launch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smtClean="0"/>
              <a:t>(TCAD </a:t>
            </a:r>
            <a:r>
              <a:rPr lang="de-DE" dirty="0" err="1" smtClean="0"/>
              <a:t>survey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) </a:t>
            </a:r>
            <a:r>
              <a:rPr lang="de-DE" dirty="0" err="1" smtClean="0"/>
              <a:t>EiC</a:t>
            </a:r>
            <a:r>
              <a:rPr lang="de-DE" dirty="0" smtClean="0"/>
              <a:t> </a:t>
            </a:r>
            <a:r>
              <a:rPr lang="de-DE" dirty="0" err="1" smtClean="0"/>
              <a:t>reappointment</a:t>
            </a:r>
            <a:r>
              <a:rPr lang="de-DE" dirty="0" smtClean="0"/>
              <a:t>/</a:t>
            </a:r>
            <a:r>
              <a:rPr lang="de-DE" dirty="0" err="1" smtClean="0"/>
              <a:t>search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err="1" smtClean="0"/>
              <a:t>Metrics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journal</a:t>
            </a:r>
            <a:r>
              <a:rPr lang="de-DE" dirty="0" smtClean="0"/>
              <a:t> </a:t>
            </a:r>
            <a:r>
              <a:rPr lang="de-DE" dirty="0" err="1" smtClean="0"/>
              <a:t>monitoring</a:t>
            </a:r>
            <a:r>
              <a:rPr lang="de-DE" dirty="0" smtClean="0"/>
              <a:t>, </a:t>
            </a:r>
            <a:r>
              <a:rPr lang="de-DE" dirty="0" err="1" smtClean="0"/>
              <a:t>Xplore</a:t>
            </a:r>
            <a:r>
              <a:rPr lang="de-DE" dirty="0" smtClean="0"/>
              <a:t> </a:t>
            </a:r>
            <a:r>
              <a:rPr lang="de-DE" dirty="0" err="1" smtClean="0"/>
              <a:t>paper</a:t>
            </a:r>
            <a:r>
              <a:rPr lang="de-DE" dirty="0" smtClean="0"/>
              <a:t> </a:t>
            </a:r>
            <a:r>
              <a:rPr lang="de-DE" dirty="0" err="1" smtClean="0"/>
              <a:t>discussion</a:t>
            </a:r>
            <a:r>
              <a:rPr lang="de-DE" dirty="0" smtClean="0"/>
              <a:t> </a:t>
            </a:r>
            <a:r>
              <a:rPr lang="de-DE" dirty="0" err="1" smtClean="0"/>
              <a:t>forums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smtClean="0"/>
              <a:t>D&amp;T PRAC </a:t>
            </a:r>
            <a:r>
              <a:rPr lang="de-DE" dirty="0" err="1" smtClean="0"/>
              <a:t>review</a:t>
            </a:r>
            <a:endParaRPr lang="de-DE" dirty="0" smtClean="0"/>
          </a:p>
          <a:p>
            <a:pPr>
              <a:buFont typeface="+mj-lt"/>
              <a:buAutoNum type="alphaUcPeriod"/>
            </a:pPr>
            <a:r>
              <a:rPr lang="de-DE" dirty="0" err="1" smtClean="0"/>
              <a:t>Reach</a:t>
            </a:r>
            <a:r>
              <a:rPr lang="de-DE" dirty="0" smtClean="0"/>
              <a:t> out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periodicals</a:t>
            </a:r>
            <a:r>
              <a:rPr lang="de-DE" dirty="0" smtClean="0"/>
              <a:t> </a:t>
            </a:r>
            <a:r>
              <a:rPr lang="de-DE" dirty="0" err="1" smtClean="0"/>
              <a:t>subscribers</a:t>
            </a:r>
            <a:endParaRPr lang="de-DE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80FE5-F6A4-4408-9D64-7361C7D3C16A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4090598"/>
              </p:ext>
            </p:extLst>
          </p:nvPr>
        </p:nvGraphicFramePr>
        <p:xfrm>
          <a:off x="584200" y="1271587"/>
          <a:ext cx="8589963" cy="147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Arbeitsblatt" r:id="rId3" imgW="8602926" imgH="1470588" progId="Excel.Sheet.12">
                  <p:embed/>
                </p:oleObj>
              </mc:Choice>
              <mc:Fallback>
                <p:oleObj name="Arbeitsblatt" r:id="rId3" imgW="8602926" imgH="1470588" progId="Excel.Sheet.12">
                  <p:embed/>
                  <p:pic>
                    <p:nvPicPr>
                      <p:cNvPr id="0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200" y="1271587"/>
                        <a:ext cx="8589963" cy="147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Gerade Verbindung 9"/>
          <p:cNvCxnSpPr/>
          <p:nvPr/>
        </p:nvCxnSpPr>
        <p:spPr>
          <a:xfrm>
            <a:off x="5969000" y="1130300"/>
            <a:ext cx="0" cy="1752600"/>
          </a:xfrm>
          <a:prstGeom prst="line">
            <a:avLst/>
          </a:prstGeom>
          <a:ln w="508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523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4294967295"/>
          </p:nvPr>
        </p:nvSpPr>
        <p:spPr>
          <a:xfrm>
            <a:off x="584200" y="255588"/>
            <a:ext cx="9309100" cy="6361112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TCAD (</a:t>
            </a:r>
            <a:r>
              <a:rPr lang="de-DE" dirty="0" err="1" smtClean="0"/>
              <a:t>EiC</a:t>
            </a:r>
            <a:r>
              <a:rPr lang="de-DE" dirty="0"/>
              <a:t>: </a:t>
            </a:r>
            <a:r>
              <a:rPr lang="de-DE" dirty="0" err="1"/>
              <a:t>Vijaykrishnan</a:t>
            </a:r>
            <a:r>
              <a:rPr lang="de-DE" dirty="0"/>
              <a:t> </a:t>
            </a:r>
            <a:r>
              <a:rPr lang="de-DE" dirty="0" smtClean="0"/>
              <a:t>Narayanan </a:t>
            </a:r>
            <a:r>
              <a:rPr lang="de-DE" dirty="0" smtClean="0"/>
              <a:t>Pennsylvania </a:t>
            </a:r>
            <a:r>
              <a:rPr lang="de-DE" dirty="0"/>
              <a:t>State </a:t>
            </a:r>
            <a:r>
              <a:rPr lang="de-DE" dirty="0" smtClean="0"/>
              <a:t>University)</a:t>
            </a:r>
          </a:p>
          <a:p>
            <a:pPr lvl="1"/>
            <a:r>
              <a:rPr lang="en-US" dirty="0"/>
              <a:t>Revised editorial board according to revised scope, 8 new members covering the growing complexity of integrated circuit and system </a:t>
            </a:r>
            <a:r>
              <a:rPr lang="en-US" dirty="0" smtClean="0"/>
              <a:t>design</a:t>
            </a:r>
          </a:p>
          <a:p>
            <a:pPr lvl="1"/>
            <a:r>
              <a:rPr lang="en-US" dirty="0" smtClean="0"/>
              <a:t>Quality </a:t>
            </a:r>
            <a:r>
              <a:rPr lang="en-US" dirty="0"/>
              <a:t>measure in preparation: sharing rejections among TCAD, TVLSI, TODAES</a:t>
            </a:r>
          </a:p>
          <a:p>
            <a:pPr lvl="1"/>
            <a:r>
              <a:rPr lang="en-US" dirty="0"/>
              <a:t>In accordance with TCAD survey and IEEE policy price for print </a:t>
            </a:r>
            <a:r>
              <a:rPr lang="en-US" dirty="0" smtClean="0"/>
              <a:t>increases </a:t>
            </a:r>
            <a:r>
              <a:rPr lang="en-US" dirty="0"/>
              <a:t>by 50</a:t>
            </a:r>
            <a:r>
              <a:rPr lang="en-US" dirty="0" smtClean="0"/>
              <a:t>% in 2017</a:t>
            </a:r>
          </a:p>
          <a:p>
            <a:r>
              <a:rPr lang="de-DE" dirty="0" smtClean="0"/>
              <a:t>ESL (</a:t>
            </a:r>
            <a:r>
              <a:rPr lang="de-DE" dirty="0" err="1" smtClean="0"/>
              <a:t>EiC</a:t>
            </a:r>
            <a:r>
              <a:rPr lang="de-DE" dirty="0" smtClean="0"/>
              <a:t>: </a:t>
            </a:r>
            <a:r>
              <a:rPr lang="en-US" dirty="0"/>
              <a:t>Sri </a:t>
            </a:r>
            <a:r>
              <a:rPr lang="en-US" dirty="0" smtClean="0"/>
              <a:t>Parameswaran, University </a:t>
            </a:r>
            <a:r>
              <a:rPr lang="en-US" dirty="0"/>
              <a:t>of New South Wales)</a:t>
            </a:r>
          </a:p>
          <a:p>
            <a:pPr lvl="1"/>
            <a:r>
              <a:rPr lang="en-US" dirty="0"/>
              <a:t>Price for print </a:t>
            </a:r>
            <a:r>
              <a:rPr lang="en-US" dirty="0" smtClean="0"/>
              <a:t>increases </a:t>
            </a:r>
            <a:r>
              <a:rPr lang="en-US" dirty="0"/>
              <a:t>by 50</a:t>
            </a:r>
            <a:r>
              <a:rPr lang="en-US" dirty="0" smtClean="0"/>
              <a:t>% in 2017</a:t>
            </a:r>
            <a:endParaRPr lang="en-US" dirty="0"/>
          </a:p>
          <a:p>
            <a:pPr lvl="1"/>
            <a:r>
              <a:rPr lang="en-US" dirty="0"/>
              <a:t>Under investigation: initiatives for growth</a:t>
            </a:r>
          </a:p>
          <a:p>
            <a:r>
              <a:rPr lang="de-DE" dirty="0" smtClean="0"/>
              <a:t>D&amp;T (</a:t>
            </a:r>
            <a:r>
              <a:rPr lang="de-DE" dirty="0" err="1" smtClean="0"/>
              <a:t>EiC</a:t>
            </a:r>
            <a:r>
              <a:rPr lang="de-DE" dirty="0" smtClean="0"/>
              <a:t>: </a:t>
            </a:r>
            <a:r>
              <a:rPr lang="nl-NL" dirty="0"/>
              <a:t>Joerg </a:t>
            </a:r>
            <a:r>
              <a:rPr lang="nl-NL" dirty="0" smtClean="0"/>
              <a:t>Henkel, Karlsruhe </a:t>
            </a:r>
            <a:r>
              <a:rPr lang="nl-NL" dirty="0"/>
              <a:t>Institute of </a:t>
            </a:r>
            <a:r>
              <a:rPr lang="nl-NL" dirty="0" smtClean="0"/>
              <a:t>Technology)</a:t>
            </a:r>
          </a:p>
          <a:p>
            <a:pPr lvl="1"/>
            <a:r>
              <a:rPr lang="en-US" dirty="0"/>
              <a:t>Finance currently projected at $14K loss for 2016 ($5K loss per sponsor)</a:t>
            </a:r>
          </a:p>
          <a:p>
            <a:pPr lvl="1"/>
            <a:r>
              <a:rPr lang="en-US" dirty="0"/>
              <a:t>19 Department Editors assigned for </a:t>
            </a:r>
            <a:r>
              <a:rPr lang="en-US" dirty="0" smtClean="0"/>
              <a:t>2016-17, approximately </a:t>
            </a:r>
            <a:r>
              <a:rPr lang="en-US" dirty="0"/>
              <a:t>50% of Department Editors &amp; Editorial Board Members added and/or redeployed in new roles with the goal to enhance the scope</a:t>
            </a:r>
          </a:p>
          <a:p>
            <a:pPr lvl="1"/>
            <a:r>
              <a:rPr lang="en-US" dirty="0"/>
              <a:t>Go for color print and digital publishing in 2017</a:t>
            </a:r>
          </a:p>
          <a:p>
            <a:pPr lvl="1"/>
            <a:r>
              <a:rPr lang="en-US" dirty="0" smtClean="0"/>
              <a:t>New: Content </a:t>
            </a:r>
            <a:r>
              <a:rPr lang="en-US" dirty="0"/>
              <a:t>newsletter to CEDA, SSCS, CASS </a:t>
            </a:r>
            <a:r>
              <a:rPr lang="en-US" dirty="0" smtClean="0"/>
              <a:t>members; Email </a:t>
            </a:r>
            <a:r>
              <a:rPr lang="en-US" dirty="0"/>
              <a:t>Newsletter [IEEE D&amp;T] advertises each new issue to 20k+ Researchers</a:t>
            </a:r>
          </a:p>
          <a:p>
            <a:pPr lvl="1"/>
            <a:r>
              <a:rPr lang="en-US" dirty="0"/>
              <a:t>Observation: Email newsletter helps to advertise articles; days after the letter is out, downloads of papers of most recent issue noticeably increases; top in downloads </a:t>
            </a:r>
            <a:r>
              <a:rPr lang="en-US" dirty="0" smtClean="0"/>
              <a:t>are: Survey </a:t>
            </a:r>
            <a:r>
              <a:rPr lang="en-US" dirty="0"/>
              <a:t>papers as part of special </a:t>
            </a:r>
            <a:r>
              <a:rPr lang="en-US" dirty="0" smtClean="0"/>
              <a:t>issues; Perspective </a:t>
            </a:r>
            <a:r>
              <a:rPr lang="en-US" dirty="0"/>
              <a:t>papers (</a:t>
            </a:r>
            <a:r>
              <a:rPr lang="en-US" dirty="0" smtClean="0"/>
              <a:t>departments); Tutorials </a:t>
            </a:r>
            <a:r>
              <a:rPr lang="en-US" dirty="0"/>
              <a:t>(departments)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130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Comic Sans MS" pitchFamily="66" charset="0"/>
                <a:ea typeface="ＭＳ Ｐゴシック" pitchFamily="34" charset="-128"/>
              </a:rPr>
              <a:t>TESS: Proposal Phase 2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10820400" cy="41148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en-US" dirty="0" smtClean="0"/>
              <a:t>SCOPE: The </a:t>
            </a:r>
            <a:r>
              <a:rPr lang="en-US" altLang="en-US" dirty="0" smtClean="0">
                <a:solidFill>
                  <a:srgbClr val="C00000"/>
                </a:solidFill>
              </a:rPr>
              <a:t>IEEE</a:t>
            </a:r>
            <a:r>
              <a:rPr lang="en-US" altLang="en-US" dirty="0" smtClean="0"/>
              <a:t> Transactions on Embedded Systems and Software publishes papers on modeling, analysis, design, and implementation of embedded hardware/software systems. Specifically, system-level specification and analysis, hardware/software co-/design, embedded system architectures, embedded programming models and compilers, optimization strategies for low power and Dark Silicon, reliability, real-time and security</a:t>
            </a:r>
            <a:r>
              <a:rPr lang="en-US" altLang="en-US" dirty="0" smtClean="0">
                <a:solidFill>
                  <a:srgbClr val="FF0000"/>
                </a:solidFill>
              </a:rPr>
              <a:t>, and embedded applications </a:t>
            </a:r>
            <a:r>
              <a:rPr lang="en-US" altLang="en-US" dirty="0" smtClean="0"/>
              <a:t>are targeted.</a:t>
            </a:r>
          </a:p>
          <a:p>
            <a:pPr>
              <a:defRPr/>
            </a:pPr>
            <a:r>
              <a:rPr lang="de-DE" altLang="en-US" dirty="0" smtClean="0"/>
              <a:t>NEED:</a:t>
            </a:r>
          </a:p>
          <a:p>
            <a:pPr lvl="1">
              <a:defRPr/>
            </a:pPr>
            <a:r>
              <a:rPr lang="en-US" altLang="en-US" dirty="0"/>
              <a:t>ESS has grown as an area on its own</a:t>
            </a:r>
          </a:p>
          <a:p>
            <a:pPr lvl="1">
              <a:defRPr/>
            </a:pPr>
            <a:r>
              <a:rPr lang="en-US" altLang="en-US" dirty="0"/>
              <a:t>ESS papers scattered in IEEE periodicals</a:t>
            </a:r>
          </a:p>
          <a:p>
            <a:pPr lvl="1">
              <a:defRPr/>
            </a:pPr>
            <a:r>
              <a:rPr lang="en-US" altLang="en-US" dirty="0"/>
              <a:t>Dedicated non-IEEE periodicals</a:t>
            </a:r>
          </a:p>
          <a:p>
            <a:pPr lvl="1">
              <a:defRPr/>
            </a:pPr>
            <a:r>
              <a:rPr lang="en-US" altLang="en-US" dirty="0"/>
              <a:t>Request from ESS community on own periodical</a:t>
            </a:r>
          </a:p>
          <a:p>
            <a:pPr lvl="1">
              <a:defRPr/>
            </a:pPr>
            <a:r>
              <a:rPr lang="en-US" altLang="en-US" dirty="0"/>
              <a:t>Realize ESS growth in IEEE periodical by one dedicated Transactions</a:t>
            </a:r>
          </a:p>
          <a:p>
            <a:pPr lvl="1">
              <a:defRPr/>
            </a:pPr>
            <a:r>
              <a:rPr lang="en-US" altLang="en-US" dirty="0" smtClean="0"/>
              <a:t>Overdue</a:t>
            </a:r>
            <a:endParaRPr lang="en-US" altLang="en-US" dirty="0"/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F8AFD6-65D6-4626-81B5-DC6A8C5B9ED7}" type="slidenum">
              <a:rPr lang="en-US" altLang="en-US" sz="1000" smtClean="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000" smtClean="0">
              <a:solidFill>
                <a:srgbClr val="898989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900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98465" cy="1320800"/>
          </a:xfrm>
        </p:spPr>
        <p:txBody>
          <a:bodyPr/>
          <a:lstStyle/>
          <a:p>
            <a:r>
              <a:rPr lang="en-US" altLang="en-US" dirty="0" err="1" smtClean="0">
                <a:latin typeface="Comic Sans MS" pitchFamily="66" charset="0"/>
                <a:ea typeface="ＭＳ Ｐゴシック" pitchFamily="34" charset="-128"/>
              </a:rPr>
              <a:t>ESWeek</a:t>
            </a:r>
            <a:r>
              <a:rPr lang="en-US" altLang="en-US" dirty="0" smtClean="0">
                <a:latin typeface="Comic Sans MS" pitchFamily="66" charset="0"/>
                <a:ea typeface="ＭＳ Ｐゴシック" pitchFamily="34" charset="-128"/>
              </a:rPr>
              <a:t> New Publication Model Proposal</a:t>
            </a:r>
          </a:p>
        </p:txBody>
      </p:sp>
      <p:sp>
        <p:nvSpPr>
          <p:cNvPr id="17413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80000"/>
              <a:buFont typeface="Wingdings" pitchFamily="2" charset="2"/>
              <a:buBlip>
                <a:blip r:embed="rId2"/>
              </a:buBlip>
              <a:defRPr sz="28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bg2"/>
              </a:buClr>
              <a:buChar char="–"/>
              <a:defRPr sz="26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bg2"/>
              </a:buClr>
              <a:buChar char="–"/>
              <a:defRPr sz="2000"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>
                <a:solidFill>
                  <a:schemeClr val="tx1"/>
                </a:solidFill>
                <a:latin typeface="Verdana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F8AFD6-65D6-4626-81B5-DC6A8C5B9ED7}" type="slidenum">
              <a:rPr lang="en-US" altLang="en-US" sz="1000" smtClean="0">
                <a:solidFill>
                  <a:srgbClr val="898989"/>
                </a:solidFill>
                <a:latin typeface="Arial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00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2375092" y="1335880"/>
            <a:ext cx="133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Submissons</a:t>
            </a:r>
            <a:endParaRPr lang="en-US" dirty="0"/>
          </a:p>
        </p:txBody>
      </p:sp>
      <p:sp>
        <p:nvSpPr>
          <p:cNvPr id="7" name="Textfeld 6"/>
          <p:cNvSpPr txBox="1"/>
          <p:nvPr/>
        </p:nvSpPr>
        <p:spPr>
          <a:xfrm>
            <a:off x="875387" y="1982568"/>
            <a:ext cx="4336636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de-DE" dirty="0" err="1" smtClean="0"/>
              <a:t>ESWeek</a:t>
            </a:r>
            <a:r>
              <a:rPr lang="de-DE" dirty="0" smtClean="0"/>
              <a:t> Technical Programm </a:t>
            </a:r>
            <a:r>
              <a:rPr lang="de-DE" dirty="0" err="1" smtClean="0"/>
              <a:t>Committee</a:t>
            </a:r>
            <a:endParaRPr lang="de-DE" dirty="0" smtClean="0"/>
          </a:p>
          <a:p>
            <a:r>
              <a:rPr lang="de-DE" dirty="0" smtClean="0"/>
              <a:t>First Review</a:t>
            </a:r>
            <a:endParaRPr lang="en-US" dirty="0"/>
          </a:p>
        </p:txBody>
      </p:sp>
      <p:sp>
        <p:nvSpPr>
          <p:cNvPr id="8" name="Textfeld 7"/>
          <p:cNvSpPr txBox="1"/>
          <p:nvPr/>
        </p:nvSpPr>
        <p:spPr>
          <a:xfrm>
            <a:off x="6377667" y="2851875"/>
            <a:ext cx="16628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Minor Revision</a:t>
            </a:r>
          </a:p>
          <a:p>
            <a:endParaRPr lang="en-US" dirty="0"/>
          </a:p>
        </p:txBody>
      </p:sp>
      <p:sp>
        <p:nvSpPr>
          <p:cNvPr id="9" name="Textfeld 8"/>
          <p:cNvSpPr txBox="1"/>
          <p:nvPr/>
        </p:nvSpPr>
        <p:spPr>
          <a:xfrm>
            <a:off x="4373363" y="2836752"/>
            <a:ext cx="167731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Major Revision</a:t>
            </a:r>
          </a:p>
          <a:p>
            <a:endParaRPr lang="en-US" dirty="0"/>
          </a:p>
        </p:txBody>
      </p:sp>
      <p:sp>
        <p:nvSpPr>
          <p:cNvPr id="10" name="Textfeld 9"/>
          <p:cNvSpPr txBox="1"/>
          <p:nvPr/>
        </p:nvSpPr>
        <p:spPr>
          <a:xfrm>
            <a:off x="3043704" y="3483084"/>
            <a:ext cx="4666075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de-DE" dirty="0" err="1" smtClean="0"/>
              <a:t>ESWeek</a:t>
            </a:r>
            <a:r>
              <a:rPr lang="de-DE" dirty="0" smtClean="0"/>
              <a:t> Technical Programm </a:t>
            </a:r>
            <a:r>
              <a:rPr lang="de-DE" dirty="0" err="1" smtClean="0"/>
              <a:t>Committee</a:t>
            </a:r>
            <a:endParaRPr lang="de-DE" dirty="0" smtClean="0"/>
          </a:p>
          <a:p>
            <a:r>
              <a:rPr lang="de-DE" dirty="0" smtClean="0"/>
              <a:t>Second Review</a:t>
            </a:r>
            <a:endParaRPr lang="en-US" dirty="0"/>
          </a:p>
        </p:txBody>
      </p:sp>
      <p:sp>
        <p:nvSpPr>
          <p:cNvPr id="11" name="Textfeld 10"/>
          <p:cNvSpPr txBox="1"/>
          <p:nvPr/>
        </p:nvSpPr>
        <p:spPr>
          <a:xfrm>
            <a:off x="1906090" y="4438618"/>
            <a:ext cx="2663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</a:p>
          <a:p>
            <a:r>
              <a:rPr lang="de-DE" dirty="0" smtClean="0"/>
              <a:t>Conference </a:t>
            </a:r>
            <a:r>
              <a:rPr lang="de-DE" dirty="0" err="1" smtClean="0"/>
              <a:t>Proceedings</a:t>
            </a:r>
            <a:endParaRPr lang="en-US" dirty="0"/>
          </a:p>
        </p:txBody>
      </p:sp>
      <p:sp>
        <p:nvSpPr>
          <p:cNvPr id="12" name="Textfeld 11"/>
          <p:cNvSpPr txBox="1"/>
          <p:nvPr/>
        </p:nvSpPr>
        <p:spPr>
          <a:xfrm>
            <a:off x="5841105" y="6048811"/>
            <a:ext cx="2602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Accept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Transactions</a:t>
            </a:r>
          </a:p>
          <a:p>
            <a:r>
              <a:rPr lang="de-DE" dirty="0" smtClean="0"/>
              <a:t>Special </a:t>
            </a:r>
            <a:r>
              <a:rPr lang="de-DE" dirty="0" err="1" smtClean="0"/>
              <a:t>Issue</a:t>
            </a:r>
            <a:endParaRPr lang="en-US" dirty="0"/>
          </a:p>
        </p:txBody>
      </p:sp>
      <p:sp>
        <p:nvSpPr>
          <p:cNvPr id="13" name="Textfeld 12"/>
          <p:cNvSpPr txBox="1"/>
          <p:nvPr/>
        </p:nvSpPr>
        <p:spPr>
          <a:xfrm>
            <a:off x="715328" y="4481471"/>
            <a:ext cx="853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Reject</a:t>
            </a:r>
            <a:endParaRPr lang="de-DE" dirty="0" smtClean="0"/>
          </a:p>
          <a:p>
            <a:endParaRPr lang="en-US" dirty="0"/>
          </a:p>
        </p:txBody>
      </p:sp>
      <p:sp>
        <p:nvSpPr>
          <p:cNvPr id="14" name="Textfeld 13"/>
          <p:cNvSpPr txBox="1"/>
          <p:nvPr/>
        </p:nvSpPr>
        <p:spPr>
          <a:xfrm>
            <a:off x="875387" y="1336237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Special </a:t>
            </a:r>
          </a:p>
          <a:p>
            <a:r>
              <a:rPr lang="de-DE" sz="1200" dirty="0" err="1" smtClean="0"/>
              <a:t>Contributions</a:t>
            </a:r>
            <a:endParaRPr lang="en-US" sz="1200" dirty="0"/>
          </a:p>
        </p:txBody>
      </p:sp>
      <p:sp>
        <p:nvSpPr>
          <p:cNvPr id="15" name="Textfeld 14"/>
          <p:cNvSpPr txBox="1"/>
          <p:nvPr/>
        </p:nvSpPr>
        <p:spPr>
          <a:xfrm>
            <a:off x="5852925" y="5039140"/>
            <a:ext cx="1856855" cy="646331"/>
          </a:xfrm>
          <a:prstGeom prst="rect">
            <a:avLst/>
          </a:prstGeom>
          <a:solidFill>
            <a:srgbClr val="FFC000"/>
          </a:solidFill>
          <a:ln w="19050">
            <a:noFill/>
          </a:ln>
        </p:spPr>
        <p:txBody>
          <a:bodyPr wrap="none" rtlCol="0">
            <a:spAutoFit/>
          </a:bodyPr>
          <a:lstStyle/>
          <a:p>
            <a:r>
              <a:rPr lang="de-DE" dirty="0" smtClean="0"/>
              <a:t>Transactions </a:t>
            </a:r>
            <a:r>
              <a:rPr lang="de-DE" dirty="0" err="1" smtClean="0"/>
              <a:t>EiC</a:t>
            </a:r>
            <a:endParaRPr lang="de-DE" dirty="0" smtClean="0"/>
          </a:p>
          <a:p>
            <a:r>
              <a:rPr lang="de-DE" dirty="0" smtClean="0"/>
              <a:t>Final </a:t>
            </a:r>
            <a:r>
              <a:rPr lang="de-DE" dirty="0" err="1" smtClean="0"/>
              <a:t>Decision</a:t>
            </a:r>
            <a:endParaRPr lang="en-US" dirty="0"/>
          </a:p>
        </p:txBody>
      </p:sp>
      <p:sp>
        <p:nvSpPr>
          <p:cNvPr id="16" name="Textfeld 15"/>
          <p:cNvSpPr txBox="1"/>
          <p:nvPr/>
        </p:nvSpPr>
        <p:spPr>
          <a:xfrm>
            <a:off x="3237737" y="2851875"/>
            <a:ext cx="8533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Reject</a:t>
            </a:r>
            <a:endParaRPr lang="de-DE" dirty="0" smtClean="0"/>
          </a:p>
          <a:p>
            <a:endParaRPr lang="en-US" dirty="0"/>
          </a:p>
        </p:txBody>
      </p:sp>
      <p:sp>
        <p:nvSpPr>
          <p:cNvPr id="17" name="Textfeld 16"/>
          <p:cNvSpPr txBox="1"/>
          <p:nvPr/>
        </p:nvSpPr>
        <p:spPr>
          <a:xfrm>
            <a:off x="5930268" y="4357299"/>
            <a:ext cx="8947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Accept</a:t>
            </a:r>
            <a:endParaRPr lang="de-DE" dirty="0" smtClean="0"/>
          </a:p>
          <a:p>
            <a:endParaRPr lang="en-US" dirty="0"/>
          </a:p>
        </p:txBody>
      </p:sp>
      <p:cxnSp>
        <p:nvCxnSpPr>
          <p:cNvPr id="5" name="Gerade Verbindung mit Pfeil 4"/>
          <p:cNvCxnSpPr/>
          <p:nvPr/>
        </p:nvCxnSpPr>
        <p:spPr>
          <a:xfrm>
            <a:off x="3043705" y="1705212"/>
            <a:ext cx="0" cy="277356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endCxn id="13" idx="0"/>
          </p:cNvCxnSpPr>
          <p:nvPr/>
        </p:nvCxnSpPr>
        <p:spPr>
          <a:xfrm flipH="1">
            <a:off x="1142016" y="1843890"/>
            <a:ext cx="287369" cy="2637581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rade Verbindung mit Pfeil 20"/>
          <p:cNvCxnSpPr>
            <a:stCxn id="7" idx="2"/>
          </p:cNvCxnSpPr>
          <p:nvPr/>
        </p:nvCxnSpPr>
        <p:spPr>
          <a:xfrm>
            <a:off x="3043705" y="2628899"/>
            <a:ext cx="3960294" cy="305146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>
            <a:off x="3237737" y="2628899"/>
            <a:ext cx="1974286" cy="277356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>
            <a:stCxn id="7" idx="2"/>
          </p:cNvCxnSpPr>
          <p:nvPr/>
        </p:nvCxnSpPr>
        <p:spPr>
          <a:xfrm>
            <a:off x="3043705" y="2628899"/>
            <a:ext cx="614318" cy="277356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mit Pfeil 29"/>
          <p:cNvCxnSpPr>
            <a:endCxn id="13" idx="0"/>
          </p:cNvCxnSpPr>
          <p:nvPr/>
        </p:nvCxnSpPr>
        <p:spPr>
          <a:xfrm flipH="1">
            <a:off x="1142016" y="3205728"/>
            <a:ext cx="4070006" cy="1275743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mit Pfeil 34"/>
          <p:cNvCxnSpPr/>
          <p:nvPr/>
        </p:nvCxnSpPr>
        <p:spPr>
          <a:xfrm flipH="1">
            <a:off x="2375094" y="3205728"/>
            <a:ext cx="2836928" cy="1275743"/>
          </a:xfrm>
          <a:prstGeom prst="straightConnector1">
            <a:avLst/>
          </a:prstGeom>
          <a:ln w="1905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Gerade Verbindung mit Pfeil 36"/>
          <p:cNvCxnSpPr>
            <a:endCxn id="17" idx="0"/>
          </p:cNvCxnSpPr>
          <p:nvPr/>
        </p:nvCxnSpPr>
        <p:spPr>
          <a:xfrm flipH="1">
            <a:off x="6377667" y="3205728"/>
            <a:ext cx="831446" cy="1151571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Gerade Verbindung mit Pfeil 39"/>
          <p:cNvCxnSpPr/>
          <p:nvPr/>
        </p:nvCxnSpPr>
        <p:spPr>
          <a:xfrm flipH="1">
            <a:off x="2819400" y="3231916"/>
            <a:ext cx="4364715" cy="120670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Gerade Verbindung mit Pfeil 42"/>
          <p:cNvCxnSpPr/>
          <p:nvPr/>
        </p:nvCxnSpPr>
        <p:spPr>
          <a:xfrm>
            <a:off x="6377667" y="5771455"/>
            <a:ext cx="0" cy="277356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/>
          <p:nvPr/>
        </p:nvCxnSpPr>
        <p:spPr>
          <a:xfrm>
            <a:off x="6377667" y="4761784"/>
            <a:ext cx="0" cy="277356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76" name="Freihandform 7175"/>
          <p:cNvSpPr/>
          <p:nvPr/>
        </p:nvSpPr>
        <p:spPr>
          <a:xfrm>
            <a:off x="7759700" y="3822700"/>
            <a:ext cx="342900" cy="1549400"/>
          </a:xfrm>
          <a:custGeom>
            <a:avLst/>
            <a:gdLst>
              <a:gd name="connsiteX0" fmla="*/ 0 w 342900"/>
              <a:gd name="connsiteY0" fmla="*/ 1549400 h 1549400"/>
              <a:gd name="connsiteX1" fmla="*/ 342900 w 342900"/>
              <a:gd name="connsiteY1" fmla="*/ 1549400 h 1549400"/>
              <a:gd name="connsiteX2" fmla="*/ 342900 w 342900"/>
              <a:gd name="connsiteY2" fmla="*/ 0 h 1549400"/>
              <a:gd name="connsiteX3" fmla="*/ 12700 w 342900"/>
              <a:gd name="connsiteY3" fmla="*/ 0 h 1549400"/>
              <a:gd name="connsiteX4" fmla="*/ 12700 w 342900"/>
              <a:gd name="connsiteY4" fmla="*/ 0 h 1549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900" h="1549400">
                <a:moveTo>
                  <a:pt x="0" y="1549400"/>
                </a:moveTo>
                <a:lnTo>
                  <a:pt x="342900" y="1549400"/>
                </a:lnTo>
                <a:lnTo>
                  <a:pt x="342900" y="0"/>
                </a:lnTo>
                <a:lnTo>
                  <a:pt x="12700" y="0"/>
                </a:lnTo>
                <a:lnTo>
                  <a:pt x="12700" y="0"/>
                </a:lnTo>
              </a:path>
            </a:pathLst>
          </a:custGeom>
          <a:noFill/>
          <a:ln>
            <a:solidFill>
              <a:srgbClr val="FFC000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Gerade Verbindung mit Pfeil 55"/>
          <p:cNvCxnSpPr/>
          <p:nvPr/>
        </p:nvCxnSpPr>
        <p:spPr>
          <a:xfrm>
            <a:off x="1429385" y="1843890"/>
            <a:ext cx="775659" cy="2637581"/>
          </a:xfrm>
          <a:prstGeom prst="straightConnector1">
            <a:avLst/>
          </a:prstGeom>
          <a:ln w="19050">
            <a:solidFill>
              <a:schemeClr val="accent4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6225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</TotalTime>
  <Words>595</Words>
  <Application>Microsoft Macintosh PowerPoint</Application>
  <PresentationFormat>Custom</PresentationFormat>
  <Paragraphs>82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Facet</vt:lpstr>
      <vt:lpstr>Arbeitsblatt</vt:lpstr>
      <vt:lpstr>CEDA Publications</vt:lpstr>
      <vt:lpstr>CEDA Participation in Periodicals</vt:lpstr>
      <vt:lpstr>Timeline of focus activities</vt:lpstr>
      <vt:lpstr>PowerPoint Presentation</vt:lpstr>
      <vt:lpstr>TESS: Proposal Phase 2 </vt:lpstr>
      <vt:lpstr>ESWeek New Publication Model Proposal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Jennifir McGillis</cp:lastModifiedBy>
  <cp:revision>36</cp:revision>
  <dcterms:created xsi:type="dcterms:W3CDTF">2016-04-15T13:56:06Z</dcterms:created>
  <dcterms:modified xsi:type="dcterms:W3CDTF">2016-06-05T15:25:06Z</dcterms:modified>
</cp:coreProperties>
</file>