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1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69605" y="1588296"/>
            <a:ext cx="7766936" cy="1646302"/>
          </a:xfrm>
        </p:spPr>
        <p:txBody>
          <a:bodyPr anchor="b">
            <a:noAutofit/>
          </a:bodyPr>
          <a:lstStyle>
            <a:lvl1pPr algn="l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Name of your Activity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72693" y="3541080"/>
            <a:ext cx="7766936" cy="1096899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of Chair</a:t>
            </a:r>
          </a:p>
          <a:p>
            <a:r>
              <a:rPr lang="en-US" dirty="0"/>
              <a:t>Members of Committee (if applicable)</a:t>
            </a:r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9130" y="15832"/>
            <a:ext cx="2333625" cy="1343025"/>
          </a:xfrm>
          <a:prstGeom prst="rect">
            <a:avLst/>
          </a:prstGeom>
        </p:spPr>
      </p:pic>
      <p:grpSp>
        <p:nvGrpSpPr>
          <p:cNvPr id="32" name="Group 31"/>
          <p:cNvGrpSpPr/>
          <p:nvPr userDrawn="1"/>
        </p:nvGrpSpPr>
        <p:grpSpPr>
          <a:xfrm>
            <a:off x="9774130" y="5559552"/>
            <a:ext cx="2454618" cy="1383792"/>
            <a:chOff x="9211269" y="5211741"/>
            <a:chExt cx="2846791" cy="1646259"/>
          </a:xfrm>
        </p:grpSpPr>
        <p:pic>
          <p:nvPicPr>
            <p:cNvPr id="33" name="Picture 32"/>
            <p:cNvPicPr>
              <a:picLocks noChangeAspect="1"/>
            </p:cNvPicPr>
            <p:nvPr userDrawn="1"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64941" y="5691472"/>
              <a:ext cx="2793119" cy="1166528"/>
            </a:xfrm>
            <a:prstGeom prst="rect">
              <a:avLst/>
            </a:prstGeom>
          </p:spPr>
        </p:pic>
        <p:pic>
          <p:nvPicPr>
            <p:cNvPr id="34" name="Picture 33"/>
            <p:cNvPicPr>
              <a:picLocks noChangeAspect="1"/>
            </p:cNvPicPr>
            <p:nvPr userDrawn="1"/>
          </p:nvPicPr>
          <p:blipFill>
            <a:blip r:embed="rId4" cstate="print">
              <a:clrChange>
                <a:clrFrom>
                  <a:srgbClr val="FFFDE5"/>
                </a:clrFrom>
                <a:clrTo>
                  <a:srgbClr val="FFFDE5">
                    <a:alpha val="0"/>
                  </a:srgbClr>
                </a:clrTo>
              </a:clrChange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8931"/>
                      </a14:imgEffect>
                      <a14:imgEffect>
                        <a14:saturation sat="2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11269" y="5211741"/>
              <a:ext cx="2606699" cy="760395"/>
            </a:xfrm>
            <a:prstGeom prst="rect">
              <a:avLst/>
            </a:prstGeom>
          </p:spPr>
        </p:pic>
      </p:grpSp>
      <p:sp>
        <p:nvSpPr>
          <p:cNvPr id="38" name="Date Placeholder 3"/>
          <p:cNvSpPr>
            <a:spLocks noGrp="1"/>
          </p:cNvSpPr>
          <p:nvPr>
            <p:ph type="dt" sz="half" idx="2"/>
          </p:nvPr>
        </p:nvSpPr>
        <p:spPr>
          <a:xfrm>
            <a:off x="2991585" y="652540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3/26/2017</a:t>
            </a:r>
          </a:p>
        </p:txBody>
      </p:sp>
      <p:sp>
        <p:nvSpPr>
          <p:cNvPr id="3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3950" y="6516850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IEEE CEDA Annual Board of Governors’ Meeting</a:t>
            </a:r>
          </a:p>
        </p:txBody>
      </p:sp>
      <p:sp>
        <p:nvSpPr>
          <p:cNvPr id="4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46066" y="6560043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97AE34E2-36BE-469E-A9B3-CF01D24F92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978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3002736" y="6501427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3/26/2017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101" y="6492875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IEEE CEDA Annual Board of Governors’ Meeting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57217" y="6536068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97AE34E2-36BE-469E-A9B3-CF01D24F92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227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3052545" y="6501427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3/26/2017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4910" y="6492875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IEEE CEDA Annual Board of Governors’ Meeting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7026" y="6536068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97AE34E2-36BE-469E-A9B3-CF01D24F92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11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540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3/26/2017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IEEE CEDA Annual Board of Governors’ Meeting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34E2-36BE-469E-A9B3-CF01D24F92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102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2979393" y="6501427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3/26/2017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758" y="6492875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IEEE CEDA Annual Board of Governors’ Meeting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33874" y="6536068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97AE34E2-36BE-469E-A9B3-CF01D24F92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392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3003777" y="6434089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3/26/2017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6142" y="6425537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IEEE CEDA Annual Board of Governors’ Meeting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58258" y="6468730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97AE34E2-36BE-469E-A9B3-CF01D24F92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150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101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IEEE CEDA </a:t>
            </a:r>
            <a:br>
              <a:rPr lang="en-US" dirty="0"/>
            </a:br>
            <a:r>
              <a:rPr lang="en-US" dirty="0"/>
              <a:t>Annual Board of Governors’ Meeting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949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President </a:t>
            </a:r>
            <a:r>
              <a:rPr lang="en-US" dirty="0" err="1"/>
              <a:t>Shishpal</a:t>
            </a:r>
            <a:r>
              <a:rPr lang="en-US" dirty="0"/>
              <a:t> S. Rawat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91585" y="6049914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3/26/2017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3950" y="6041362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IEEE CEDA Annual Board of Governors’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46066" y="6084555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97AE34E2-36BE-469E-A9B3-CF01D24F92F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9130" y="15832"/>
            <a:ext cx="2333625" cy="1343025"/>
          </a:xfrm>
          <a:prstGeom prst="rect">
            <a:avLst/>
          </a:prstGeom>
        </p:spPr>
      </p:pic>
      <p:grpSp>
        <p:nvGrpSpPr>
          <p:cNvPr id="11" name="Group 10"/>
          <p:cNvGrpSpPr/>
          <p:nvPr userDrawn="1"/>
        </p:nvGrpSpPr>
        <p:grpSpPr>
          <a:xfrm>
            <a:off x="9774130" y="5547360"/>
            <a:ext cx="2454618" cy="1383792"/>
            <a:chOff x="9211269" y="5211741"/>
            <a:chExt cx="2846791" cy="1646259"/>
          </a:xfrm>
        </p:grpSpPr>
        <p:pic>
          <p:nvPicPr>
            <p:cNvPr id="29" name="Picture 28"/>
            <p:cNvPicPr>
              <a:picLocks noChangeAspect="1"/>
            </p:cNvPicPr>
            <p:nvPr userDrawn="1"/>
          </p:nvPicPr>
          <p:blipFill>
            <a:blip r:embed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64941" y="5691472"/>
              <a:ext cx="2793119" cy="1166528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11" cstate="print">
              <a:clrChange>
                <a:clrFrom>
                  <a:srgbClr val="FFFDE5"/>
                </a:clrFrom>
                <a:clrTo>
                  <a:srgbClr val="FFFDE5">
                    <a:alpha val="0"/>
                  </a:srgbClr>
                </a:clrTo>
              </a:clrChange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colorTemperature colorTemp="8931"/>
                      </a14:imgEffect>
                      <a14:imgEffect>
                        <a14:saturation sat="2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11269" y="5211741"/>
              <a:ext cx="2606699" cy="7603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8555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6" r:id="rId3"/>
    <p:sldLayoutId id="2147483667" r:id="rId4"/>
    <p:sldLayoutId id="2147483670" r:id="rId5"/>
    <p:sldLayoutId id="2147483668" r:id="rId6"/>
    <p:sldLayoutId id="2147483669" r:id="rId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Californian FB" panose="0207040306080B030204" pitchFamily="18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0" indent="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None/>
        <a:defRPr sz="18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1pPr>
      <a:lvl2pPr marL="457200" indent="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None/>
        <a:defRPr sz="16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Solid State Circuits Society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Bryan Ackland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289" y="5330065"/>
            <a:ext cx="1369998" cy="1156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021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69877" y="307646"/>
            <a:ext cx="64264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SSCS Highlights (1)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0933" y="1128042"/>
            <a:ext cx="865689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Financially Strong</a:t>
            </a:r>
          </a:p>
          <a:p>
            <a:pPr marL="800100" lvl="1" indent="-342900">
              <a:spcBef>
                <a:spcPts val="600"/>
              </a:spcBef>
              <a:buFont typeface="Trebuchet MS" panose="020B0603020202020204" pitchFamily="34" charset="0"/>
              <a:buChar char="―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Large reserve balance: $7.3M</a:t>
            </a:r>
          </a:p>
          <a:p>
            <a:pPr marL="800100" lvl="1" indent="-342900">
              <a:spcBef>
                <a:spcPts val="600"/>
              </a:spcBef>
              <a:buFont typeface="Trebuchet MS" panose="020B0603020202020204" pitchFamily="34" charset="0"/>
              <a:buChar char="―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Projected deficit 2017: $40k</a:t>
            </a:r>
          </a:p>
          <a:p>
            <a:pPr marL="800100" lvl="1" indent="-342900">
              <a:spcBef>
                <a:spcPts val="600"/>
              </a:spcBef>
              <a:buFont typeface="Trebuchet MS" panose="020B0603020202020204" pitchFamily="34" charset="0"/>
              <a:buChar char="―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Use reserve for …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New Initiatives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spcBef>
                <a:spcPts val="600"/>
              </a:spcBef>
              <a:buFont typeface="Trebuchet MS" panose="020B0603020202020204" pitchFamily="34" charset="0"/>
              <a:buChar char="―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Women in Circuits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Networking luncheons at conferences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Travel grants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Increased rep. on committees</a:t>
            </a:r>
          </a:p>
          <a:p>
            <a:pPr marL="800100" lvl="1" indent="-342900">
              <a:spcBef>
                <a:spcPts val="600"/>
              </a:spcBef>
              <a:buFont typeface="Trebuchet MS" panose="020B0603020202020204" pitchFamily="34" charset="0"/>
              <a:buChar char="―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 enrollment growth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Travel grants, design contests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Mentoring &amp; career coaching at conferences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36% increase in student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members</a:t>
            </a:r>
          </a:p>
          <a:p>
            <a:pPr marL="800100" lvl="1" indent="-342900">
              <a:spcBef>
                <a:spcPts val="600"/>
              </a:spcBef>
              <a:buFont typeface="Trebuchet MS" panose="020B0603020202020204" pitchFamily="34" charset="0"/>
              <a:buChar char="―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New Technical field Award</a:t>
            </a:r>
          </a:p>
          <a:p>
            <a:pPr marL="800100" lvl="1" indent="-342900">
              <a:spcBef>
                <a:spcPts val="600"/>
              </a:spcBef>
              <a:buFont typeface="Trebuchet MS" panose="020B0603020202020204" pitchFamily="34" charset="0"/>
              <a:buChar char="―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Proposed Solid State Circuits Letters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950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97869" y="157742"/>
            <a:ext cx="64264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SSCS Highlights (2)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4447" y="963221"/>
            <a:ext cx="9426013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Publications</a:t>
            </a:r>
          </a:p>
          <a:p>
            <a:pPr marL="800100" lvl="1" indent="-342900">
              <a:spcBef>
                <a:spcPts val="600"/>
              </a:spcBef>
              <a:buFont typeface="Trebuchet MS" panose="020B0603020202020204" pitchFamily="34" charset="0"/>
              <a:buChar char="―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Design &amp; Test stable but still losing $15k/year</a:t>
            </a:r>
          </a:p>
          <a:p>
            <a:pPr marL="800100" lvl="1" indent="-342900">
              <a:spcBef>
                <a:spcPts val="600"/>
              </a:spcBef>
              <a:buFont typeface="Trebuchet MS" panose="020B0603020202020204" pitchFamily="34" charset="0"/>
              <a:buChar char="―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Journal Solid State Circuits is #4 in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Xplore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downloads</a:t>
            </a:r>
          </a:p>
          <a:p>
            <a:pPr marL="800100" lvl="1" indent="-342900">
              <a:spcBef>
                <a:spcPts val="600"/>
              </a:spcBef>
              <a:buFont typeface="Trebuchet MS" panose="020B0603020202020204" pitchFamily="34" charset="0"/>
              <a:buChar char="―"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Jnl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. on Exploring Solid State Computational Devices &amp; Circuits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2.5 month avg. submission to decision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Averaging 16.7 citations per paper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Paper solicitation most successful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Conferences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spcBef>
                <a:spcPts val="600"/>
              </a:spcBef>
              <a:buFont typeface="Trebuchet MS" panose="020B0603020202020204" pitchFamily="34" charset="0"/>
              <a:buChar char="―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Custom Integrated Circuits Conf. moved to April in 2017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spcBef>
                <a:spcPts val="600"/>
              </a:spcBef>
              <a:buFont typeface="Trebuchet MS" panose="020B0603020202020204" pitchFamily="34" charset="0"/>
              <a:buChar char="―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European Solid State Circ. (ESSCIRC) financially sponsored by SSCS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spcBef>
                <a:spcPts val="600"/>
              </a:spcBef>
              <a:buFont typeface="Trebuchet MS" panose="020B0603020202020204" pitchFamily="34" charset="0"/>
              <a:buChar char="―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ISSCC attendance approx. 3000 in Feb.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Demo session is now highlight of the conference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Double blind review successful in 2017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Membership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spcBef>
                <a:spcPts val="600"/>
              </a:spcBef>
              <a:buFont typeface="Trebuchet MS" panose="020B0603020202020204" pitchFamily="34" charset="0"/>
              <a:buChar char="―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Up 0.5% in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289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69877" y="393106"/>
            <a:ext cx="75801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CEDA/SSCS  Joint Activities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9478" y="1307507"/>
            <a:ext cx="9426013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Design &amp; Test Magazine</a:t>
            </a:r>
          </a:p>
          <a:p>
            <a:pPr marL="285750" indent="-28575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Journal on Exploratory Solid State Computational Devices and Circuits (JXCDC)</a:t>
            </a:r>
          </a:p>
          <a:p>
            <a:pPr marL="285750" indent="-28575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CEDA Currents in Solid State Circuits Magazine</a:t>
            </a:r>
          </a:p>
        </p:txBody>
      </p:sp>
    </p:spTree>
    <p:extLst>
      <p:ext uri="{BB962C8B-B14F-4D97-AF65-F5344CB8AC3E}">
        <p14:creationId xmlns:p14="http://schemas.microsoft.com/office/powerpoint/2010/main" val="122504755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17 CEDA BoG at DATE presentation template" id="{1B39AD78-049F-422D-8CFE-5D6A78A1A741}" vid="{F28CE0A5-C3E4-4D8F-B5ED-0E78F7F2B2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Copy of 2017 CEDA BoG at DATE presentation template</Template>
  <TotalTime>107</TotalTime>
  <Words>202</Words>
  <Application>Microsoft Office PowerPoint</Application>
  <PresentationFormat>Widescreen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Californian FB</vt:lpstr>
      <vt:lpstr>Trebuchet MS</vt:lpstr>
      <vt:lpstr>Wingdings 3</vt:lpstr>
      <vt:lpstr>Facet</vt:lpstr>
      <vt:lpstr>Solid State Circuits Society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</dc:creator>
  <cp:lastModifiedBy>Bryan</cp:lastModifiedBy>
  <cp:revision>8</cp:revision>
  <dcterms:created xsi:type="dcterms:W3CDTF">2017-03-20T13:09:13Z</dcterms:created>
  <dcterms:modified xsi:type="dcterms:W3CDTF">2017-03-20T14:56:29Z</dcterms:modified>
</cp:coreProperties>
</file>