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9"/>
  </p:notesMasterIdLst>
  <p:sldIdLst>
    <p:sldId id="256" r:id="rId2"/>
    <p:sldId id="265" r:id="rId3"/>
    <p:sldId id="281" r:id="rId4"/>
    <p:sldId id="282" r:id="rId5"/>
    <p:sldId id="266" r:id="rId6"/>
    <p:sldId id="276" r:id="rId7"/>
    <p:sldId id="277" r:id="rId8"/>
    <p:sldId id="279" r:id="rId9"/>
    <p:sldId id="280" r:id="rId10"/>
    <p:sldId id="267" r:id="rId11"/>
    <p:sldId id="272" r:id="rId12"/>
    <p:sldId id="273" r:id="rId13"/>
    <p:sldId id="259" r:id="rId14"/>
    <p:sldId id="261" r:id="rId15"/>
    <p:sldId id="262" r:id="rId16"/>
    <p:sldId id="263" r:id="rId17"/>
    <p:sldId id="264" r:id="rId18"/>
    <p:sldId id="268" r:id="rId19"/>
    <p:sldId id="269" r:id="rId20"/>
    <p:sldId id="270" r:id="rId21"/>
    <p:sldId id="271" r:id="rId22"/>
    <p:sldId id="274" r:id="rId23"/>
    <p:sldId id="275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08" autoAdjust="0"/>
    <p:restoredTop sz="91632" autoAdjust="0"/>
  </p:normalViewPr>
  <p:slideViewPr>
    <p:cSldViewPr snapToGrid="0">
      <p:cViewPr>
        <p:scale>
          <a:sx n="112" d="100"/>
          <a:sy n="112" d="100"/>
        </p:scale>
        <p:origin x="-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A8A9-4404-4123-B7BD-5E3D5BDD84B1}" type="datetimeFigureOut">
              <a:rPr lang="es-ES" smtClean="0"/>
              <a:t>6/5/16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60C02-3C31-4BF8-8B94-6316F82B4B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46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are the goals that you are driving to (or an ideal state)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is the current state of affairs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How do you measure progress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help do you need (no restrictions on what you can ask for)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07-6BDD-4BA0-8CBE-98A38E76BA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7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are the goals that you are driving to (or an ideal state)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is the current state of affairs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How do you measure progress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help do you need (no restrictions on what you can ask for)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07-6BDD-4BA0-8CBE-98A38E76BA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are the goals that you are driving to (or an ideal state)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is the current state of affairs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How do you measure progress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ＭＳ Ｐゴシック" charset="-128"/>
              </a:rPr>
              <a:t>What help do you need (no restrictions on what you can ask for)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07-6BDD-4BA0-8CBE-98A38E76BA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0098-4003-4C1E-A9AD-DBEA688C3610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3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0098-4003-4C1E-A9AD-DBEA688C3610}" type="slidenum">
              <a:rPr lang="en-US"/>
              <a:pPr/>
              <a:t>22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8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61A01-A4D8-453B-B57D-1DE395E8A87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7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0148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605" y="1588296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693" y="3541080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9189" y="6487412"/>
            <a:ext cx="91193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06/05/2016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9478" y="5430644"/>
            <a:ext cx="4809346" cy="17470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889" y="6509715"/>
            <a:ext cx="2991416" cy="365125"/>
          </a:xfrm>
        </p:spPr>
        <p:txBody>
          <a:bodyPr/>
          <a:lstStyle/>
          <a:p>
            <a:r>
              <a:rPr lang="en-US" dirty="0"/>
              <a:t>Austin Convention Center, Austin, 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0976" y="648741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0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5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4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3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0" y="2160589"/>
            <a:ext cx="8596668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258" y="5675966"/>
            <a:ext cx="3841565" cy="13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8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04991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041362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08455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73718" y="5687117"/>
            <a:ext cx="3815106" cy="1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li@tamu.edu" TargetMode="External"/><Relationship Id="rId3" Type="http://schemas.openxmlformats.org/officeDocument/2006/relationships/hyperlink" Target="mailto:p.li@ieee-ceda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li@tamu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.atienza@epfl.ch" TargetMode="External"/><Relationship Id="rId3" Type="http://schemas.openxmlformats.org/officeDocument/2006/relationships/hyperlink" Target="mailto:.david.atienza@ieee-ceda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raeb@tum.d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605" y="2570429"/>
            <a:ext cx="7766936" cy="164630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/>
              <a:t>IEEE CEDA </a:t>
            </a:r>
            <a:br>
              <a:rPr lang="en-US" sz="4800" dirty="0"/>
            </a:br>
            <a:r>
              <a:rPr lang="en-US" sz="4800" dirty="0"/>
              <a:t>Executive Committee &amp;</a:t>
            </a:r>
            <a:br>
              <a:rPr lang="en-US" sz="4800" dirty="0"/>
            </a:br>
            <a:r>
              <a:rPr lang="en-US" sz="4800" dirty="0"/>
              <a:t>Annual Board of Governors’ Meetings at DAC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693" y="4523213"/>
            <a:ext cx="7766936" cy="1096899"/>
          </a:xfrm>
        </p:spPr>
        <p:txBody>
          <a:bodyPr/>
          <a:lstStyle/>
          <a:p>
            <a:r>
              <a:rPr lang="en-US" b="1" dirty="0"/>
              <a:t>Austin Convention Center, Austin, TX</a:t>
            </a:r>
            <a:br>
              <a:rPr lang="en-US" b="1" dirty="0"/>
            </a:br>
            <a:r>
              <a:rPr lang="en-US" b="1" dirty="0"/>
              <a:t>June 5</a:t>
            </a:r>
            <a:r>
              <a:rPr lang="en-US" b="1" baseline="30000" dirty="0"/>
              <a:t>th</a:t>
            </a:r>
            <a:r>
              <a:rPr lang="en-US" b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8143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39" y="349405"/>
            <a:ext cx="932285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CEDA Community: Visibility and Identity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67" y="1194810"/>
            <a:ext cx="10492867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Key issue by not having “real members” to consolidate community</a:t>
            </a:r>
          </a:p>
          <a:p>
            <a:pPr lvl="1"/>
            <a:r>
              <a:rPr lang="en-US" sz="2200" dirty="0" smtClean="0"/>
              <a:t>CEDA Mailing List</a:t>
            </a:r>
          </a:p>
          <a:p>
            <a:pPr lvl="1"/>
            <a:r>
              <a:rPr lang="en-US" sz="2200" dirty="0" smtClean="0"/>
              <a:t>List of interest (affiliates?) from IEEE registrations: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CEDA web visibility, as important as other activities (</a:t>
            </a:r>
            <a:r>
              <a:rPr lang="en-US" sz="2400" dirty="0" err="1" smtClean="0"/>
              <a:t>conf</a:t>
            </a:r>
            <a:r>
              <a:rPr lang="en-US" sz="2400" dirty="0" smtClean="0"/>
              <a:t>, pubs, etc.)</a:t>
            </a:r>
          </a:p>
          <a:p>
            <a:pPr lvl="1"/>
            <a:r>
              <a:rPr lang="en-US" sz="2200" dirty="0" smtClean="0"/>
              <a:t>Website: central point of operations</a:t>
            </a:r>
          </a:p>
          <a:p>
            <a:pPr lvl="2"/>
            <a:r>
              <a:rPr lang="en-US" sz="2000" dirty="0" smtClean="0"/>
              <a:t>Revitalize website uses/services</a:t>
            </a:r>
          </a:p>
          <a:p>
            <a:pPr lvl="1"/>
            <a:r>
              <a:rPr lang="en-US" sz="2200" dirty="0" smtClean="0"/>
              <a:t>Additional CEDA IT support: Facebook, Twitter, LinkedIn, App, etc.</a:t>
            </a:r>
          </a:p>
          <a:p>
            <a:pPr lvl="2"/>
            <a:r>
              <a:rPr lang="es-ES" sz="1800" dirty="0" err="1" smtClean="0"/>
              <a:t>Check</a:t>
            </a:r>
            <a:r>
              <a:rPr lang="es-ES" sz="1800" dirty="0" smtClean="0"/>
              <a:t> </a:t>
            </a:r>
            <a:r>
              <a:rPr lang="es-ES" sz="1800" dirty="0" err="1" smtClean="0"/>
              <a:t>number</a:t>
            </a:r>
            <a:r>
              <a:rPr lang="es-ES" sz="1800" dirty="0" smtClean="0"/>
              <a:t> of </a:t>
            </a:r>
            <a:r>
              <a:rPr lang="es-ES" sz="1800" dirty="0" err="1" smtClean="0"/>
              <a:t>followers</a:t>
            </a:r>
            <a:r>
              <a:rPr lang="es-ES" sz="1800" dirty="0" smtClean="0"/>
              <a:t>, </a:t>
            </a:r>
            <a:r>
              <a:rPr lang="es-ES" sz="1800" dirty="0" err="1" smtClean="0"/>
              <a:t>need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(</a:t>
            </a:r>
            <a:r>
              <a:rPr lang="es-ES" sz="1800" dirty="0" err="1" smtClean="0">
                <a:solidFill>
                  <a:srgbClr val="FF0000"/>
                </a:solidFill>
              </a:rPr>
              <a:t>many</a:t>
            </a:r>
            <a:r>
              <a:rPr lang="es-ES" sz="1800" dirty="0" smtClean="0"/>
              <a:t>) active </a:t>
            </a:r>
            <a:r>
              <a:rPr lang="es-ES" sz="1800" dirty="0" err="1" smtClean="0"/>
              <a:t>volunteers</a:t>
            </a:r>
            <a:endParaRPr lang="en-US" sz="1800" dirty="0" smtClean="0"/>
          </a:p>
          <a:p>
            <a:pPr lvl="1"/>
            <a:r>
              <a:rPr lang="en-US" sz="2200" dirty="0" smtClean="0"/>
              <a:t>Webinars/online conferences/discussions of new topics covered </a:t>
            </a:r>
          </a:p>
          <a:p>
            <a:pPr lvl="2"/>
            <a:r>
              <a:rPr lang="en-US" sz="1800" dirty="0" smtClean="0"/>
              <a:t>IEEE WF-</a:t>
            </a:r>
            <a:r>
              <a:rPr lang="en-US" sz="1800" dirty="0" err="1" smtClean="0"/>
              <a:t>IoT</a:t>
            </a:r>
            <a:r>
              <a:rPr lang="en-US" sz="1800" dirty="0" smtClean="0"/>
              <a:t> debate IN 2015: 35K visits in 1 month!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145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51" y="129496"/>
            <a:ext cx="8596668" cy="1320800"/>
          </a:xfrm>
        </p:spPr>
        <p:txBody>
          <a:bodyPr/>
          <a:lstStyle/>
          <a:p>
            <a:r>
              <a:rPr lang="en-US" dirty="0" smtClean="0"/>
              <a:t>Add Value and Help Community with IEEE CEDA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20" y="1450296"/>
            <a:ext cx="9345223" cy="47545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Interface with IEEE Headquarters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Not clear which fees are charged</a:t>
            </a:r>
            <a:r>
              <a:rPr lang="en-US" sz="1800" dirty="0" smtClean="0"/>
              <a:t> and why (specially for Conferences, new policy)</a:t>
            </a:r>
          </a:p>
          <a:p>
            <a:pPr lvl="1"/>
            <a:r>
              <a:rPr lang="en-US" sz="1800" dirty="0" smtClean="0"/>
              <a:t>Develop full sponsoring process supervision on CEDA website (1st version of sponsoring submission form ready).</a:t>
            </a:r>
          </a:p>
          <a:p>
            <a:pPr lvl="1"/>
            <a:r>
              <a:rPr lang="en-US" sz="1800" dirty="0" smtClean="0"/>
              <a:t>Revise/shorten manual for conference sponsoring process on CEDA website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Development of Extra Services to help conference/community building.</a:t>
            </a:r>
          </a:p>
          <a:p>
            <a:pPr lvl="1"/>
            <a:r>
              <a:rPr lang="es-ES" sz="1800" dirty="0" err="1" smtClean="0"/>
              <a:t>Proposed</a:t>
            </a:r>
            <a:r>
              <a:rPr lang="es-ES" sz="1800" dirty="0" smtClean="0"/>
              <a:t> </a:t>
            </a:r>
            <a:r>
              <a:rPr lang="es-ES" sz="1800" dirty="0" err="1" smtClean="0"/>
              <a:t>proc</a:t>
            </a:r>
            <a:r>
              <a:rPr lang="es-ES" sz="1800" dirty="0" smtClean="0"/>
              <a:t>. </a:t>
            </a:r>
            <a:r>
              <a:rPr lang="es-ES" sz="1800" dirty="0" err="1" smtClean="0"/>
              <a:t>preparation</a:t>
            </a:r>
            <a:r>
              <a:rPr lang="es-ES" sz="1800" dirty="0" smtClean="0"/>
              <a:t> </a:t>
            </a:r>
            <a:r>
              <a:rPr lang="es-ES" sz="1800" dirty="0" err="1" smtClean="0"/>
              <a:t>supplier</a:t>
            </a:r>
            <a:r>
              <a:rPr lang="es-ES" sz="1800" dirty="0" smtClean="0"/>
              <a:t> (as ACM SIGDA </a:t>
            </a:r>
            <a:r>
              <a:rPr lang="es-ES" sz="1800" dirty="0" err="1" smtClean="0"/>
              <a:t>with</a:t>
            </a:r>
            <a:r>
              <a:rPr lang="es-ES" sz="1800" dirty="0" smtClean="0"/>
              <a:t> Sheridan, </a:t>
            </a:r>
            <a:r>
              <a:rPr lang="es-ES" sz="1800" dirty="0" err="1" smtClean="0"/>
              <a:t>but</a:t>
            </a:r>
            <a:r>
              <a:rPr lang="es-ES" sz="1800" dirty="0" smtClean="0"/>
              <a:t> </a:t>
            </a:r>
            <a:r>
              <a:rPr lang="es-ES" sz="1800" dirty="0" err="1" smtClean="0"/>
              <a:t>cheaper</a:t>
            </a:r>
            <a:r>
              <a:rPr lang="es-ES" sz="1800" dirty="0" smtClean="0"/>
              <a:t>: </a:t>
            </a:r>
            <a:r>
              <a:rPr lang="es-ES" sz="1800" dirty="0" err="1" smtClean="0"/>
              <a:t>iTEK</a:t>
            </a:r>
            <a:r>
              <a:rPr lang="es-ES" sz="1800" dirty="0" smtClean="0"/>
              <a:t> CMS </a:t>
            </a:r>
            <a:r>
              <a:rPr lang="es-ES" sz="1800" dirty="0" err="1" smtClean="0"/>
              <a:t>for</a:t>
            </a:r>
            <a:r>
              <a:rPr lang="es-ES" sz="1800" dirty="0" smtClean="0"/>
              <a:t> DATE 2015-2016).</a:t>
            </a:r>
            <a:endParaRPr lang="en-US" sz="1800" dirty="0" smtClean="0"/>
          </a:p>
          <a:p>
            <a:pPr lvl="1"/>
            <a:r>
              <a:rPr lang="en-US" sz="1800" dirty="0" smtClean="0"/>
              <a:t>Negotiate hotel offers (IEEE Conference Unit through IEEE CS support, but significantly cheaper).</a:t>
            </a:r>
          </a:p>
          <a:p>
            <a:pPr lvl="1"/>
            <a:r>
              <a:rPr lang="es-ES" sz="1800" dirty="0" smtClean="0"/>
              <a:t>Admin </a:t>
            </a:r>
            <a:r>
              <a:rPr lang="es-ES" sz="1800" dirty="0" err="1" smtClean="0"/>
              <a:t>support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joint</a:t>
            </a:r>
            <a:r>
              <a:rPr lang="es-ES" sz="1800" dirty="0" smtClean="0"/>
              <a:t> </a:t>
            </a:r>
            <a:r>
              <a:rPr lang="es-ES" sz="1800" dirty="0" err="1" smtClean="0"/>
              <a:t>sponsorship</a:t>
            </a:r>
            <a:r>
              <a:rPr lang="es-ES" sz="1800" dirty="0" smtClean="0"/>
              <a:t> </a:t>
            </a:r>
            <a:r>
              <a:rPr lang="es-ES" sz="1800" dirty="0" err="1" smtClean="0"/>
              <a:t>events</a:t>
            </a:r>
            <a:r>
              <a:rPr lang="es-ES" sz="1800" dirty="0" smtClean="0"/>
              <a:t> (as ACM), </a:t>
            </a:r>
            <a:r>
              <a:rPr lang="es-ES" sz="1800" dirty="0" err="1" smtClean="0"/>
              <a:t>discussions</a:t>
            </a:r>
            <a:r>
              <a:rPr lang="es-ES" sz="1800" dirty="0" smtClean="0"/>
              <a:t> </a:t>
            </a:r>
            <a:r>
              <a:rPr lang="es-ES" sz="1800" dirty="0" err="1" smtClean="0"/>
              <a:t>raised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joint</a:t>
            </a:r>
            <a:r>
              <a:rPr lang="es-ES" sz="1800" dirty="0" smtClean="0"/>
              <a:t> </a:t>
            </a:r>
            <a:r>
              <a:rPr lang="es-ES" sz="1800" dirty="0" err="1" smtClean="0"/>
              <a:t>events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CASS.</a:t>
            </a:r>
            <a:endParaRPr lang="en-US" sz="1800" dirty="0" smtClean="0"/>
          </a:p>
          <a:p>
            <a:pPr lvl="1"/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83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Make CEDA Visible to Young Researchers and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00" y="2062617"/>
            <a:ext cx="10199485" cy="4411661"/>
          </a:xfrm>
        </p:spPr>
        <p:txBody>
          <a:bodyPr>
            <a:noAutofit/>
          </a:bodyPr>
          <a:lstStyle/>
          <a:p>
            <a:r>
              <a:rPr lang="en-US" sz="2000" dirty="0" smtClean="0"/>
              <a:t>Engage students with new events in CEDA-sponsored conferences: DATE and ASP-DAC</a:t>
            </a:r>
          </a:p>
          <a:p>
            <a:pPr lvl="1"/>
            <a:r>
              <a:rPr lang="es-ES" sz="1800" dirty="0" smtClean="0"/>
              <a:t>CEDA </a:t>
            </a:r>
            <a:r>
              <a:rPr lang="es-ES" sz="1800" dirty="0" err="1" smtClean="0"/>
              <a:t>IoT</a:t>
            </a:r>
            <a:r>
              <a:rPr lang="es-ES" sz="1800" dirty="0" smtClean="0"/>
              <a:t> </a:t>
            </a:r>
            <a:r>
              <a:rPr lang="es-ES" sz="1800" dirty="0" err="1" smtClean="0"/>
              <a:t>Students</a:t>
            </a:r>
            <a:r>
              <a:rPr lang="es-ES" sz="1800" dirty="0" smtClean="0"/>
              <a:t> Team </a:t>
            </a:r>
            <a:r>
              <a:rPr lang="es-ES" sz="1800" dirty="0" err="1" smtClean="0"/>
              <a:t>Competition</a:t>
            </a:r>
            <a:r>
              <a:rPr lang="es-ES" sz="1800" dirty="0" smtClean="0"/>
              <a:t> at DATE 2017 (</a:t>
            </a:r>
            <a:r>
              <a:rPr lang="es-ES" sz="1800" dirty="0" smtClean="0">
                <a:solidFill>
                  <a:srgbClr val="FF0000"/>
                </a:solidFill>
              </a:rPr>
              <a:t>$8K </a:t>
            </a:r>
            <a:r>
              <a:rPr lang="es-ES" sz="1800" dirty="0" smtClean="0"/>
              <a:t>as </a:t>
            </a:r>
            <a:r>
              <a:rPr lang="es-ES" sz="1800" dirty="0" err="1" smtClean="0"/>
              <a:t>support</a:t>
            </a:r>
            <a:r>
              <a:rPr lang="es-ES" sz="1800" dirty="0" smtClean="0"/>
              <a:t>: </a:t>
            </a:r>
            <a:r>
              <a:rPr lang="es-ES" sz="1800" dirty="0" err="1" smtClean="0"/>
              <a:t>prizes</a:t>
            </a:r>
            <a:r>
              <a:rPr lang="es-ES" sz="1800" dirty="0" smtClean="0"/>
              <a:t> and Food-</a:t>
            </a:r>
            <a:r>
              <a:rPr lang="es-ES" sz="1800" dirty="0" err="1" smtClean="0"/>
              <a:t>logistics</a:t>
            </a:r>
            <a:r>
              <a:rPr lang="es-ES" sz="1800" dirty="0" smtClean="0"/>
              <a:t> </a:t>
            </a:r>
            <a:r>
              <a:rPr lang="es-ES" sz="1800" dirty="0" err="1" smtClean="0"/>
              <a:t>support</a:t>
            </a:r>
            <a:r>
              <a:rPr lang="es-ES" sz="1800" dirty="0" smtClean="0"/>
              <a:t>), try to </a:t>
            </a:r>
            <a:r>
              <a:rPr lang="es-ES" sz="1800" dirty="0" err="1" smtClean="0"/>
              <a:t>maximize</a:t>
            </a:r>
            <a:r>
              <a:rPr lang="es-ES" sz="1800" dirty="0" smtClean="0"/>
              <a:t> </a:t>
            </a:r>
            <a:r>
              <a:rPr lang="es-ES" sz="1800" dirty="0" err="1" smtClean="0"/>
              <a:t>participation</a:t>
            </a:r>
            <a:r>
              <a:rPr lang="es-ES" sz="1800" dirty="0" smtClean="0"/>
              <a:t> (José in </a:t>
            </a:r>
            <a:r>
              <a:rPr lang="es-ES" sz="1800" dirty="0" err="1" smtClean="0"/>
              <a:t>Charge</a:t>
            </a:r>
            <a:r>
              <a:rPr lang="es-ES" sz="1800" dirty="0" smtClean="0"/>
              <a:t>)</a:t>
            </a:r>
          </a:p>
          <a:p>
            <a:pPr lvl="1"/>
            <a:r>
              <a:rPr lang="es-ES" sz="1800" dirty="0" smtClean="0">
                <a:solidFill>
                  <a:schemeClr val="tx1"/>
                </a:solidFill>
              </a:rPr>
              <a:t>CEDA </a:t>
            </a:r>
            <a:r>
              <a:rPr lang="es-ES" sz="1800" dirty="0" err="1" smtClean="0">
                <a:solidFill>
                  <a:schemeClr val="tx1"/>
                </a:solidFill>
              </a:rPr>
              <a:t>Luncheon</a:t>
            </a:r>
            <a:r>
              <a:rPr lang="es-ES" sz="1800" dirty="0" smtClean="0">
                <a:solidFill>
                  <a:schemeClr val="tx1"/>
                </a:solidFill>
              </a:rPr>
              <a:t> at DATE 2017</a:t>
            </a:r>
            <a:r>
              <a:rPr lang="es-ES" sz="1800" dirty="0" smtClean="0"/>
              <a:t>: </a:t>
            </a:r>
            <a:r>
              <a:rPr lang="es-ES" sz="1800" dirty="0" err="1" smtClean="0"/>
              <a:t>IoT</a:t>
            </a:r>
            <a:r>
              <a:rPr lang="es-ES" sz="1800" dirty="0" smtClean="0"/>
              <a:t> </a:t>
            </a:r>
            <a:r>
              <a:rPr lang="es-ES" sz="1800" dirty="0" err="1" smtClean="0"/>
              <a:t>or</a:t>
            </a:r>
            <a:r>
              <a:rPr lang="es-ES" sz="1800" dirty="0" smtClean="0"/>
              <a:t> Smart </a:t>
            </a:r>
            <a:r>
              <a:rPr lang="es-ES" sz="1800" dirty="0" err="1" smtClean="0"/>
              <a:t>bio</a:t>
            </a:r>
            <a:r>
              <a:rPr lang="es-ES" sz="1800" dirty="0" smtClean="0"/>
              <a:t>-medical </a:t>
            </a:r>
            <a:r>
              <a:rPr lang="es-ES" sz="1800" dirty="0" err="1" smtClean="0"/>
              <a:t>devices</a:t>
            </a:r>
            <a:endParaRPr lang="es-ES" sz="1800" dirty="0" smtClean="0"/>
          </a:p>
          <a:p>
            <a:pPr lvl="1"/>
            <a:r>
              <a:rPr lang="es-ES" sz="1800" dirty="0" err="1" smtClean="0"/>
              <a:t>Keep</a:t>
            </a:r>
            <a:r>
              <a:rPr lang="es-ES" sz="1800" dirty="0" smtClean="0"/>
              <a:t> PhD </a:t>
            </a:r>
            <a:r>
              <a:rPr lang="es-ES" sz="1800" dirty="0" err="1" smtClean="0"/>
              <a:t>Forum</a:t>
            </a:r>
            <a:r>
              <a:rPr lang="es-ES" sz="1800" dirty="0" smtClean="0"/>
              <a:t> at DATE, </a:t>
            </a:r>
            <a:r>
              <a:rPr lang="es-ES" sz="1800" dirty="0" err="1" smtClean="0"/>
              <a:t>develop</a:t>
            </a:r>
            <a:r>
              <a:rPr lang="es-ES" sz="1800" dirty="0" smtClean="0"/>
              <a:t> similar </a:t>
            </a:r>
            <a:r>
              <a:rPr lang="es-ES" sz="1800" dirty="0" err="1" smtClean="0"/>
              <a:t>approach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latin-america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TTTC</a:t>
            </a:r>
            <a:endParaRPr lang="en-US" sz="1800" dirty="0" smtClean="0"/>
          </a:p>
          <a:p>
            <a:r>
              <a:rPr lang="en-US" sz="2000" dirty="0" smtClean="0"/>
              <a:t>CEDA in Emerging Areas: Active Local Chapters in Africa, Asia and Latin America </a:t>
            </a:r>
          </a:p>
          <a:p>
            <a:pPr lvl="1"/>
            <a:r>
              <a:rPr lang="en-US" sz="1800" dirty="0" smtClean="0"/>
              <a:t>CEDA officers travel, present brochures, slides @ conference plenaries ($10K-$15K)</a:t>
            </a:r>
          </a:p>
          <a:p>
            <a:pPr lvl="1"/>
            <a:r>
              <a:rPr lang="en-US" sz="1800" dirty="0" smtClean="0"/>
              <a:t>Develop CEDA DLP Fast, </a:t>
            </a:r>
            <a:r>
              <a:rPr lang="en-US" sz="1800" b="1" dirty="0" smtClean="0">
                <a:solidFill>
                  <a:srgbClr val="FF0000"/>
                </a:solidFill>
              </a:rPr>
              <a:t>but limited number of local chapters to travel today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sz="1800" dirty="0" smtClean="0"/>
              <a:t>Africa on-going: Morocco, Tunisia and Egypt, difficult due to language issues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No chapter in Europe!  </a:t>
            </a:r>
            <a:r>
              <a:rPr lang="en-US" sz="1800" dirty="0" smtClean="0"/>
              <a:t>...CASS/CS “dominate”, grow linked to DATE possible, 	volunteers?</a:t>
            </a:r>
          </a:p>
          <a:p>
            <a:pPr lvl="1"/>
            <a:endParaRPr lang="en-US" sz="1800" dirty="0" smtClean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054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6176" y="1367822"/>
            <a:ext cx="5881154" cy="56400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Strategy Discussion: Technical Activities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6176" y="2727259"/>
            <a:ext cx="5956698" cy="23727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Peng Li – VP for Activities</a:t>
            </a:r>
          </a:p>
          <a:p>
            <a:pPr marL="0" indent="0" algn="ctr">
              <a:buNone/>
            </a:pPr>
            <a:r>
              <a:rPr lang="en-US" sz="2800" dirty="0" smtClean="0"/>
              <a:t>Texas A&amp;M University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pli@tamu.edu</a:t>
            </a:r>
            <a:r>
              <a:rPr lang="en-US" sz="2800" dirty="0" smtClean="0"/>
              <a:t>  </a:t>
            </a:r>
            <a:r>
              <a:rPr lang="en-US" sz="2800" dirty="0" smtClean="0">
                <a:hlinkClick r:id="rId3"/>
              </a:rPr>
              <a:t>p.li@ieee-ceda.com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6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6" y="98813"/>
            <a:ext cx="8596668" cy="13208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Directions for Activities:            Top Goals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94" y="1417829"/>
            <a:ext cx="9178143" cy="53477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Chapters: 10</a:t>
            </a:r>
          </a:p>
          <a:p>
            <a:pPr lvl="1"/>
            <a:r>
              <a:rPr lang="en-US" sz="2200" dirty="0" smtClean="0"/>
              <a:t>Beijing, Brazil, Central Texas, Hong Kong, India, Japan, Korean, PA, Shanghai, Taiwan</a:t>
            </a:r>
          </a:p>
          <a:p>
            <a:pPr lvl="1"/>
            <a:endParaRPr lang="en-US" sz="600" dirty="0" smtClean="0"/>
          </a:p>
          <a:p>
            <a:r>
              <a:rPr lang="en-US" sz="2400" dirty="0" smtClean="0"/>
              <a:t>Establishment of new CEDA chapters</a:t>
            </a:r>
          </a:p>
          <a:p>
            <a:pPr lvl="1"/>
            <a:r>
              <a:rPr lang="en-US" sz="2000" dirty="0" smtClean="0"/>
              <a:t>Illinois, Canada/Montreal, Southern California (near future)</a:t>
            </a:r>
          </a:p>
          <a:p>
            <a:pPr lvl="1"/>
            <a:r>
              <a:rPr lang="en-US" sz="2000" dirty="0" smtClean="0"/>
              <a:t>UAE (1-2 years) </a:t>
            </a:r>
          </a:p>
          <a:p>
            <a:pPr lvl="1"/>
            <a:r>
              <a:rPr lang="en-US" sz="2000" dirty="0" smtClean="0"/>
              <a:t>Turkey and Africa</a:t>
            </a:r>
            <a:r>
              <a:rPr lang="en-US" sz="2000" dirty="0"/>
              <a:t> </a:t>
            </a:r>
            <a:r>
              <a:rPr lang="en-US" sz="2000" dirty="0" smtClean="0"/>
              <a:t>(2-3 years) </a:t>
            </a:r>
          </a:p>
          <a:p>
            <a:pPr lvl="1"/>
            <a:endParaRPr lang="en-US" sz="100" dirty="0" smtClean="0"/>
          </a:p>
          <a:p>
            <a:r>
              <a:rPr lang="en-US" sz="2400" dirty="0" smtClean="0"/>
              <a:t>New CEDA Distinguished Lecturer Program</a:t>
            </a:r>
          </a:p>
          <a:p>
            <a:pPr lvl="1"/>
            <a:r>
              <a:rPr lang="en-US" sz="2000" dirty="0" smtClean="0"/>
              <a:t>In addition to the DL programs of parent societies</a:t>
            </a:r>
          </a:p>
          <a:p>
            <a:pPr lvl="1"/>
            <a:r>
              <a:rPr lang="en-US" sz="2000" dirty="0" smtClean="0"/>
              <a:t>Up to 10 CEDA distinguished lecturers; 2-3 lectures per DL per year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01" y="209550"/>
            <a:ext cx="8596668" cy="13208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Directions for Activities:              Top Goals for 2016-2017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01" y="1374978"/>
            <a:ext cx="9281175" cy="5334915"/>
          </a:xfrm>
        </p:spPr>
        <p:txBody>
          <a:bodyPr>
            <a:normAutofit/>
          </a:bodyPr>
          <a:lstStyle/>
          <a:p>
            <a:r>
              <a:rPr lang="en-US" sz="2400" dirty="0"/>
              <a:t>Continuous support of young DA professionals</a:t>
            </a:r>
          </a:p>
          <a:p>
            <a:pPr lvl="1"/>
            <a:r>
              <a:rPr lang="en-US" sz="2000" dirty="0"/>
              <a:t>DAC Young Faculty Workshop</a:t>
            </a:r>
          </a:p>
          <a:p>
            <a:pPr lvl="1"/>
            <a:r>
              <a:rPr lang="en-US" sz="2000" dirty="0"/>
              <a:t>DAC CEDA Career Perspectives Panel: $8K</a:t>
            </a:r>
          </a:p>
          <a:p>
            <a:pPr lvl="2"/>
            <a:r>
              <a:rPr lang="en-US" sz="1800" dirty="0"/>
              <a:t> A new event at DAC 2016; possible continuation and restructuring after 2016</a:t>
            </a:r>
          </a:p>
          <a:p>
            <a:endParaRPr lang="en-US" sz="800" dirty="0" smtClean="0"/>
          </a:p>
          <a:p>
            <a:r>
              <a:rPr lang="en-US" sz="2400" dirty="0" smtClean="0"/>
              <a:t>Chapter </a:t>
            </a:r>
            <a:r>
              <a:rPr lang="en-US" sz="2400" dirty="0"/>
              <a:t>activities</a:t>
            </a:r>
          </a:p>
          <a:p>
            <a:pPr lvl="1"/>
            <a:r>
              <a:rPr lang="en-US" sz="2000" dirty="0"/>
              <a:t>Continued support with engagement and financial support</a:t>
            </a:r>
          </a:p>
          <a:p>
            <a:pPr lvl="1"/>
            <a:r>
              <a:rPr lang="en-US" sz="2000" dirty="0"/>
              <a:t>Chapter of the Year Award: one chapter per </a:t>
            </a:r>
            <a:r>
              <a:rPr lang="en-US" sz="2000" dirty="0" smtClean="0"/>
              <a:t>year: a plaque</a:t>
            </a:r>
            <a:endParaRPr lang="en-US" sz="2000" dirty="0"/>
          </a:p>
          <a:p>
            <a:pPr lvl="1"/>
            <a:r>
              <a:rPr lang="en-US" sz="2000" dirty="0"/>
              <a:t>CEDA Local Chapter Best Student of Year </a:t>
            </a:r>
            <a:r>
              <a:rPr lang="en-US" sz="2000" dirty="0" smtClean="0"/>
              <a:t>Award:</a:t>
            </a:r>
          </a:p>
          <a:p>
            <a:pPr lvl="2"/>
            <a:r>
              <a:rPr lang="en-US" sz="2000" dirty="0" smtClean="0"/>
              <a:t>Presented </a:t>
            </a:r>
            <a:r>
              <a:rPr lang="en-US" sz="2000" dirty="0"/>
              <a:t>to one student from each chapter with a certificate</a:t>
            </a:r>
          </a:p>
          <a:p>
            <a:pPr lvl="2"/>
            <a:r>
              <a:rPr lang="en-US" sz="1800" dirty="0"/>
              <a:t>Recipients give a 5-min presentation at a CEDA student workshop, possibly co-located with the DAC TAC </a:t>
            </a:r>
            <a:r>
              <a:rPr lang="en-US" sz="1800" dirty="0" smtClean="0"/>
              <a:t>meeting</a:t>
            </a:r>
          </a:p>
          <a:p>
            <a:pPr lvl="2"/>
            <a:r>
              <a:rPr lang="en-US" sz="1800" dirty="0"/>
              <a:t>$150/award with a </a:t>
            </a:r>
            <a:r>
              <a:rPr lang="en-US" sz="1800" dirty="0" smtClean="0"/>
              <a:t>certificate; ~$2K in total per year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01" y="242207"/>
            <a:ext cx="8596668" cy="13208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Directions for Activities:          Key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01" y="1374978"/>
            <a:ext cx="9989513" cy="53349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Expansion into new areas where DA may play an important role</a:t>
            </a:r>
          </a:p>
          <a:p>
            <a:pPr lvl="1"/>
            <a:r>
              <a:rPr lang="en-US" sz="2200" dirty="0" smtClean="0"/>
              <a:t>Joint workshops and initiatives</a:t>
            </a:r>
          </a:p>
          <a:p>
            <a:pPr lvl="1"/>
            <a:endParaRPr lang="en-US" sz="1100" dirty="0"/>
          </a:p>
          <a:p>
            <a:pPr lvl="1"/>
            <a:r>
              <a:rPr lang="en-US" sz="2200" dirty="0" smtClean="0"/>
              <a:t>Cyber-physical </a:t>
            </a:r>
            <a:r>
              <a:rPr lang="en-US" sz="2200" dirty="0"/>
              <a:t>systems: </a:t>
            </a:r>
            <a:endParaRPr lang="en-US" sz="2200" dirty="0" smtClean="0"/>
          </a:p>
          <a:p>
            <a:pPr lvl="2"/>
            <a:r>
              <a:rPr lang="en-US" sz="1800" dirty="0" smtClean="0"/>
              <a:t>IEEE SMC/Technical </a:t>
            </a:r>
            <a:r>
              <a:rPr lang="en-US" sz="1800" dirty="0"/>
              <a:t>Committee on Cybernetics for Cyber-Physical Systems (CCPS</a:t>
            </a:r>
            <a:r>
              <a:rPr lang="en-US" sz="1800" dirty="0" smtClean="0"/>
              <a:t>); Qi Zhu/UC Riverside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 smtClean="0"/>
              <a:t>Bio Design Automation/IWBDA</a:t>
            </a:r>
          </a:p>
          <a:p>
            <a:pPr lvl="2"/>
            <a:r>
              <a:rPr lang="en-US" sz="1800" dirty="0" err="1" smtClean="0"/>
              <a:t>Natasa</a:t>
            </a:r>
            <a:r>
              <a:rPr lang="en-US" sz="1800" dirty="0" smtClean="0"/>
              <a:t> </a:t>
            </a:r>
            <a:r>
              <a:rPr lang="en-US" sz="1800" dirty="0" err="1" smtClean="0"/>
              <a:t>Miskov</a:t>
            </a:r>
            <a:r>
              <a:rPr lang="en-US" sz="1800" dirty="0" smtClean="0"/>
              <a:t>- </a:t>
            </a:r>
            <a:r>
              <a:rPr lang="en-US" sz="1800" dirty="0" err="1" smtClean="0"/>
              <a:t>Zivanov</a:t>
            </a:r>
            <a:r>
              <a:rPr lang="en-US" sz="1800" dirty="0" smtClean="0"/>
              <a:t>/CMU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 smtClean="0"/>
              <a:t>RF/Microwave circuit design/modeling/simulation</a:t>
            </a:r>
          </a:p>
          <a:p>
            <a:pPr lvl="2"/>
            <a:r>
              <a:rPr lang="en-US" sz="1800" dirty="0" smtClean="0"/>
              <a:t>IEEE MTT;  </a:t>
            </a:r>
            <a:r>
              <a:rPr lang="en-US" sz="1800" dirty="0" err="1" smtClean="0"/>
              <a:t>Roni</a:t>
            </a:r>
            <a:r>
              <a:rPr lang="en-US" sz="1800" dirty="0" smtClean="0"/>
              <a:t> </a:t>
            </a:r>
            <a:r>
              <a:rPr lang="en-US" sz="1800" dirty="0" err="1" smtClean="0"/>
              <a:t>Khazaka</a:t>
            </a:r>
            <a:r>
              <a:rPr lang="en-US" sz="1800" dirty="0" smtClean="0"/>
              <a:t>/McGill University</a:t>
            </a:r>
            <a:endParaRPr lang="en-US" sz="1800" dirty="0"/>
          </a:p>
          <a:p>
            <a:pPr lvl="1"/>
            <a:endParaRPr lang="en-US" sz="2000" dirty="0" smtClean="0"/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01" y="152400"/>
            <a:ext cx="8596668" cy="13208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Directions for Activities:                Key Strategies –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01" y="1464783"/>
            <a:ext cx="9461479" cy="53349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Student/Academia/Industry interactions</a:t>
            </a:r>
          </a:p>
          <a:p>
            <a:pPr lvl="1"/>
            <a:r>
              <a:rPr lang="en-US" sz="2400" dirty="0" smtClean="0"/>
              <a:t>How to engage EDA/Design industry to better interact with students and academic research?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Can we go beyond student internships in EDA companies?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Can EDA/Design companies offer student research awards?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2400" dirty="0" smtClean="0"/>
              <a:t>Establish an EDA/Design firm sponsored program to support faculty to visit companies and give talks? </a:t>
            </a:r>
          </a:p>
          <a:p>
            <a:pPr lvl="2"/>
            <a:r>
              <a:rPr lang="en-US" sz="2000" dirty="0" smtClean="0"/>
              <a:t>Solicit speakers from local chapters </a:t>
            </a:r>
          </a:p>
          <a:p>
            <a:pPr lvl="2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6176" y="1367822"/>
            <a:ext cx="5881154" cy="56400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Strategy Discussion: Conferences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6176" y="2727259"/>
            <a:ext cx="5956698" cy="23727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/>
              <a:t>Yao-Wen Chang – VP for Conferences</a:t>
            </a:r>
          </a:p>
          <a:p>
            <a:pPr marL="0" indent="0" algn="ctr">
              <a:buNone/>
            </a:pPr>
            <a:r>
              <a:rPr lang="en-US" sz="2800" dirty="0" smtClean="0"/>
              <a:t>National Taiwan University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ywchang@ntu.edu.tw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9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0"/>
            <a:ext cx="8840787" cy="6413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sz="2400" dirty="0"/>
              <a:t>CEDA </a:t>
            </a:r>
            <a:r>
              <a:rPr lang="en-US" sz="2400" dirty="0" smtClean="0"/>
              <a:t>(Conferences) </a:t>
            </a:r>
            <a:r>
              <a:rPr lang="en-US" sz="2400" dirty="0"/>
              <a:t>Strategy/Goals 2016</a:t>
            </a:r>
          </a:p>
        </p:txBody>
      </p:sp>
      <p:graphicFrame>
        <p:nvGraphicFramePr>
          <p:cNvPr id="16283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1163"/>
              </p:ext>
            </p:extLst>
          </p:nvPr>
        </p:nvGraphicFramePr>
        <p:xfrm>
          <a:off x="200654" y="417800"/>
          <a:ext cx="11807536" cy="6383810"/>
        </p:xfrm>
        <a:graphic>
          <a:graphicData uri="http://schemas.openxmlformats.org/drawingml/2006/table">
            <a:tbl>
              <a:tblPr/>
              <a:tblGrid>
                <a:gridCol w="507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8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9606">
                <a:tc>
                  <a:txBody>
                    <a:bodyPr/>
                    <a:lstStyle/>
                    <a:p>
                      <a:pPr marL="169863" marR="0" lvl="0" indent="-169863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The Goal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 to be the preferred organizer and sponsor for high-value conferences in EDA and ES related areas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CEDA’s influence and visibility in growing areas related to EDA and ES</a:t>
                      </a: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Key Strategies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28600"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Collaborate with </a:t>
                      </a:r>
                      <a:r>
                        <a:rPr lang="es-ES" altLang="zh-TW" sz="1800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altLang="zh-TW" sz="1800" baseline="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in all main conferences in EDA/ES and make CEDA more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influential 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in related growing areas with CEDA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activities/financial support</a:t>
                      </a:r>
                      <a:endParaRPr lang="es-E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-228600"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Provide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needed help (documentations, financial supports, etc.) to c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onference organizers</a:t>
                      </a:r>
                    </a:p>
                    <a:p>
                      <a:pPr marL="4572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Make CEDA a key reference for young researchers and nurse EDA/ES</a:t>
                      </a:r>
                      <a:r>
                        <a:rPr lang="es-ES" altLang="zh-TW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new blood </a:t>
                      </a:r>
                    </a:p>
                    <a:p>
                      <a:pPr marL="4572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Outreach to other </a:t>
                      </a:r>
                      <a:r>
                        <a:rPr lang="es-ES" altLang="zh-TW" sz="1800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altLang="zh-TW" sz="1800" dirty="0" err="1" smtClean="0">
                          <a:solidFill>
                            <a:schemeClr val="tx1"/>
                          </a:solidFill>
                        </a:rPr>
                        <a:t>regions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altLang="zh-TW" sz="1800" dirty="0" err="1" smtClean="0">
                          <a:solidFill>
                            <a:schemeClr val="tx1"/>
                          </a:solidFill>
                        </a:rPr>
                        <a:t>emerging</a:t>
                      </a: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 areas</a:t>
                      </a:r>
                    </a:p>
                    <a:p>
                      <a:pPr marL="457200" lvl="1" indent="-228600"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es-ES" altLang="zh-TW" sz="1800" dirty="0" smtClean="0">
                          <a:solidFill>
                            <a:schemeClr val="tx1"/>
                          </a:solidFill>
                        </a:rPr>
                        <a:t>Collaborate with IEEE to add values to the community</a:t>
                      </a: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4204"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Top Goals for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Grow in other geographical areas: South America, Asia, etc., add CEDA activities/financial support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Grow in </a:t>
                      </a:r>
                      <a:r>
                        <a:rPr lang="es-ES" altLang="zh-TW" sz="1600" dirty="0" err="1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altLang="zh-TW" sz="1600" dirty="0" err="1" smtClean="0">
                          <a:solidFill>
                            <a:schemeClr val="tx1"/>
                          </a:solidFill>
                        </a:rPr>
                        <a:t>topics</a:t>
                      </a: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 (IoT, RC,</a:t>
                      </a:r>
                      <a:r>
                        <a:rPr lang="es-ES" altLang="zh-TW" sz="1600" baseline="0" dirty="0" smtClean="0">
                          <a:solidFill>
                            <a:schemeClr val="tx1"/>
                          </a:solidFill>
                        </a:rPr>
                        <a:t> security, energy, ...)</a:t>
                      </a:r>
                      <a:endParaRPr lang="es-ES" altLang="zh-TW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Add on-line resources to </a:t>
                      </a:r>
                      <a:r>
                        <a:rPr lang="es-ES" altLang="zh-TW" sz="1600" dirty="0" smtClean="0"/>
                        <a:t>increase support and services for conference organizers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altLang="zh-TW" sz="1600" dirty="0" smtClean="0">
                          <a:solidFill>
                            <a:schemeClr val="tx1"/>
                          </a:solidFill>
                        </a:rPr>
                        <a:t>Help young researchers to “join” CEDA and organize CEDA Events</a:t>
                      </a: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Dependencies/Key Issues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1. Budget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2.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Volunteers recruitment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37323" y="614226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Yao-Wen Chang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9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9795" y="1367822"/>
            <a:ext cx="8541833" cy="56400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Strategy Discussion: Status and Development Needs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6176" y="2786731"/>
            <a:ext cx="5956698" cy="2372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David Atienza – President Elect</a:t>
            </a:r>
          </a:p>
          <a:p>
            <a:pPr marL="0" indent="0" algn="ctr">
              <a:buNone/>
            </a:pPr>
            <a:r>
              <a:rPr lang="en-US" sz="2800" dirty="0" smtClean="0"/>
              <a:t>EPFL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david.atienza@epfl.ch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david.atienza@ieee-ceda.com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3" y="131963"/>
            <a:ext cx="8410575" cy="750887"/>
          </a:xfrm>
        </p:spPr>
        <p:txBody>
          <a:bodyPr/>
          <a:lstStyle/>
          <a:p>
            <a:r>
              <a:rPr lang="en-US" sz="3200" dirty="0"/>
              <a:t>Key Strategies Update (June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680" y="1132019"/>
            <a:ext cx="8639052" cy="4351338"/>
          </a:xfrm>
        </p:spPr>
        <p:txBody>
          <a:bodyPr>
            <a:normAutofit/>
          </a:bodyPr>
          <a:lstStyle/>
          <a:p>
            <a:r>
              <a:rPr lang="es-ES" altLang="zh-TW" sz="2000" dirty="0" smtClean="0">
                <a:solidFill>
                  <a:schemeClr val="tx1"/>
                </a:solidFill>
              </a:rPr>
              <a:t>Grow </a:t>
            </a:r>
            <a:r>
              <a:rPr lang="es-ES" altLang="zh-TW" sz="2000" dirty="0">
                <a:solidFill>
                  <a:schemeClr val="tx1"/>
                </a:solidFill>
              </a:rPr>
              <a:t>in other geographical areas: Asia, Africa, </a:t>
            </a:r>
            <a:r>
              <a:rPr lang="es-ES" altLang="zh-TW" sz="2000" dirty="0" smtClean="0">
                <a:solidFill>
                  <a:schemeClr val="tx1"/>
                </a:solidFill>
              </a:rPr>
              <a:t>South </a:t>
            </a:r>
            <a:r>
              <a:rPr lang="es-ES" altLang="zh-TW" sz="2000" dirty="0">
                <a:solidFill>
                  <a:schemeClr val="tx1"/>
                </a:solidFill>
              </a:rPr>
              <a:t>America, </a:t>
            </a:r>
            <a:r>
              <a:rPr lang="es-ES" altLang="zh-TW" sz="2000" dirty="0" smtClean="0">
                <a:solidFill>
                  <a:schemeClr val="tx1"/>
                </a:solidFill>
              </a:rPr>
              <a:t>etc</a:t>
            </a:r>
            <a:r>
              <a:rPr lang="es-ES" altLang="zh-TW" sz="2000" dirty="0">
                <a:solidFill>
                  <a:schemeClr val="tx1"/>
                </a:solidFill>
              </a:rPr>
              <a:t>.  </a:t>
            </a:r>
            <a:r>
              <a:rPr lang="es-ES" altLang="zh-TW" sz="2000" dirty="0" smtClean="0">
                <a:solidFill>
                  <a:schemeClr val="tx1"/>
                </a:solidFill>
              </a:rPr>
              <a:t>(joint work with CEDA </a:t>
            </a:r>
            <a:r>
              <a:rPr lang="es-ES" altLang="zh-TW" sz="2000" dirty="0">
                <a:solidFill>
                  <a:schemeClr val="tx1"/>
                </a:solidFill>
              </a:rPr>
              <a:t>chapters and distinguished Lecture </a:t>
            </a:r>
            <a:r>
              <a:rPr lang="es-ES" altLang="zh-TW" sz="2000" dirty="0" smtClean="0">
                <a:solidFill>
                  <a:schemeClr val="tx1"/>
                </a:solidFill>
              </a:rPr>
              <a:t>programs)</a:t>
            </a:r>
          </a:p>
          <a:p>
            <a:pPr marL="0" indent="0">
              <a:buNone/>
            </a:pPr>
            <a:endParaRPr lang="es-ES" altLang="zh-TW" sz="2000" dirty="0" smtClean="0">
              <a:solidFill>
                <a:schemeClr val="tx1"/>
              </a:solidFill>
            </a:endParaRPr>
          </a:p>
          <a:p>
            <a:r>
              <a:rPr lang="es-ES" altLang="zh-TW" sz="2000" dirty="0" smtClean="0">
                <a:solidFill>
                  <a:schemeClr val="tx1"/>
                </a:solidFill>
              </a:rPr>
              <a:t>Grow </a:t>
            </a:r>
            <a:r>
              <a:rPr lang="es-ES" altLang="zh-TW" sz="2000" dirty="0">
                <a:solidFill>
                  <a:schemeClr val="tx1"/>
                </a:solidFill>
              </a:rPr>
              <a:t>in key emerging topics (IoT, rebooting computing, security, energy, etc</a:t>
            </a:r>
            <a:r>
              <a:rPr lang="es-ES" altLang="zh-TW" sz="2000" dirty="0" smtClean="0">
                <a:solidFill>
                  <a:schemeClr val="tx1"/>
                </a:solidFill>
              </a:rPr>
              <a:t>.)</a:t>
            </a:r>
          </a:p>
          <a:p>
            <a:endParaRPr lang="es-E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>
                <a:solidFill>
                  <a:schemeClr val="tx1"/>
                </a:solidFill>
              </a:rPr>
              <a:t>Add on-line resources to increase support and services for conference organizers</a:t>
            </a:r>
          </a:p>
          <a:p>
            <a:endParaRPr lang="es-ES" altLang="zh-TW" sz="2000" dirty="0" smtClean="0">
              <a:solidFill>
                <a:schemeClr val="tx1"/>
              </a:solidFill>
            </a:endParaRPr>
          </a:p>
          <a:p>
            <a:r>
              <a:rPr lang="es-ES" altLang="zh-TW" sz="2000" dirty="0" smtClean="0">
                <a:solidFill>
                  <a:schemeClr val="tx1"/>
                </a:solidFill>
              </a:rPr>
              <a:t>Help </a:t>
            </a:r>
            <a:r>
              <a:rPr lang="es-ES" altLang="zh-TW" sz="2000" dirty="0">
                <a:solidFill>
                  <a:schemeClr val="tx1"/>
                </a:solidFill>
              </a:rPr>
              <a:t>young researchers to “join” CEDA and </a:t>
            </a:r>
            <a:r>
              <a:rPr lang="es-ES" altLang="zh-TW" sz="2000" dirty="0" smtClean="0">
                <a:solidFill>
                  <a:schemeClr val="tx1"/>
                </a:solidFill>
              </a:rPr>
              <a:t>organize </a:t>
            </a:r>
            <a:r>
              <a:rPr lang="es-ES" altLang="zh-TW" sz="2000" dirty="0">
                <a:solidFill>
                  <a:schemeClr val="tx1"/>
                </a:solidFill>
              </a:rPr>
              <a:t>CEDA events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CEDA Confidential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0B2543-0C6E-4A6F-980C-035E8244716B}" type="datetime1">
              <a:rPr lang="en-US" smtClean="0"/>
              <a:pPr/>
              <a:t>6/5/16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6176" y="1367822"/>
            <a:ext cx="5881154" cy="56400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Strategy Discussion: Publications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6176" y="2727259"/>
            <a:ext cx="5956698" cy="2372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Helmut Graeb – VP for Publications</a:t>
            </a:r>
          </a:p>
          <a:p>
            <a:pPr marL="0" indent="0" algn="ctr">
              <a:buNone/>
            </a:pPr>
            <a:r>
              <a:rPr lang="en-US" sz="2800" dirty="0" smtClean="0"/>
              <a:t>Technical University of Munich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graeb@tum.de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0"/>
            <a:ext cx="8840787" cy="6413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sz="2400" dirty="0"/>
              <a:t>CEDA </a:t>
            </a:r>
            <a:r>
              <a:rPr lang="en-US" sz="2400" dirty="0" smtClean="0"/>
              <a:t>Publications Strategy/Goals </a:t>
            </a:r>
            <a:r>
              <a:rPr lang="en-US" sz="2400" dirty="0"/>
              <a:t>2016</a:t>
            </a:r>
          </a:p>
        </p:txBody>
      </p:sp>
      <p:graphicFrame>
        <p:nvGraphicFramePr>
          <p:cNvPr id="16283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76892"/>
              </p:ext>
            </p:extLst>
          </p:nvPr>
        </p:nvGraphicFramePr>
        <p:xfrm>
          <a:off x="114300" y="641351"/>
          <a:ext cx="11123159" cy="5431954"/>
        </p:xfrm>
        <a:graphic>
          <a:graphicData uri="http://schemas.openxmlformats.org/drawingml/2006/table">
            <a:tbl>
              <a:tblPr/>
              <a:tblGrid>
                <a:gridCol w="5467315"/>
                <a:gridCol w="5655844"/>
              </a:tblGrid>
              <a:tr h="2926549">
                <a:tc>
                  <a:txBody>
                    <a:bodyPr/>
                    <a:lstStyle/>
                    <a:p>
                      <a:pPr marL="169863" marR="0" lvl="0" indent="-169863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The Goal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CEDA participates (technically/financially) in or initiates itself new periodical proposals in its topical area of electronic design methodology and automation.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Typical for a council, CEDA-related developments and topics arise and mature across IEEE units. Convergence of software and hardware design is an example of such a development.</a:t>
                      </a: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Key Strategies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ESL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Maintain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TCAD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D&amp;T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SSC, CAS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EDA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endParaRPr lang="de-DE" sz="18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TESS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Engage excellent people in periodicals´ editorial and steering boards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444153"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Top Goals for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Lead the Trans. Embedded Systems and Software Proposal IEEE-internally to successful approval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Start off TESS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search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Continue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turn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around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D&amp;T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Prepare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growth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of ESL</a:t>
                      </a: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Dependencies/Key Issues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1.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Cooperation with CASS, SSCS, 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2.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New formats/business models not used to in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    IEEE (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ESWeek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charset="0"/>
                        </a:rPr>
                        <a:t> Example)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T="91440" marB="9144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3" name="Date Placeholder 2"/>
          <p:cNvSpPr txBox="1">
            <a:spLocks/>
          </p:cNvSpPr>
          <p:nvPr/>
        </p:nvSpPr>
        <p:spPr>
          <a:xfrm>
            <a:off x="8382000" y="6629400"/>
            <a:ext cx="2133600" cy="19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3/8/16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0972" y="56340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Helmut Graeb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3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3" y="131963"/>
            <a:ext cx="8410575" cy="750887"/>
          </a:xfrm>
        </p:spPr>
        <p:txBody>
          <a:bodyPr/>
          <a:lstStyle/>
          <a:p>
            <a:r>
              <a:rPr lang="en-US" sz="3200" dirty="0"/>
              <a:t>Key Strategies Update (June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42" y="152599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Conference integration into </a:t>
            </a:r>
            <a:r>
              <a:rPr lang="en-US" sz="2400" dirty="0" smtClean="0"/>
              <a:t>periodicals</a:t>
            </a:r>
          </a:p>
          <a:p>
            <a:r>
              <a:rPr lang="de-DE" sz="2400" dirty="0" smtClean="0"/>
              <a:t>Switch D&amp;T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color</a:t>
            </a:r>
            <a:r>
              <a:rPr lang="de-DE" sz="2400" dirty="0" smtClean="0"/>
              <a:t> </a:t>
            </a:r>
            <a:r>
              <a:rPr lang="de-DE" sz="2400" dirty="0" err="1" smtClean="0"/>
              <a:t>print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add</a:t>
            </a:r>
            <a:r>
              <a:rPr lang="de-DE" sz="2400" dirty="0" smtClean="0"/>
              <a:t> digital </a:t>
            </a:r>
            <a:r>
              <a:rPr lang="de-DE" sz="2400" dirty="0" err="1" smtClean="0"/>
              <a:t>screen</a:t>
            </a:r>
            <a:r>
              <a:rPr lang="de-DE" sz="2400" dirty="0" smtClean="0"/>
              <a:t> </a:t>
            </a:r>
            <a:r>
              <a:rPr lang="de-DE" sz="2400" dirty="0" err="1" smtClean="0"/>
              <a:t>publishing</a:t>
            </a:r>
            <a:endParaRPr lang="en-US" sz="2400" dirty="0"/>
          </a:p>
          <a:p>
            <a:r>
              <a:rPr lang="en-US" sz="2400" dirty="0"/>
              <a:t>Reach out to periodicals </a:t>
            </a:r>
            <a:r>
              <a:rPr lang="en-US" sz="2400" dirty="0" smtClean="0"/>
              <a:t>subscribers</a:t>
            </a:r>
          </a:p>
          <a:p>
            <a:r>
              <a:rPr lang="de-DE" sz="2400" dirty="0" err="1" smtClean="0"/>
              <a:t>Achieve</a:t>
            </a:r>
            <a:r>
              <a:rPr lang="de-DE" sz="2400" dirty="0" smtClean="0"/>
              <a:t> TESS </a:t>
            </a:r>
            <a:r>
              <a:rPr lang="de-DE" sz="2400" dirty="0" err="1" smtClean="0"/>
              <a:t>phase</a:t>
            </a:r>
            <a:r>
              <a:rPr lang="de-DE" sz="2400" dirty="0" smtClean="0"/>
              <a:t> 2 </a:t>
            </a:r>
            <a:r>
              <a:rPr lang="de-DE" sz="2400" dirty="0" err="1" smtClean="0"/>
              <a:t>approval</a:t>
            </a:r>
            <a:r>
              <a:rPr lang="de-DE" sz="2400" dirty="0" smtClean="0"/>
              <a:t> in June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CEDA Confidential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0B2543-0C6E-4A6F-980C-035E8244716B}" type="datetime1">
              <a:rPr lang="en-US" smtClean="0"/>
              <a:pPr/>
              <a:t>6/5/16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900465" y="2691011"/>
            <a:ext cx="4259263" cy="2171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  <p:pic>
        <p:nvPicPr>
          <p:cNvPr id="9221" name="Picture 5" descr="MCj01965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96" y="4660503"/>
            <a:ext cx="1549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01" y="1233785"/>
            <a:ext cx="1033827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mtClean="0"/>
              <a:t>Suggestions and </a:t>
            </a:r>
            <a:r>
              <a:rPr lang="en-US" dirty="0" smtClean="0"/>
              <a:t>other ideas are welcome, too!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&lt;&gt;</a:t>
            </a:r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692" y="3539331"/>
            <a:ext cx="2267126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25" y="114246"/>
            <a:ext cx="1395659" cy="83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39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5" y="511901"/>
            <a:ext cx="8596668" cy="2223621"/>
          </a:xfrm>
        </p:spPr>
        <p:txBody>
          <a:bodyPr/>
          <a:lstStyle/>
          <a:p>
            <a:r>
              <a:rPr lang="en-US" dirty="0" smtClean="0"/>
              <a:t>Distinguished Lecturer Program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5246" y="2683935"/>
            <a:ext cx="8596668" cy="10704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Ulf Schlichtmann / TUM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265158" y="3682204"/>
            <a:ext cx="8596313" cy="163531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David Pan / UT Austin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Naehyuck Chang / KAIST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1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two DLs on board:</a:t>
            </a:r>
          </a:p>
          <a:p>
            <a:pPr lvl="1"/>
            <a:r>
              <a:rPr lang="en-US" dirty="0" smtClean="0"/>
              <a:t>Giovanni De Michel, EPFL</a:t>
            </a:r>
          </a:p>
          <a:p>
            <a:pPr lvl="1"/>
            <a:r>
              <a:rPr lang="en-US" dirty="0" smtClean="0"/>
              <a:t>Jason Cong, UCLA</a:t>
            </a:r>
          </a:p>
          <a:p>
            <a:r>
              <a:rPr lang="en-US" dirty="0" smtClean="0"/>
              <a:t>Announcements at CEDA DAC Luncheon (Tuesday, June 07)</a:t>
            </a:r>
          </a:p>
          <a:p>
            <a:r>
              <a:rPr lang="en-US" dirty="0" smtClean="0"/>
              <a:t>Detailed “Bylaws” still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3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announcements / publicizing:</a:t>
            </a:r>
          </a:p>
          <a:p>
            <a:pPr lvl="1"/>
            <a:r>
              <a:rPr lang="en-US" dirty="0" smtClean="0"/>
              <a:t>CEDA Newsletter</a:t>
            </a:r>
          </a:p>
          <a:p>
            <a:pPr lvl="1"/>
            <a:r>
              <a:rPr lang="en-US" dirty="0" smtClean="0"/>
              <a:t>Dedicated mailing with easy response form to CEDA members (like CAS)</a:t>
            </a:r>
          </a:p>
          <a:p>
            <a:r>
              <a:rPr lang="en-US" dirty="0" smtClean="0"/>
              <a:t>Set up website for DL requests (or simple mailing form?) to ensure consistent information from requesters</a:t>
            </a:r>
          </a:p>
          <a:p>
            <a:r>
              <a:rPr lang="en-US" dirty="0" smtClean="0"/>
              <a:t>Recruit further DLs</a:t>
            </a:r>
          </a:p>
          <a:p>
            <a:pPr lvl="1"/>
            <a:r>
              <a:rPr lang="en-US" dirty="0" smtClean="0"/>
              <a:t>2 more in 2016 (target: propose to CEDA EC for announcement at ICCAD)</a:t>
            </a:r>
          </a:p>
          <a:p>
            <a:pPr lvl="1"/>
            <a:r>
              <a:rPr lang="en-US" dirty="0" smtClean="0"/>
              <a:t>4 more in 2017</a:t>
            </a:r>
          </a:p>
          <a:p>
            <a:pPr lvl="1"/>
            <a:r>
              <a:rPr lang="en-US" dirty="0" smtClean="0"/>
              <a:t>Transition to nomination system then in 2018</a:t>
            </a:r>
          </a:p>
          <a:p>
            <a:r>
              <a:rPr lang="en-US" dirty="0" smtClean="0"/>
              <a:t>Learn from experience (e.g. how much lead to time to require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3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IEEE </a:t>
            </a:r>
            <a:r>
              <a:rPr lang="es-ES" dirty="0" err="1" smtClean="0"/>
              <a:t>Strategic</a:t>
            </a:r>
            <a:r>
              <a:rPr lang="es-ES" dirty="0" smtClean="0"/>
              <a:t> Plan (2015-2020): </a:t>
            </a:r>
            <a:r>
              <a:rPr lang="es-ES" dirty="0" err="1" smtClean="0"/>
              <a:t>Goals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5" y="1702707"/>
            <a:ext cx="8673134" cy="48940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Enable </a:t>
            </a:r>
            <a:r>
              <a:rPr lang="en-US" sz="2000" dirty="0"/>
              <a:t>dynamic, nimble, flexible, diverse</a:t>
            </a:r>
            <a:r>
              <a:rPr lang="en-US" sz="2000" dirty="0" smtClean="0"/>
              <a:t>, </a:t>
            </a:r>
            <a:r>
              <a:rPr lang="en-US" sz="2000" u="sng" dirty="0" smtClean="0"/>
              <a:t>communities </a:t>
            </a:r>
            <a:r>
              <a:rPr lang="en-US" sz="2000" u="sng" dirty="0"/>
              <a:t>to help individuals from around </a:t>
            </a:r>
            <a:r>
              <a:rPr lang="en-US" sz="2000" u="sng" dirty="0" smtClean="0"/>
              <a:t>the world</a:t>
            </a:r>
            <a:r>
              <a:rPr lang="en-US" sz="2000" dirty="0" smtClean="0"/>
              <a:t> </a:t>
            </a:r>
            <a:r>
              <a:rPr lang="en-US" sz="2000" dirty="0"/>
              <a:t>to share, collaborate, network, debate, </a:t>
            </a:r>
            <a:r>
              <a:rPr lang="en-US" sz="2000" dirty="0" smtClean="0"/>
              <a:t>and engage together.</a:t>
            </a:r>
            <a:endParaRPr lang="en-US" sz="2000" dirty="0"/>
          </a:p>
          <a:p>
            <a:r>
              <a:rPr lang="en-US" sz="2000" dirty="0" smtClean="0"/>
              <a:t>Provide </a:t>
            </a:r>
            <a:r>
              <a:rPr lang="en-US" sz="2000" dirty="0"/>
              <a:t>technically vital forums for </a:t>
            </a:r>
            <a:r>
              <a:rPr lang="en-US" sz="2000" dirty="0" smtClean="0"/>
              <a:t>discussion, development</a:t>
            </a:r>
            <a:r>
              <a:rPr lang="en-US" sz="2000" dirty="0"/>
              <a:t>, and dissemination of </a:t>
            </a:r>
            <a:r>
              <a:rPr lang="en-US" sz="2000" dirty="0" smtClean="0"/>
              <a:t>authoritative knowledge </a:t>
            </a:r>
            <a:r>
              <a:rPr lang="en-US" sz="2000" dirty="0"/>
              <a:t>related to traditional </a:t>
            </a:r>
            <a:r>
              <a:rPr lang="en-US" sz="2000" dirty="0" smtClean="0"/>
              <a:t>technologies, while focusing </a:t>
            </a:r>
            <a:r>
              <a:rPr lang="en-US" sz="2000" dirty="0"/>
              <a:t>more of our </a:t>
            </a:r>
            <a:r>
              <a:rPr lang="en-US" sz="2000" u="sng" dirty="0"/>
              <a:t>resources towards </a:t>
            </a:r>
            <a:r>
              <a:rPr lang="en-US" sz="2000" u="sng" dirty="0" smtClean="0"/>
              <a:t>professionals </a:t>
            </a:r>
            <a:r>
              <a:rPr lang="en-US" sz="2000" u="sng" dirty="0"/>
              <a:t>working on </a:t>
            </a:r>
            <a:r>
              <a:rPr lang="en-US" sz="2000" u="sng" dirty="0" smtClean="0"/>
              <a:t>emerging/disruptive technologies</a:t>
            </a:r>
            <a:r>
              <a:rPr lang="en-US" sz="2000" dirty="0"/>
              <a:t>.</a:t>
            </a:r>
          </a:p>
          <a:p>
            <a:r>
              <a:rPr lang="en-US" sz="2000" u="sng" dirty="0" smtClean="0"/>
              <a:t>Lead </a:t>
            </a:r>
            <a:r>
              <a:rPr lang="en-US" sz="2000" u="sng" dirty="0"/>
              <a:t>humanitarian efforts</a:t>
            </a:r>
            <a:r>
              <a:rPr lang="en-US" sz="2000" dirty="0"/>
              <a:t> around the world to </a:t>
            </a:r>
            <a:r>
              <a:rPr lang="en-US" sz="2000" dirty="0" smtClean="0"/>
              <a:t>use technology </a:t>
            </a:r>
            <a:r>
              <a:rPr lang="en-US" sz="2000" dirty="0"/>
              <a:t>to solve the world’s most </a:t>
            </a:r>
            <a:r>
              <a:rPr lang="en-US" sz="2000" dirty="0" smtClean="0"/>
              <a:t>challenging problems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Leverage </a:t>
            </a:r>
            <a:r>
              <a:rPr lang="en-US" sz="2000" dirty="0"/>
              <a:t>IEEE’s </a:t>
            </a:r>
            <a:r>
              <a:rPr lang="en-US" sz="2000" u="sng" dirty="0"/>
              <a:t>technology-related insight</a:t>
            </a:r>
            <a:r>
              <a:rPr lang="en-US" sz="2000" dirty="0"/>
              <a:t> to </a:t>
            </a:r>
            <a:r>
              <a:rPr lang="en-US" sz="2000" dirty="0" smtClean="0"/>
              <a:t>provide governments</a:t>
            </a:r>
            <a:r>
              <a:rPr lang="en-US" sz="2000" dirty="0"/>
              <a:t>, NGOs, </a:t>
            </a:r>
            <a:r>
              <a:rPr lang="en-US" sz="2000" dirty="0" smtClean="0"/>
              <a:t>and the public </a:t>
            </a:r>
            <a:r>
              <a:rPr lang="en-US" sz="2000" dirty="0"/>
              <a:t>with innovative, practical recommendations </a:t>
            </a:r>
            <a:r>
              <a:rPr lang="en-US" sz="2000" dirty="0" smtClean="0"/>
              <a:t>to address </a:t>
            </a:r>
            <a:r>
              <a:rPr lang="en-US" sz="2000" dirty="0"/>
              <a:t>public policy issues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236" y="0"/>
            <a:ext cx="2688980" cy="60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IEEE </a:t>
            </a:r>
            <a:r>
              <a:rPr lang="es-ES" dirty="0" err="1" smtClean="0"/>
              <a:t>Strategic</a:t>
            </a:r>
            <a:r>
              <a:rPr lang="es-ES" dirty="0" smtClean="0"/>
              <a:t> Plan (2015-2020): </a:t>
            </a:r>
            <a:br>
              <a:rPr lang="es-ES" dirty="0" smtClean="0"/>
            </a:br>
            <a:r>
              <a:rPr lang="es-ES" dirty="0" smtClean="0"/>
              <a:t>Key </a:t>
            </a:r>
            <a:r>
              <a:rPr lang="es-ES" dirty="0" err="1" smtClean="0"/>
              <a:t>Initiatives</a:t>
            </a:r>
            <a:r>
              <a:rPr lang="es-ES" dirty="0" smtClean="0"/>
              <a:t> </a:t>
            </a:r>
            <a:r>
              <a:rPr lang="es-ES" dirty="0" err="1" smtClean="0"/>
              <a:t>Supporting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Goals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495" y="-10682"/>
            <a:ext cx="2696437" cy="60435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950" y="2160589"/>
            <a:ext cx="8596668" cy="4223882"/>
          </a:xfrm>
        </p:spPr>
        <p:txBody>
          <a:bodyPr>
            <a:normAutofit/>
          </a:bodyPr>
          <a:lstStyle/>
          <a:p>
            <a:r>
              <a:rPr lang="en-US" sz="2000" dirty="0"/>
              <a:t>Provide more opportunities, products, and </a:t>
            </a:r>
            <a:r>
              <a:rPr lang="en-US" sz="2000" dirty="0" smtClean="0"/>
              <a:t>services aimed </a:t>
            </a:r>
            <a:r>
              <a:rPr lang="en-US" sz="2000" dirty="0"/>
              <a:t>at increasing our value to professionals </a:t>
            </a:r>
            <a:r>
              <a:rPr lang="en-US" sz="2000" dirty="0" smtClean="0"/>
              <a:t>working in </a:t>
            </a:r>
            <a:r>
              <a:rPr lang="en-US" sz="2000" dirty="0"/>
              <a:t>the industry, </a:t>
            </a:r>
            <a:r>
              <a:rPr lang="en-US" sz="2000" u="sng" dirty="0"/>
              <a:t>particularly younger professionals </a:t>
            </a:r>
            <a:r>
              <a:rPr lang="en-US" sz="2000" u="sng" dirty="0" smtClean="0"/>
              <a:t>and entrepreneurs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Ensure </a:t>
            </a:r>
            <a:r>
              <a:rPr lang="en-US" sz="2000" dirty="0"/>
              <a:t>the vitality and relevance of our core </a:t>
            </a:r>
            <a:r>
              <a:rPr lang="en-US" sz="2000" dirty="0" smtClean="0"/>
              <a:t>activities in </a:t>
            </a:r>
            <a:r>
              <a:rPr lang="en-US" sz="2000" u="sng" dirty="0"/>
              <a:t>standards, conferences, education, and </a:t>
            </a:r>
            <a:r>
              <a:rPr lang="en-US" sz="2000" u="sng" dirty="0" smtClean="0"/>
              <a:t>publications</a:t>
            </a:r>
            <a:r>
              <a:rPr lang="en-US" sz="2000" dirty="0" smtClean="0"/>
              <a:t> while </a:t>
            </a:r>
            <a:r>
              <a:rPr lang="en-US" sz="2000" dirty="0"/>
              <a:t>providing increased value to our members.</a:t>
            </a:r>
          </a:p>
          <a:p>
            <a:r>
              <a:rPr lang="en-US" sz="2000" u="sng" dirty="0" smtClean="0"/>
              <a:t>Develop </a:t>
            </a:r>
            <a:r>
              <a:rPr lang="en-US" sz="2000" u="sng" dirty="0"/>
              <a:t>programs in public service focused</a:t>
            </a:r>
            <a:r>
              <a:rPr lang="en-US" sz="2000" dirty="0"/>
              <a:t> </a:t>
            </a:r>
            <a:r>
              <a:rPr lang="en-US" sz="2000" dirty="0" smtClean="0"/>
              <a:t>on knowledge </a:t>
            </a:r>
            <a:r>
              <a:rPr lang="en-US" sz="2000" dirty="0"/>
              <a:t>and technology in our fields of </a:t>
            </a:r>
            <a:r>
              <a:rPr lang="en-US" sz="2000" dirty="0" smtClean="0"/>
              <a:t>interest related </a:t>
            </a:r>
            <a:r>
              <a:rPr lang="en-US" sz="2000" dirty="0"/>
              <a:t>to </a:t>
            </a:r>
            <a:r>
              <a:rPr lang="en-US" sz="2000" u="sng" dirty="0"/>
              <a:t>public policy and humanitarian efforts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Evaluate </a:t>
            </a:r>
            <a:r>
              <a:rPr lang="en-US" sz="2000" dirty="0"/>
              <a:t>and </a:t>
            </a:r>
            <a:r>
              <a:rPr lang="en-US" sz="2000" u="sng" dirty="0"/>
              <a:t>adapt organizational structures </a:t>
            </a:r>
            <a:r>
              <a:rPr lang="en-US" sz="2000" u="sng" dirty="0" smtClean="0"/>
              <a:t>and processes</a:t>
            </a:r>
            <a:r>
              <a:rPr lang="en-US" sz="2000" dirty="0" smtClean="0"/>
              <a:t> </a:t>
            </a:r>
            <a:r>
              <a:rPr lang="en-US" sz="2000" dirty="0"/>
              <a:t>to meet the demands of a </a:t>
            </a:r>
            <a:r>
              <a:rPr lang="en-US" sz="2000" u="sng" dirty="0" smtClean="0">
                <a:solidFill>
                  <a:srgbClr val="FF0000"/>
                </a:solidFill>
              </a:rPr>
              <a:t>changing environment</a:t>
            </a:r>
            <a:r>
              <a:rPr lang="en-US" sz="2000" dirty="0" smtClean="0"/>
              <a:t> </a:t>
            </a:r>
            <a:r>
              <a:rPr lang="en-US" sz="2000" dirty="0"/>
              <a:t>while managing the financial </a:t>
            </a:r>
            <a:r>
              <a:rPr lang="en-US" sz="2000" dirty="0" smtClean="0"/>
              <a:t>and sustainable </a:t>
            </a:r>
            <a:r>
              <a:rPr lang="en-US" sz="2000" dirty="0"/>
              <a:t>health of IEEE.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3392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97" y="126499"/>
            <a:ext cx="934897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CEDA Impact on Scientific </a:t>
            </a:r>
            <a:r>
              <a:rPr lang="en-US" dirty="0"/>
              <a:t>Community: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/>
              <a:t>“</a:t>
            </a:r>
            <a:r>
              <a:rPr lang="en-US" sz="3100" dirty="0"/>
              <a:t>Strategy is about predicting a future and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charting </a:t>
            </a:r>
            <a:r>
              <a:rPr lang="en-US" sz="3100" dirty="0"/>
              <a:t>out a path to it”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33" y="1523212"/>
            <a:ext cx="10721468" cy="4834943"/>
          </a:xfrm>
        </p:spPr>
        <p:txBody>
          <a:bodyPr>
            <a:noAutofit/>
          </a:bodyPr>
          <a:lstStyle/>
          <a:p>
            <a:r>
              <a:rPr lang="en-US" sz="2400" dirty="0"/>
              <a:t>Strategy Committee: </a:t>
            </a:r>
            <a:r>
              <a:rPr lang="it-IT" sz="2400" dirty="0"/>
              <a:t>Donatella Sciuto, Nanni De </a:t>
            </a:r>
            <a:r>
              <a:rPr lang="it-IT" sz="2400" dirty="0" smtClean="0"/>
              <a:t>Micheli, Subhasish                Mitra </a:t>
            </a:r>
            <a:r>
              <a:rPr lang="it-IT" sz="2400" dirty="0"/>
              <a:t>and Sachin Sapatnekar</a:t>
            </a:r>
            <a:endParaRPr lang="en-US" sz="2400" dirty="0"/>
          </a:p>
          <a:p>
            <a:pPr lvl="1"/>
            <a:r>
              <a:rPr lang="en-US" sz="2200" dirty="0"/>
              <a:t>Identify key development needs for </a:t>
            </a:r>
            <a:r>
              <a:rPr lang="en-US" sz="2200" dirty="0" smtClean="0"/>
              <a:t>CEDA, </a:t>
            </a:r>
            <a:r>
              <a:rPr lang="en-US" sz="2200" dirty="0" smtClean="0">
                <a:solidFill>
                  <a:srgbClr val="FF0000"/>
                </a:solidFill>
              </a:rPr>
              <a:t>1-2 key (active) people in Asia?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Assess CEDA </a:t>
            </a:r>
            <a:r>
              <a:rPr lang="en-US" sz="2200" dirty="0" smtClean="0"/>
              <a:t>EC </a:t>
            </a:r>
            <a:r>
              <a:rPr lang="en-US" sz="2200" dirty="0"/>
              <a:t>proposals</a:t>
            </a:r>
          </a:p>
          <a:p>
            <a:endParaRPr lang="en-US" sz="2400" dirty="0" smtClean="0"/>
          </a:p>
          <a:p>
            <a:r>
              <a:rPr lang="en-US" sz="2400" dirty="0" smtClean="0"/>
              <a:t>Key focus identified by committee: Expand CEDA community</a:t>
            </a:r>
          </a:p>
          <a:p>
            <a:pPr lvl="1"/>
            <a:r>
              <a:rPr lang="en-US" sz="2200" dirty="0" smtClean="0"/>
              <a:t>Often mentioned as “Efficient group dealing with EDA (part of CS/CASS)”</a:t>
            </a:r>
          </a:p>
          <a:p>
            <a:r>
              <a:rPr lang="en-US" sz="2400" dirty="0" smtClean="0"/>
              <a:t>Key elements to develop in 2016-2019</a:t>
            </a:r>
          </a:p>
          <a:p>
            <a:pPr lvl="1"/>
            <a:r>
              <a:rPr lang="en-US" sz="2200" dirty="0" smtClean="0"/>
              <a:t>CEDA operation: activities for community (conf., pubs., tech. activities, etc.)</a:t>
            </a:r>
          </a:p>
          <a:p>
            <a:pPr lvl="1"/>
            <a:r>
              <a:rPr lang="en-US" sz="2200" dirty="0" smtClean="0"/>
              <a:t>CEDA growth: new areas where its “members” are interested</a:t>
            </a:r>
          </a:p>
          <a:p>
            <a:endParaRPr lang="en-US" sz="2400" dirty="0"/>
          </a:p>
          <a:p>
            <a:pPr lvl="1"/>
            <a:endParaRPr lang="en-US" sz="2200" dirty="0" smtClean="0"/>
          </a:p>
          <a:p>
            <a:pPr lvl="2"/>
            <a:endParaRPr lang="en-US" sz="22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119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50" y="514700"/>
            <a:ext cx="9920868" cy="498475"/>
          </a:xfrm>
        </p:spPr>
        <p:txBody>
          <a:bodyPr>
            <a:noAutofit/>
          </a:bodyPr>
          <a:lstStyle/>
          <a:p>
            <a:r>
              <a:rPr lang="en-US" dirty="0"/>
              <a:t>CEDA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reating the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DA/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esign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utomation </a:t>
            </a:r>
            <a:r>
              <a:rPr lang="en-US" dirty="0" smtClean="0"/>
              <a:t>Opportunity for the future  </a:t>
            </a:r>
            <a:r>
              <a:rPr lang="en-US" sz="2400" dirty="0" smtClean="0"/>
              <a:t>(</a:t>
            </a:r>
            <a:r>
              <a:rPr lang="en-US" sz="2400" dirty="0" err="1" smtClean="0"/>
              <a:t>Shishpal’s</a:t>
            </a:r>
            <a:r>
              <a:rPr lang="en-US" sz="2400" dirty="0" smtClean="0"/>
              <a:t> term expanded)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0" y="1840921"/>
            <a:ext cx="910971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Industry evolving and consolidating rapidly. Classical EDA is behind us (at main scientific level).</a:t>
            </a:r>
          </a:p>
          <a:p>
            <a:r>
              <a:rPr lang="en-US" sz="2800" dirty="0"/>
              <a:t>Consolidate </a:t>
            </a:r>
            <a:r>
              <a:rPr lang="en-US" sz="2800" dirty="0" smtClean="0"/>
              <a:t>existing efforts for visibility in IEEE</a:t>
            </a:r>
          </a:p>
          <a:p>
            <a:r>
              <a:rPr lang="en-US" sz="2800" dirty="0" smtClean="0"/>
              <a:t>CEDA must enter into multiple (new) domains at system-level to have future. CEDA to enable and provide resources for such initiatives</a:t>
            </a:r>
          </a:p>
          <a:p>
            <a:r>
              <a:rPr lang="en-US" sz="2800" dirty="0" smtClean="0"/>
              <a:t>Institute an operations/measurement philosophy to chart our progress. Resources “to try things” available.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2026774"/>
            <a:ext cx="4511696" cy="4527965"/>
          </a:xfrm>
        </p:spPr>
        <p:txBody>
          <a:bodyPr>
            <a:norm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</a:rPr>
              <a:t>Diversity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</a:rPr>
              <a:t>shrinking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in semiconductor </a:t>
            </a:r>
            <a:r>
              <a:rPr lang="es-ES" sz="2000" dirty="0" err="1" smtClean="0"/>
              <a:t>universe</a:t>
            </a:r>
            <a:r>
              <a:rPr lang="es-ES" sz="2000" dirty="0" smtClean="0"/>
              <a:t>: </a:t>
            </a:r>
            <a:r>
              <a:rPr lang="es-ES" sz="2000" dirty="0" err="1" smtClean="0"/>
              <a:t>Number</a:t>
            </a:r>
            <a:r>
              <a:rPr lang="es-ES" sz="2000" dirty="0" smtClean="0"/>
              <a:t> of </a:t>
            </a:r>
            <a:r>
              <a:rPr lang="es-ES" sz="2000" dirty="0" err="1" smtClean="0"/>
              <a:t>public</a:t>
            </a:r>
            <a:r>
              <a:rPr lang="es-ES" sz="2000" dirty="0" smtClean="0"/>
              <a:t> </a:t>
            </a:r>
            <a:r>
              <a:rPr lang="es-ES" sz="2000" dirty="0" err="1" smtClean="0"/>
              <a:t>companies</a:t>
            </a:r>
            <a:r>
              <a:rPr lang="es-ES" sz="2000" dirty="0" smtClean="0"/>
              <a:t> </a:t>
            </a:r>
            <a:r>
              <a:rPr lang="es-ES" sz="2000" dirty="0" err="1" smtClean="0"/>
              <a:t>going</a:t>
            </a:r>
            <a:r>
              <a:rPr lang="es-ES" sz="2000" dirty="0" smtClean="0"/>
              <a:t> </a:t>
            </a:r>
            <a:r>
              <a:rPr lang="es-ES" sz="2000" dirty="0" err="1" smtClean="0"/>
              <a:t>down</a:t>
            </a:r>
            <a:r>
              <a:rPr lang="es-ES" sz="2000" dirty="0" smtClean="0"/>
              <a:t> </a:t>
            </a:r>
          </a:p>
          <a:p>
            <a:r>
              <a:rPr lang="es-ES" sz="2000" b="1" dirty="0" smtClean="0">
                <a:solidFill>
                  <a:srgbClr val="00B050"/>
                </a:solidFill>
              </a:rPr>
              <a:t>Technology </a:t>
            </a:r>
            <a:r>
              <a:rPr lang="es-ES" sz="2000" b="1" dirty="0" err="1" smtClean="0">
                <a:solidFill>
                  <a:srgbClr val="00B050"/>
                </a:solidFill>
              </a:rPr>
              <a:t>growth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/>
              <a:t>in </a:t>
            </a:r>
            <a:r>
              <a:rPr lang="es-ES" sz="2000" dirty="0" err="1" smtClean="0"/>
              <a:t>developing</a:t>
            </a:r>
            <a:r>
              <a:rPr lang="es-ES" sz="2000" dirty="0" smtClean="0"/>
              <a:t> </a:t>
            </a:r>
            <a:r>
              <a:rPr lang="es-ES" sz="2000" dirty="0" err="1" smtClean="0"/>
              <a:t>countries</a:t>
            </a:r>
            <a:r>
              <a:rPr lang="es-ES" sz="2000" dirty="0" smtClean="0"/>
              <a:t>: China and </a:t>
            </a:r>
            <a:r>
              <a:rPr lang="es-ES" sz="2000" dirty="0" err="1" smtClean="0"/>
              <a:t>Africa</a:t>
            </a:r>
            <a:r>
              <a:rPr lang="es-ES" sz="2000" dirty="0" smtClean="0"/>
              <a:t>,             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how</a:t>
            </a:r>
            <a:r>
              <a:rPr lang="es-ES" sz="2000" dirty="0" smtClean="0"/>
              <a:t> do </a:t>
            </a:r>
            <a:r>
              <a:rPr lang="es-ES" sz="2000" dirty="0" err="1" smtClean="0"/>
              <a:t>we</a:t>
            </a:r>
            <a:r>
              <a:rPr lang="es-ES" sz="2000" dirty="0" smtClean="0"/>
              <a:t> link to </a:t>
            </a:r>
            <a:r>
              <a:rPr lang="es-ES" sz="2000" dirty="0" err="1" smtClean="0"/>
              <a:t>them</a:t>
            </a:r>
            <a:r>
              <a:rPr lang="es-ES" sz="2000" dirty="0" smtClean="0"/>
              <a:t>?</a:t>
            </a:r>
          </a:p>
          <a:p>
            <a:r>
              <a:rPr lang="es-ES" sz="2000" b="1" dirty="0" err="1" smtClean="0">
                <a:solidFill>
                  <a:srgbClr val="00B050"/>
                </a:solidFill>
              </a:rPr>
              <a:t>Application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b="1" dirty="0" err="1" smtClean="0">
                <a:solidFill>
                  <a:srgbClr val="00B050"/>
                </a:solidFill>
              </a:rPr>
              <a:t>growth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/>
              <a:t>at </a:t>
            </a:r>
            <a:r>
              <a:rPr lang="es-ES" sz="2000" dirty="0" err="1" smtClean="0"/>
              <a:t>system-level</a:t>
            </a:r>
            <a:r>
              <a:rPr lang="es-ES" sz="2000" dirty="0" smtClean="0"/>
              <a:t>: </a:t>
            </a:r>
            <a:r>
              <a:rPr lang="es-ES" sz="2000" dirty="0" err="1" smtClean="0"/>
              <a:t>IoT</a:t>
            </a:r>
            <a:r>
              <a:rPr lang="es-ES" sz="2000" dirty="0" smtClean="0"/>
              <a:t>, </a:t>
            </a:r>
            <a:r>
              <a:rPr lang="es-ES" sz="2000" dirty="0" err="1" smtClean="0"/>
              <a:t>bio-engineering</a:t>
            </a:r>
            <a:r>
              <a:rPr lang="es-ES" sz="2000" dirty="0" smtClean="0"/>
              <a:t> </a:t>
            </a:r>
            <a:r>
              <a:rPr lang="es-ES" sz="2000" dirty="0" err="1" smtClean="0"/>
              <a:t>design</a:t>
            </a:r>
            <a:r>
              <a:rPr lang="es-ES" sz="2000" dirty="0" smtClean="0"/>
              <a:t>, </a:t>
            </a:r>
            <a:r>
              <a:rPr lang="es-ES" sz="2000" dirty="0" err="1" smtClean="0"/>
              <a:t>smart</a:t>
            </a:r>
            <a:r>
              <a:rPr lang="es-ES" sz="2000" dirty="0" smtClean="0"/>
              <a:t> </a:t>
            </a:r>
            <a:r>
              <a:rPr lang="es-ES" sz="2000" dirty="0" err="1" smtClean="0"/>
              <a:t>power</a:t>
            </a:r>
            <a:r>
              <a:rPr lang="es-ES" sz="2000" dirty="0" smtClean="0"/>
              <a:t> </a:t>
            </a:r>
            <a:r>
              <a:rPr lang="es-ES" sz="2000" dirty="0" err="1" smtClean="0"/>
              <a:t>grid</a:t>
            </a:r>
            <a:r>
              <a:rPr lang="es-ES" sz="2000" dirty="0" smtClean="0"/>
              <a:t>, etc.,               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how</a:t>
            </a:r>
            <a:r>
              <a:rPr lang="es-ES" sz="2000" dirty="0" smtClean="0"/>
              <a:t> do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get</a:t>
            </a:r>
            <a:r>
              <a:rPr lang="es-ES" sz="2000" dirty="0" smtClean="0"/>
              <a:t> to </a:t>
            </a:r>
            <a:r>
              <a:rPr lang="es-ES" sz="2000" dirty="0" err="1" smtClean="0"/>
              <a:t>know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best</a:t>
            </a:r>
            <a:r>
              <a:rPr lang="es-ES" sz="2000" dirty="0" smtClean="0"/>
              <a:t> </a:t>
            </a:r>
            <a:r>
              <a:rPr lang="es-ES" sz="2000" dirty="0" err="1" smtClean="0"/>
              <a:t>people</a:t>
            </a:r>
            <a:r>
              <a:rPr lang="es-ES" sz="2000" dirty="0" smtClean="0"/>
              <a:t>/IEEE OU in </a:t>
            </a:r>
            <a:r>
              <a:rPr lang="es-ES" sz="2000" dirty="0" err="1" smtClean="0"/>
              <a:t>those</a:t>
            </a:r>
            <a:r>
              <a:rPr lang="es-ES" sz="2000" dirty="0" smtClean="0"/>
              <a:t> </a:t>
            </a:r>
            <a:r>
              <a:rPr lang="es-ES" sz="2000" dirty="0" err="1" smtClean="0"/>
              <a:t>areas</a:t>
            </a:r>
            <a:r>
              <a:rPr lang="es-ES" sz="2000" dirty="0" smtClean="0"/>
              <a:t>?</a:t>
            </a:r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28" y="1477218"/>
            <a:ext cx="7172950" cy="40440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1937" y="5664820"/>
            <a:ext cx="3417067" cy="529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[</a:t>
            </a:r>
            <a:r>
              <a:rPr lang="es-ES" sz="1600" dirty="0" err="1" smtClean="0"/>
              <a:t>Source</a:t>
            </a:r>
            <a:r>
              <a:rPr lang="es-ES" sz="1600" dirty="0" smtClean="0"/>
              <a:t>: </a:t>
            </a:r>
            <a:r>
              <a:rPr lang="es-ES" sz="1600" dirty="0" err="1" smtClean="0"/>
              <a:t>Factset</a:t>
            </a:r>
            <a:r>
              <a:rPr lang="es-ES" sz="1600" dirty="0" smtClean="0"/>
              <a:t> Research Systems]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01" y="498090"/>
            <a:ext cx="8596668" cy="1320800"/>
          </a:xfrm>
        </p:spPr>
        <p:txBody>
          <a:bodyPr/>
          <a:lstStyle/>
          <a:p>
            <a:r>
              <a:rPr lang="es-ES" dirty="0" err="1" smtClean="0"/>
              <a:t>Consolidation</a:t>
            </a:r>
            <a:r>
              <a:rPr lang="es-ES" dirty="0" smtClean="0"/>
              <a:t> </a:t>
            </a:r>
            <a:r>
              <a:rPr lang="es-ES" dirty="0" err="1" smtClean="0"/>
              <a:t>Limits</a:t>
            </a:r>
            <a:r>
              <a:rPr lang="es-ES" dirty="0" smtClean="0"/>
              <a:t> </a:t>
            </a:r>
            <a:r>
              <a:rPr lang="es-ES" dirty="0" err="1" smtClean="0"/>
              <a:t>Opportunities</a:t>
            </a:r>
            <a:r>
              <a:rPr lang="es-ES" dirty="0" smtClean="0"/>
              <a:t> in “</a:t>
            </a:r>
            <a:r>
              <a:rPr lang="es-ES" dirty="0" err="1" smtClean="0"/>
              <a:t>Classical</a:t>
            </a:r>
            <a:r>
              <a:rPr lang="es-ES" dirty="0" smtClean="0"/>
              <a:t>” EDA </a:t>
            </a:r>
            <a:r>
              <a:rPr lang="es-ES" dirty="0" err="1" smtClean="0"/>
              <a:t>Industry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96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983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System Design: Becoming A Necessity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164132" y="1110075"/>
            <a:ext cx="1697423" cy="4775308"/>
            <a:chOff x="3723289" y="982705"/>
            <a:chExt cx="1697423" cy="4775308"/>
          </a:xfrm>
        </p:grpSpPr>
        <p:sp>
          <p:nvSpPr>
            <p:cNvPr id="42" name="Rounded Rectangle 41"/>
            <p:cNvSpPr/>
            <p:nvPr/>
          </p:nvSpPr>
          <p:spPr>
            <a:xfrm>
              <a:off x="3747534" y="5009278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Interconnects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747534" y="4561881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Cells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747534" y="4114484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Logic blocks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747534" y="3667087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AMS blocks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47534" y="3219690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Power delivery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47534" y="2324896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Microarchitecture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747534" y="1430102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Architecture/Sys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747534" y="1877499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Firmware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747534" y="982705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8D90FF">
                    <a:tint val="66000"/>
                    <a:satMod val="160000"/>
                  </a:srgbClr>
                </a:gs>
                <a:gs pos="50000">
                  <a:srgbClr val="8D90FF">
                    <a:tint val="44500"/>
                    <a:satMod val="160000"/>
                  </a:srgbClr>
                </a:gs>
                <a:gs pos="100000">
                  <a:srgbClr val="8D9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Software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758167" y="5456677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Devices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723289" y="2772293"/>
              <a:ext cx="1662545" cy="301336"/>
            </a:xfrm>
            <a:prstGeom prst="roundRect">
              <a:avLst/>
            </a:prstGeom>
            <a:gradFill flip="none" rotWithShape="1">
              <a:gsLst>
                <a:gs pos="0">
                  <a:srgbClr val="4B54FF">
                    <a:tint val="66000"/>
                    <a:satMod val="160000"/>
                  </a:srgbClr>
                </a:gs>
                <a:gs pos="50000">
                  <a:srgbClr val="4B54FF">
                    <a:tint val="44500"/>
                    <a:satMod val="160000"/>
                  </a:srgbClr>
                </a:gs>
                <a:gs pos="100000">
                  <a:srgbClr val="4B54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0860A8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200" kern="0" dirty="0">
                  <a:solidFill>
                    <a:srgbClr val="0860A8">
                      <a:lumMod val="75000"/>
                    </a:srgbClr>
                  </a:solidFill>
                  <a:latin typeface="Neo Sans Intel"/>
                  <a:cs typeface="Arial"/>
                </a:rPr>
                <a:t>On-chip fabrics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29612" y="1087404"/>
            <a:ext cx="2625757" cy="4786150"/>
            <a:chOff x="5560942" y="967162"/>
            <a:chExt cx="2625757" cy="4786150"/>
          </a:xfrm>
        </p:grpSpPr>
        <p:sp>
          <p:nvSpPr>
            <p:cNvPr id="54" name="Trapezoid 53"/>
            <p:cNvSpPr/>
            <p:nvPr/>
          </p:nvSpPr>
          <p:spPr>
            <a:xfrm flipV="1">
              <a:off x="5995987" y="2748052"/>
              <a:ext cx="1743001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55" name="Trapezoid 54"/>
            <p:cNvSpPr/>
            <p:nvPr/>
          </p:nvSpPr>
          <p:spPr>
            <a:xfrm flipV="1">
              <a:off x="6211814" y="3667087"/>
              <a:ext cx="1314450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 dirty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56" name="Trapezoid 55"/>
            <p:cNvSpPr/>
            <p:nvPr/>
          </p:nvSpPr>
          <p:spPr>
            <a:xfrm flipV="1">
              <a:off x="6099102" y="3219690"/>
              <a:ext cx="1533525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57" name="Trapezoid 56"/>
            <p:cNvSpPr/>
            <p:nvPr/>
          </p:nvSpPr>
          <p:spPr>
            <a:xfrm flipV="1">
              <a:off x="6329290" y="4114484"/>
              <a:ext cx="1076324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 dirty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58" name="Trapezoid 57"/>
            <p:cNvSpPr/>
            <p:nvPr/>
          </p:nvSpPr>
          <p:spPr>
            <a:xfrm flipV="1">
              <a:off x="5892800" y="2305467"/>
              <a:ext cx="1952625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flipV="1">
              <a:off x="5778500" y="1866788"/>
              <a:ext cx="2200275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flipV="1">
              <a:off x="5676900" y="1434709"/>
              <a:ext cx="2401625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flipV="1">
              <a:off x="5560942" y="982705"/>
              <a:ext cx="2625757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endParaRPr lang="en-US" kern="0" dirty="0">
                <a:solidFill>
                  <a:srgbClr val="FFFFFF"/>
                </a:solidFill>
                <a:latin typeface="Neo Sans Intel"/>
                <a:cs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>
              <a:off x="6199802" y="5004579"/>
              <a:ext cx="1314450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Neo Sans Intel"/>
                  <a:cs typeface="Arial"/>
                </a:rPr>
                <a:t>Interconnect</a:t>
              </a:r>
            </a:p>
          </p:txBody>
        </p:sp>
        <p:sp>
          <p:nvSpPr>
            <p:cNvPr id="63" name="Trapezoid 62"/>
            <p:cNvSpPr/>
            <p:nvPr/>
          </p:nvSpPr>
          <p:spPr>
            <a:xfrm>
              <a:off x="6087090" y="5451976"/>
              <a:ext cx="1533525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kern="0" dirty="0">
                  <a:solidFill>
                    <a:srgbClr val="FFFFFF"/>
                  </a:solidFill>
                  <a:latin typeface="Neo Sans Intel"/>
                  <a:cs typeface="Arial"/>
                </a:rPr>
                <a:t>Devices</a:t>
              </a:r>
            </a:p>
          </p:txBody>
        </p:sp>
        <p:sp>
          <p:nvSpPr>
            <p:cNvPr id="64" name="Trapezoid 63"/>
            <p:cNvSpPr/>
            <p:nvPr/>
          </p:nvSpPr>
          <p:spPr>
            <a:xfrm>
              <a:off x="6317278" y="4557182"/>
              <a:ext cx="1076324" cy="301336"/>
            </a:xfrm>
            <a:prstGeom prst="trapezoid">
              <a:avLst/>
            </a:prstGeom>
            <a:gradFill flip="none" rotWithShape="1">
              <a:gsLst>
                <a:gs pos="0">
                  <a:srgbClr val="8D90FF">
                    <a:shade val="30000"/>
                    <a:satMod val="115000"/>
                  </a:srgbClr>
                </a:gs>
                <a:gs pos="50000">
                  <a:srgbClr val="8D90FF">
                    <a:shade val="67500"/>
                    <a:satMod val="115000"/>
                  </a:srgbClr>
                </a:gs>
                <a:gs pos="100000">
                  <a:srgbClr val="8D90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A6CAE1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kern="0" dirty="0">
                  <a:solidFill>
                    <a:srgbClr val="FFFFFF"/>
                  </a:solidFill>
                  <a:latin typeface="Neo Sans Intel"/>
                  <a:cs typeface="Arial"/>
                </a:rPr>
                <a:t>Cells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21007" y="407726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Digital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33892" y="3646913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AMS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38198" y="3216592"/>
              <a:ext cx="1505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Power delivery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32673" y="2757179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On-chip fabrics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52129" y="2311439"/>
              <a:ext cx="1744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Microarchitecture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52257" y="1870145"/>
              <a:ext cx="10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Firmware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89035" y="1426881"/>
              <a:ext cx="9498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Systems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82089" y="967162"/>
              <a:ext cx="987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Software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117961" y="2912218"/>
            <a:ext cx="2930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Main                 areas of              possible                 expansion                  for                      CEDA</a:t>
            </a:r>
            <a:endParaRPr lang="en-US" sz="2000" kern="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9509163" y="1987030"/>
            <a:ext cx="850604" cy="3880514"/>
          </a:xfrm>
          <a:prstGeom prst="downArrow">
            <a:avLst/>
          </a:prstGeom>
          <a:solidFill>
            <a:srgbClr val="0860A8">
              <a:lumMod val="75000"/>
            </a:srgb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rtlCol="0" anchor="ctr"/>
          <a:lstStyle/>
          <a:p>
            <a:pPr defTabSz="914400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Neo Sans Intel Medium" pitchFamily="34" charset="0"/>
                <a:cs typeface="Arial"/>
              </a:rPr>
              <a:t>More classical EDA knowledge</a:t>
            </a:r>
            <a:endParaRPr lang="en-US" sz="2000" kern="0" dirty="0">
              <a:solidFill>
                <a:srgbClr val="FFFFFF"/>
              </a:solidFill>
              <a:latin typeface="Neo Sans Intel Medium" pitchFamily="34" charset="0"/>
              <a:cs typeface="Arial"/>
            </a:endParaRPr>
          </a:p>
        </p:txBody>
      </p:sp>
      <p:sp>
        <p:nvSpPr>
          <p:cNvPr id="80" name="Freeform 32"/>
          <p:cNvSpPr>
            <a:spLocks/>
          </p:cNvSpPr>
          <p:nvPr/>
        </p:nvSpPr>
        <p:spPr bwMode="auto">
          <a:xfrm rot="16200000">
            <a:off x="4594767" y="3159127"/>
            <a:ext cx="4782178" cy="643302"/>
          </a:xfrm>
          <a:custGeom>
            <a:avLst/>
            <a:gdLst>
              <a:gd name="connsiteX0" fmla="*/ 0 w 10000"/>
              <a:gd name="connsiteY0" fmla="*/ 1494 h 5159"/>
              <a:gd name="connsiteX1" fmla="*/ 1675 w 10000"/>
              <a:gd name="connsiteY1" fmla="*/ 684 h 5159"/>
              <a:gd name="connsiteX2" fmla="*/ 2673 w 10000"/>
              <a:gd name="connsiteY2" fmla="*/ 256 h 5159"/>
              <a:gd name="connsiteX3" fmla="*/ 4067 w 10000"/>
              <a:gd name="connsiteY3" fmla="*/ 4970 h 5159"/>
              <a:gd name="connsiteX4" fmla="*/ 6019 w 10000"/>
              <a:gd name="connsiteY4" fmla="*/ 4113 h 5159"/>
              <a:gd name="connsiteX5" fmla="*/ 7625 w 10000"/>
              <a:gd name="connsiteY5" fmla="*/ 2451 h 5159"/>
              <a:gd name="connsiteX6" fmla="*/ 10000 w 10000"/>
              <a:gd name="connsiteY6" fmla="*/ 1779 h 5159"/>
              <a:gd name="connsiteX0" fmla="*/ 0 w 10000"/>
              <a:gd name="connsiteY0" fmla="*/ 1588 h 8409"/>
              <a:gd name="connsiteX1" fmla="*/ 1675 w 10000"/>
              <a:gd name="connsiteY1" fmla="*/ 18 h 8409"/>
              <a:gd name="connsiteX2" fmla="*/ 2632 w 10000"/>
              <a:gd name="connsiteY2" fmla="*/ 4130 h 8409"/>
              <a:gd name="connsiteX3" fmla="*/ 4067 w 10000"/>
              <a:gd name="connsiteY3" fmla="*/ 8326 h 8409"/>
              <a:gd name="connsiteX4" fmla="*/ 6019 w 10000"/>
              <a:gd name="connsiteY4" fmla="*/ 6664 h 8409"/>
              <a:gd name="connsiteX5" fmla="*/ 7625 w 10000"/>
              <a:gd name="connsiteY5" fmla="*/ 3443 h 8409"/>
              <a:gd name="connsiteX6" fmla="*/ 10000 w 10000"/>
              <a:gd name="connsiteY6" fmla="*/ 2140 h 8409"/>
              <a:gd name="connsiteX0" fmla="*/ 0 w 9877"/>
              <a:gd name="connsiteY0" fmla="*/ 36 h 17532"/>
              <a:gd name="connsiteX1" fmla="*/ 1552 w 9877"/>
              <a:gd name="connsiteY1" fmla="*/ 7553 h 17532"/>
              <a:gd name="connsiteX2" fmla="*/ 2509 w 9877"/>
              <a:gd name="connsiteY2" fmla="*/ 12443 h 17532"/>
              <a:gd name="connsiteX3" fmla="*/ 3944 w 9877"/>
              <a:gd name="connsiteY3" fmla="*/ 17433 h 17532"/>
              <a:gd name="connsiteX4" fmla="*/ 5896 w 9877"/>
              <a:gd name="connsiteY4" fmla="*/ 15457 h 17532"/>
              <a:gd name="connsiteX5" fmla="*/ 7502 w 9877"/>
              <a:gd name="connsiteY5" fmla="*/ 11626 h 17532"/>
              <a:gd name="connsiteX6" fmla="*/ 9877 w 9877"/>
              <a:gd name="connsiteY6" fmla="*/ 10077 h 17532"/>
              <a:gd name="connsiteX0" fmla="*/ 0 w 10000"/>
              <a:gd name="connsiteY0" fmla="*/ 31 h 10010"/>
              <a:gd name="connsiteX1" fmla="*/ 1571 w 10000"/>
              <a:gd name="connsiteY1" fmla="*/ 4318 h 10010"/>
              <a:gd name="connsiteX2" fmla="*/ 2540 w 10000"/>
              <a:gd name="connsiteY2" fmla="*/ 7107 h 10010"/>
              <a:gd name="connsiteX3" fmla="*/ 3993 w 10000"/>
              <a:gd name="connsiteY3" fmla="*/ 9954 h 10010"/>
              <a:gd name="connsiteX4" fmla="*/ 5969 w 10000"/>
              <a:gd name="connsiteY4" fmla="*/ 8826 h 10010"/>
              <a:gd name="connsiteX5" fmla="*/ 7595 w 10000"/>
              <a:gd name="connsiteY5" fmla="*/ 6641 h 10010"/>
              <a:gd name="connsiteX6" fmla="*/ 10000 w 10000"/>
              <a:gd name="connsiteY6" fmla="*/ 5758 h 10010"/>
              <a:gd name="connsiteX0" fmla="*/ 0 w 10000"/>
              <a:gd name="connsiteY0" fmla="*/ 31 h 10039"/>
              <a:gd name="connsiteX1" fmla="*/ 1571 w 10000"/>
              <a:gd name="connsiteY1" fmla="*/ 4318 h 10039"/>
              <a:gd name="connsiteX2" fmla="*/ 2540 w 10000"/>
              <a:gd name="connsiteY2" fmla="*/ 7107 h 10039"/>
              <a:gd name="connsiteX3" fmla="*/ 3993 w 10000"/>
              <a:gd name="connsiteY3" fmla="*/ 9954 h 10039"/>
              <a:gd name="connsiteX4" fmla="*/ 5969 w 10000"/>
              <a:gd name="connsiteY4" fmla="*/ 8826 h 10039"/>
              <a:gd name="connsiteX5" fmla="*/ 7512 w 10000"/>
              <a:gd name="connsiteY5" fmla="*/ 4137 h 10039"/>
              <a:gd name="connsiteX6" fmla="*/ 10000 w 10000"/>
              <a:gd name="connsiteY6" fmla="*/ 5758 h 10039"/>
              <a:gd name="connsiteX0" fmla="*/ 0 w 11597"/>
              <a:gd name="connsiteY0" fmla="*/ 31 h 10039"/>
              <a:gd name="connsiteX1" fmla="*/ 1571 w 11597"/>
              <a:gd name="connsiteY1" fmla="*/ 4318 h 10039"/>
              <a:gd name="connsiteX2" fmla="*/ 2540 w 11597"/>
              <a:gd name="connsiteY2" fmla="*/ 7107 h 10039"/>
              <a:gd name="connsiteX3" fmla="*/ 3993 w 11597"/>
              <a:gd name="connsiteY3" fmla="*/ 9954 h 10039"/>
              <a:gd name="connsiteX4" fmla="*/ 5969 w 11597"/>
              <a:gd name="connsiteY4" fmla="*/ 8826 h 10039"/>
              <a:gd name="connsiteX5" fmla="*/ 7512 w 11597"/>
              <a:gd name="connsiteY5" fmla="*/ 4137 h 10039"/>
              <a:gd name="connsiteX6" fmla="*/ 11597 w 11597"/>
              <a:gd name="connsiteY6" fmla="*/ 3079 h 10039"/>
              <a:gd name="connsiteX0" fmla="*/ 0 w 11597"/>
              <a:gd name="connsiteY0" fmla="*/ 31 h 10039"/>
              <a:gd name="connsiteX1" fmla="*/ 1571 w 11597"/>
              <a:gd name="connsiteY1" fmla="*/ 4318 h 10039"/>
              <a:gd name="connsiteX2" fmla="*/ 2540 w 11597"/>
              <a:gd name="connsiteY2" fmla="*/ 7107 h 10039"/>
              <a:gd name="connsiteX3" fmla="*/ 3993 w 11597"/>
              <a:gd name="connsiteY3" fmla="*/ 9954 h 10039"/>
              <a:gd name="connsiteX4" fmla="*/ 5969 w 11597"/>
              <a:gd name="connsiteY4" fmla="*/ 8826 h 10039"/>
              <a:gd name="connsiteX5" fmla="*/ 7512 w 11597"/>
              <a:gd name="connsiteY5" fmla="*/ 4137 h 10039"/>
              <a:gd name="connsiteX6" fmla="*/ 9416 w 11597"/>
              <a:gd name="connsiteY6" fmla="*/ 965 h 10039"/>
              <a:gd name="connsiteX7" fmla="*/ 11597 w 11597"/>
              <a:gd name="connsiteY7" fmla="*/ 3079 h 10039"/>
              <a:gd name="connsiteX0" fmla="*/ 0 w 9416"/>
              <a:gd name="connsiteY0" fmla="*/ 31 h 10039"/>
              <a:gd name="connsiteX1" fmla="*/ 1571 w 9416"/>
              <a:gd name="connsiteY1" fmla="*/ 4318 h 10039"/>
              <a:gd name="connsiteX2" fmla="*/ 2540 w 9416"/>
              <a:gd name="connsiteY2" fmla="*/ 7107 h 10039"/>
              <a:gd name="connsiteX3" fmla="*/ 3993 w 9416"/>
              <a:gd name="connsiteY3" fmla="*/ 9954 h 10039"/>
              <a:gd name="connsiteX4" fmla="*/ 5969 w 9416"/>
              <a:gd name="connsiteY4" fmla="*/ 8826 h 10039"/>
              <a:gd name="connsiteX5" fmla="*/ 7512 w 9416"/>
              <a:gd name="connsiteY5" fmla="*/ 4137 h 10039"/>
              <a:gd name="connsiteX6" fmla="*/ 9416 w 9416"/>
              <a:gd name="connsiteY6" fmla="*/ 965 h 10039"/>
              <a:gd name="connsiteX0" fmla="*/ 0 w 10000"/>
              <a:gd name="connsiteY0" fmla="*/ 21 h 9990"/>
              <a:gd name="connsiteX1" fmla="*/ 1896 w 10000"/>
              <a:gd name="connsiteY1" fmla="*/ 6790 h 9990"/>
              <a:gd name="connsiteX2" fmla="*/ 2698 w 10000"/>
              <a:gd name="connsiteY2" fmla="*/ 7069 h 9990"/>
              <a:gd name="connsiteX3" fmla="*/ 4241 w 10000"/>
              <a:gd name="connsiteY3" fmla="*/ 9905 h 9990"/>
              <a:gd name="connsiteX4" fmla="*/ 6339 w 10000"/>
              <a:gd name="connsiteY4" fmla="*/ 8782 h 9990"/>
              <a:gd name="connsiteX5" fmla="*/ 7978 w 10000"/>
              <a:gd name="connsiteY5" fmla="*/ 4111 h 9990"/>
              <a:gd name="connsiteX6" fmla="*/ 10000 w 10000"/>
              <a:gd name="connsiteY6" fmla="*/ 951 h 9990"/>
              <a:gd name="connsiteX0" fmla="*/ 0 w 9972"/>
              <a:gd name="connsiteY0" fmla="*/ 3107 h 9048"/>
              <a:gd name="connsiteX1" fmla="*/ 1868 w 9972"/>
              <a:gd name="connsiteY1" fmla="*/ 5845 h 9048"/>
              <a:gd name="connsiteX2" fmla="*/ 2670 w 9972"/>
              <a:gd name="connsiteY2" fmla="*/ 6124 h 9048"/>
              <a:gd name="connsiteX3" fmla="*/ 4213 w 9972"/>
              <a:gd name="connsiteY3" fmla="*/ 8963 h 9048"/>
              <a:gd name="connsiteX4" fmla="*/ 6311 w 9972"/>
              <a:gd name="connsiteY4" fmla="*/ 7839 h 9048"/>
              <a:gd name="connsiteX5" fmla="*/ 7950 w 9972"/>
              <a:gd name="connsiteY5" fmla="*/ 3163 h 9048"/>
              <a:gd name="connsiteX6" fmla="*/ 9972 w 9972"/>
              <a:gd name="connsiteY6" fmla="*/ 0 h 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2" h="9048">
                <a:moveTo>
                  <a:pt x="0" y="3107"/>
                </a:moveTo>
                <a:cubicBezTo>
                  <a:pt x="567" y="2669"/>
                  <a:pt x="1062" y="5390"/>
                  <a:pt x="1868" y="5845"/>
                </a:cubicBezTo>
                <a:cubicBezTo>
                  <a:pt x="2184" y="5658"/>
                  <a:pt x="2279" y="5605"/>
                  <a:pt x="2670" y="6124"/>
                </a:cubicBezTo>
                <a:cubicBezTo>
                  <a:pt x="3061" y="6644"/>
                  <a:pt x="3606" y="8677"/>
                  <a:pt x="4213" y="8963"/>
                </a:cubicBezTo>
                <a:cubicBezTo>
                  <a:pt x="4820" y="9248"/>
                  <a:pt x="5688" y="8806"/>
                  <a:pt x="6311" y="7839"/>
                </a:cubicBezTo>
                <a:cubicBezTo>
                  <a:pt x="6935" y="6871"/>
                  <a:pt x="6965" y="4191"/>
                  <a:pt x="7950" y="3163"/>
                </a:cubicBezTo>
                <a:cubicBezTo>
                  <a:pt x="8934" y="2135"/>
                  <a:pt x="9249" y="176"/>
                  <a:pt x="9972" y="0"/>
                </a:cubicBezTo>
              </a:path>
            </a:pathLst>
          </a:custGeom>
          <a:noFill/>
          <a:ln w="76200" cap="flat" cmpd="sng">
            <a:solidFill>
              <a:srgbClr val="F5E6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endParaRPr lang="en-US" ker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 rot="5400000" flipH="1">
            <a:off x="6700054" y="3211902"/>
            <a:ext cx="4782178" cy="643302"/>
          </a:xfrm>
          <a:custGeom>
            <a:avLst/>
            <a:gdLst>
              <a:gd name="connsiteX0" fmla="*/ 0 w 10000"/>
              <a:gd name="connsiteY0" fmla="*/ 1494 h 5159"/>
              <a:gd name="connsiteX1" fmla="*/ 1675 w 10000"/>
              <a:gd name="connsiteY1" fmla="*/ 684 h 5159"/>
              <a:gd name="connsiteX2" fmla="*/ 2673 w 10000"/>
              <a:gd name="connsiteY2" fmla="*/ 256 h 5159"/>
              <a:gd name="connsiteX3" fmla="*/ 4067 w 10000"/>
              <a:gd name="connsiteY3" fmla="*/ 4970 h 5159"/>
              <a:gd name="connsiteX4" fmla="*/ 6019 w 10000"/>
              <a:gd name="connsiteY4" fmla="*/ 4113 h 5159"/>
              <a:gd name="connsiteX5" fmla="*/ 7625 w 10000"/>
              <a:gd name="connsiteY5" fmla="*/ 2451 h 5159"/>
              <a:gd name="connsiteX6" fmla="*/ 10000 w 10000"/>
              <a:gd name="connsiteY6" fmla="*/ 1779 h 5159"/>
              <a:gd name="connsiteX0" fmla="*/ 0 w 10000"/>
              <a:gd name="connsiteY0" fmla="*/ 1588 h 8409"/>
              <a:gd name="connsiteX1" fmla="*/ 1675 w 10000"/>
              <a:gd name="connsiteY1" fmla="*/ 18 h 8409"/>
              <a:gd name="connsiteX2" fmla="*/ 2632 w 10000"/>
              <a:gd name="connsiteY2" fmla="*/ 4130 h 8409"/>
              <a:gd name="connsiteX3" fmla="*/ 4067 w 10000"/>
              <a:gd name="connsiteY3" fmla="*/ 8326 h 8409"/>
              <a:gd name="connsiteX4" fmla="*/ 6019 w 10000"/>
              <a:gd name="connsiteY4" fmla="*/ 6664 h 8409"/>
              <a:gd name="connsiteX5" fmla="*/ 7625 w 10000"/>
              <a:gd name="connsiteY5" fmla="*/ 3443 h 8409"/>
              <a:gd name="connsiteX6" fmla="*/ 10000 w 10000"/>
              <a:gd name="connsiteY6" fmla="*/ 2140 h 8409"/>
              <a:gd name="connsiteX0" fmla="*/ 0 w 9877"/>
              <a:gd name="connsiteY0" fmla="*/ 36 h 17532"/>
              <a:gd name="connsiteX1" fmla="*/ 1552 w 9877"/>
              <a:gd name="connsiteY1" fmla="*/ 7553 h 17532"/>
              <a:gd name="connsiteX2" fmla="*/ 2509 w 9877"/>
              <a:gd name="connsiteY2" fmla="*/ 12443 h 17532"/>
              <a:gd name="connsiteX3" fmla="*/ 3944 w 9877"/>
              <a:gd name="connsiteY3" fmla="*/ 17433 h 17532"/>
              <a:gd name="connsiteX4" fmla="*/ 5896 w 9877"/>
              <a:gd name="connsiteY4" fmla="*/ 15457 h 17532"/>
              <a:gd name="connsiteX5" fmla="*/ 7502 w 9877"/>
              <a:gd name="connsiteY5" fmla="*/ 11626 h 17532"/>
              <a:gd name="connsiteX6" fmla="*/ 9877 w 9877"/>
              <a:gd name="connsiteY6" fmla="*/ 10077 h 17532"/>
              <a:gd name="connsiteX0" fmla="*/ 0 w 10000"/>
              <a:gd name="connsiteY0" fmla="*/ 31 h 10010"/>
              <a:gd name="connsiteX1" fmla="*/ 1571 w 10000"/>
              <a:gd name="connsiteY1" fmla="*/ 4318 h 10010"/>
              <a:gd name="connsiteX2" fmla="*/ 2540 w 10000"/>
              <a:gd name="connsiteY2" fmla="*/ 7107 h 10010"/>
              <a:gd name="connsiteX3" fmla="*/ 3993 w 10000"/>
              <a:gd name="connsiteY3" fmla="*/ 9954 h 10010"/>
              <a:gd name="connsiteX4" fmla="*/ 5969 w 10000"/>
              <a:gd name="connsiteY4" fmla="*/ 8826 h 10010"/>
              <a:gd name="connsiteX5" fmla="*/ 7595 w 10000"/>
              <a:gd name="connsiteY5" fmla="*/ 6641 h 10010"/>
              <a:gd name="connsiteX6" fmla="*/ 10000 w 10000"/>
              <a:gd name="connsiteY6" fmla="*/ 5758 h 10010"/>
              <a:gd name="connsiteX0" fmla="*/ 0 w 10000"/>
              <a:gd name="connsiteY0" fmla="*/ 31 h 10039"/>
              <a:gd name="connsiteX1" fmla="*/ 1571 w 10000"/>
              <a:gd name="connsiteY1" fmla="*/ 4318 h 10039"/>
              <a:gd name="connsiteX2" fmla="*/ 2540 w 10000"/>
              <a:gd name="connsiteY2" fmla="*/ 7107 h 10039"/>
              <a:gd name="connsiteX3" fmla="*/ 3993 w 10000"/>
              <a:gd name="connsiteY3" fmla="*/ 9954 h 10039"/>
              <a:gd name="connsiteX4" fmla="*/ 5969 w 10000"/>
              <a:gd name="connsiteY4" fmla="*/ 8826 h 10039"/>
              <a:gd name="connsiteX5" fmla="*/ 7512 w 10000"/>
              <a:gd name="connsiteY5" fmla="*/ 4137 h 10039"/>
              <a:gd name="connsiteX6" fmla="*/ 10000 w 10000"/>
              <a:gd name="connsiteY6" fmla="*/ 5758 h 10039"/>
              <a:gd name="connsiteX0" fmla="*/ 0 w 11597"/>
              <a:gd name="connsiteY0" fmla="*/ 31 h 10039"/>
              <a:gd name="connsiteX1" fmla="*/ 1571 w 11597"/>
              <a:gd name="connsiteY1" fmla="*/ 4318 h 10039"/>
              <a:gd name="connsiteX2" fmla="*/ 2540 w 11597"/>
              <a:gd name="connsiteY2" fmla="*/ 7107 h 10039"/>
              <a:gd name="connsiteX3" fmla="*/ 3993 w 11597"/>
              <a:gd name="connsiteY3" fmla="*/ 9954 h 10039"/>
              <a:gd name="connsiteX4" fmla="*/ 5969 w 11597"/>
              <a:gd name="connsiteY4" fmla="*/ 8826 h 10039"/>
              <a:gd name="connsiteX5" fmla="*/ 7512 w 11597"/>
              <a:gd name="connsiteY5" fmla="*/ 4137 h 10039"/>
              <a:gd name="connsiteX6" fmla="*/ 11597 w 11597"/>
              <a:gd name="connsiteY6" fmla="*/ 3079 h 10039"/>
              <a:gd name="connsiteX0" fmla="*/ 0 w 11597"/>
              <a:gd name="connsiteY0" fmla="*/ 31 h 10039"/>
              <a:gd name="connsiteX1" fmla="*/ 1571 w 11597"/>
              <a:gd name="connsiteY1" fmla="*/ 4318 h 10039"/>
              <a:gd name="connsiteX2" fmla="*/ 2540 w 11597"/>
              <a:gd name="connsiteY2" fmla="*/ 7107 h 10039"/>
              <a:gd name="connsiteX3" fmla="*/ 3993 w 11597"/>
              <a:gd name="connsiteY3" fmla="*/ 9954 h 10039"/>
              <a:gd name="connsiteX4" fmla="*/ 5969 w 11597"/>
              <a:gd name="connsiteY4" fmla="*/ 8826 h 10039"/>
              <a:gd name="connsiteX5" fmla="*/ 7512 w 11597"/>
              <a:gd name="connsiteY5" fmla="*/ 4137 h 10039"/>
              <a:gd name="connsiteX6" fmla="*/ 9416 w 11597"/>
              <a:gd name="connsiteY6" fmla="*/ 965 h 10039"/>
              <a:gd name="connsiteX7" fmla="*/ 11597 w 11597"/>
              <a:gd name="connsiteY7" fmla="*/ 3079 h 10039"/>
              <a:gd name="connsiteX0" fmla="*/ 0 w 9416"/>
              <a:gd name="connsiteY0" fmla="*/ 31 h 10039"/>
              <a:gd name="connsiteX1" fmla="*/ 1571 w 9416"/>
              <a:gd name="connsiteY1" fmla="*/ 4318 h 10039"/>
              <a:gd name="connsiteX2" fmla="*/ 2540 w 9416"/>
              <a:gd name="connsiteY2" fmla="*/ 7107 h 10039"/>
              <a:gd name="connsiteX3" fmla="*/ 3993 w 9416"/>
              <a:gd name="connsiteY3" fmla="*/ 9954 h 10039"/>
              <a:gd name="connsiteX4" fmla="*/ 5969 w 9416"/>
              <a:gd name="connsiteY4" fmla="*/ 8826 h 10039"/>
              <a:gd name="connsiteX5" fmla="*/ 7512 w 9416"/>
              <a:gd name="connsiteY5" fmla="*/ 4137 h 10039"/>
              <a:gd name="connsiteX6" fmla="*/ 9416 w 9416"/>
              <a:gd name="connsiteY6" fmla="*/ 965 h 10039"/>
              <a:gd name="connsiteX0" fmla="*/ 0 w 10000"/>
              <a:gd name="connsiteY0" fmla="*/ 21 h 9990"/>
              <a:gd name="connsiteX1" fmla="*/ 1896 w 10000"/>
              <a:gd name="connsiteY1" fmla="*/ 6790 h 9990"/>
              <a:gd name="connsiteX2" fmla="*/ 2698 w 10000"/>
              <a:gd name="connsiteY2" fmla="*/ 7069 h 9990"/>
              <a:gd name="connsiteX3" fmla="*/ 4241 w 10000"/>
              <a:gd name="connsiteY3" fmla="*/ 9905 h 9990"/>
              <a:gd name="connsiteX4" fmla="*/ 6339 w 10000"/>
              <a:gd name="connsiteY4" fmla="*/ 8782 h 9990"/>
              <a:gd name="connsiteX5" fmla="*/ 7978 w 10000"/>
              <a:gd name="connsiteY5" fmla="*/ 4111 h 9990"/>
              <a:gd name="connsiteX6" fmla="*/ 10000 w 10000"/>
              <a:gd name="connsiteY6" fmla="*/ 951 h 9990"/>
              <a:gd name="connsiteX0" fmla="*/ 0 w 9972"/>
              <a:gd name="connsiteY0" fmla="*/ 3107 h 9048"/>
              <a:gd name="connsiteX1" fmla="*/ 1868 w 9972"/>
              <a:gd name="connsiteY1" fmla="*/ 5845 h 9048"/>
              <a:gd name="connsiteX2" fmla="*/ 2670 w 9972"/>
              <a:gd name="connsiteY2" fmla="*/ 6124 h 9048"/>
              <a:gd name="connsiteX3" fmla="*/ 4213 w 9972"/>
              <a:gd name="connsiteY3" fmla="*/ 8963 h 9048"/>
              <a:gd name="connsiteX4" fmla="*/ 6311 w 9972"/>
              <a:gd name="connsiteY4" fmla="*/ 7839 h 9048"/>
              <a:gd name="connsiteX5" fmla="*/ 7950 w 9972"/>
              <a:gd name="connsiteY5" fmla="*/ 3163 h 9048"/>
              <a:gd name="connsiteX6" fmla="*/ 9972 w 9972"/>
              <a:gd name="connsiteY6" fmla="*/ 0 h 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2" h="9048">
                <a:moveTo>
                  <a:pt x="0" y="3107"/>
                </a:moveTo>
                <a:cubicBezTo>
                  <a:pt x="567" y="2669"/>
                  <a:pt x="1062" y="5390"/>
                  <a:pt x="1868" y="5845"/>
                </a:cubicBezTo>
                <a:cubicBezTo>
                  <a:pt x="2184" y="5658"/>
                  <a:pt x="2279" y="5605"/>
                  <a:pt x="2670" y="6124"/>
                </a:cubicBezTo>
                <a:cubicBezTo>
                  <a:pt x="3061" y="6644"/>
                  <a:pt x="3606" y="8677"/>
                  <a:pt x="4213" y="8963"/>
                </a:cubicBezTo>
                <a:cubicBezTo>
                  <a:pt x="4820" y="9248"/>
                  <a:pt x="5688" y="8806"/>
                  <a:pt x="6311" y="7839"/>
                </a:cubicBezTo>
                <a:cubicBezTo>
                  <a:pt x="6935" y="6871"/>
                  <a:pt x="6965" y="4191"/>
                  <a:pt x="7950" y="3163"/>
                </a:cubicBezTo>
                <a:cubicBezTo>
                  <a:pt x="8934" y="2135"/>
                  <a:pt x="9249" y="176"/>
                  <a:pt x="9972" y="0"/>
                </a:cubicBezTo>
              </a:path>
            </a:pathLst>
          </a:custGeom>
          <a:noFill/>
          <a:ln w="76200" cap="flat" cmpd="sng">
            <a:solidFill>
              <a:srgbClr val="F5E6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endParaRPr lang="en-US" ker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8892" y="1085734"/>
            <a:ext cx="2536477" cy="1712214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angle 78"/>
          <p:cNvSpPr/>
          <p:nvPr/>
        </p:nvSpPr>
        <p:spPr>
          <a:xfrm>
            <a:off x="6802869" y="5503857"/>
            <a:ext cx="2417833" cy="477516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49960" y="799556"/>
            <a:ext cx="5953848" cy="16852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Most successful companies cover stack (Apple, Google, Cisco, HTC, etc.)</a:t>
            </a:r>
          </a:p>
          <a:p>
            <a:pPr lvl="1"/>
            <a:r>
              <a:rPr lang="en-US" sz="2200" dirty="0" smtClean="0"/>
              <a:t>Others going there: Intel, Microsoft, …</a:t>
            </a:r>
          </a:p>
          <a:p>
            <a:r>
              <a:rPr lang="en-US" sz="2400" dirty="0" smtClean="0"/>
              <a:t>Professionals starts requiring more versatile education: HW-SW knowledge, societal challenges, etc.</a:t>
            </a:r>
          </a:p>
          <a:p>
            <a:pPr lvl="1"/>
            <a:r>
              <a:rPr lang="en-US" sz="2200" dirty="0" smtClean="0"/>
              <a:t>Our possible pool of volunteers will have this background, attract them!</a:t>
            </a:r>
          </a:p>
          <a:p>
            <a:pPr lvl="1"/>
            <a:r>
              <a:rPr lang="en-US" sz="2200" dirty="0" smtClean="0"/>
              <a:t>DAC focus seems to need re-evaluated: where are scientists going?</a:t>
            </a:r>
          </a:p>
          <a:p>
            <a:pPr lvl="1"/>
            <a:r>
              <a:rPr lang="en-US" sz="2200" dirty="0" smtClean="0"/>
              <a:t>DATE 2017 topics: </a:t>
            </a:r>
            <a:r>
              <a:rPr lang="en-US" sz="2200" dirty="0" err="1" smtClean="0"/>
              <a:t>IoT</a:t>
            </a:r>
            <a:r>
              <a:rPr lang="en-US" sz="2200" dirty="0" smtClean="0"/>
              <a:t>, bio-medical systems design, and cloud computing</a:t>
            </a:r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CEDA Meeting in Lausanne proposal</a:t>
            </a:r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CEDA Luncheon (revamp)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3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 animBg="1"/>
      <p:bldP spid="80" grpId="0" animBg="1"/>
      <p:bldP spid="83" grpId="0" animBg="1"/>
      <p:bldP spid="3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06" y="186456"/>
            <a:ext cx="9870384" cy="1142702"/>
          </a:xfrm>
        </p:spPr>
        <p:txBody>
          <a:bodyPr>
            <a:noAutofit/>
          </a:bodyPr>
          <a:lstStyle/>
          <a:p>
            <a:r>
              <a:rPr lang="en-US" dirty="0" smtClean="0"/>
              <a:t>Big Data: </a:t>
            </a:r>
            <a:r>
              <a:rPr lang="en-US" dirty="0"/>
              <a:t>Data Collection and Processing </a:t>
            </a:r>
            <a:r>
              <a:rPr lang="en-US" dirty="0" smtClean="0"/>
              <a:t> Driven by EDA Evolution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94" y="4560502"/>
            <a:ext cx="8929025" cy="1685251"/>
          </a:xfrm>
        </p:spPr>
        <p:txBody>
          <a:bodyPr>
            <a:noAutofit/>
          </a:bodyPr>
          <a:lstStyle/>
          <a:p>
            <a:r>
              <a:rPr lang="en-US" sz="2400" dirty="0"/>
              <a:t>Data growth </a:t>
            </a:r>
            <a:r>
              <a:rPr lang="en-US" sz="2400" dirty="0" smtClean="0"/>
              <a:t>in 2015 </a:t>
            </a:r>
            <a:r>
              <a:rPr lang="en-US" sz="2400" dirty="0"/>
              <a:t>= 100x in ten years [IDC 2012]</a:t>
            </a:r>
          </a:p>
          <a:p>
            <a:pPr lvl="1"/>
            <a:r>
              <a:rPr lang="en-US" sz="2200" dirty="0"/>
              <a:t>Population growth = 10% in ten years</a:t>
            </a:r>
          </a:p>
          <a:p>
            <a:r>
              <a:rPr lang="en-US" sz="2400" dirty="0"/>
              <a:t>Monetizing data for commerce, health, science or services</a:t>
            </a:r>
          </a:p>
          <a:p>
            <a:pPr lvl="1"/>
            <a:r>
              <a:rPr lang="en-US" sz="2200" dirty="0"/>
              <a:t>Big Data is shaping society… </a:t>
            </a:r>
            <a:r>
              <a:rPr lang="en-US" sz="2200" dirty="0" smtClean="0"/>
              <a:t>Value in its integration                        									in </a:t>
            </a:r>
            <a:r>
              <a:rPr lang="en-US" sz="2200" dirty="0"/>
              <a:t>whatever we do!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94" y="1472049"/>
            <a:ext cx="4765916" cy="280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6888" y="4231973"/>
            <a:ext cx="2433028" cy="332368"/>
          </a:xfrm>
          <a:prstGeom prst="rect">
            <a:avLst/>
          </a:prstGeom>
          <a:noFill/>
        </p:spPr>
        <p:txBody>
          <a:bodyPr wrap="square" lIns="82266" tIns="41133" rIns="82266" bIns="41133" rtlCol="0">
            <a:spAutoFit/>
          </a:bodyPr>
          <a:lstStyle/>
          <a:p>
            <a:r>
              <a:rPr lang="en-US" sz="1620" dirty="0"/>
              <a:t>[source: Economist]</a:t>
            </a:r>
          </a:p>
        </p:txBody>
      </p:sp>
      <p:sp>
        <p:nvSpPr>
          <p:cNvPr id="6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0210801" y="6524625"/>
            <a:ext cx="40957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999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BCBB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sz="1000" dirty="0"/>
              <a:t>4</a:t>
            </a:r>
            <a:endParaRPr lang="en-US" sz="1000" dirty="0"/>
          </a:p>
        </p:txBody>
      </p:sp>
      <p:pic>
        <p:nvPicPr>
          <p:cNvPr id="7" name="Picture 6" descr="kTMbe7b9c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9" y="1951554"/>
            <a:ext cx="853803" cy="86925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7751705" y="2871213"/>
            <a:ext cx="625706" cy="2781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2013</a:t>
            </a:r>
          </a:p>
        </p:txBody>
      </p:sp>
      <p:pic>
        <p:nvPicPr>
          <p:cNvPr id="9" name="Picture 8" descr="kTMbe7b9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28" y="1954606"/>
            <a:ext cx="853803" cy="86925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8853234" y="2874265"/>
            <a:ext cx="625706" cy="27812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22846" y="1619669"/>
            <a:ext cx="83427" cy="326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056477" y="1508422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Gill Sans Light"/>
                <a:cs typeface="Gill Sans Light"/>
              </a:rPr>
              <a:t>4.4ZB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29709" y="1223347"/>
            <a:ext cx="87316" cy="7261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9057915" y="973039"/>
            <a:ext cx="84253" cy="972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9186120" y="1577950"/>
            <a:ext cx="74236" cy="37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9293468" y="1334598"/>
            <a:ext cx="78125" cy="617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9395512" y="1539286"/>
            <a:ext cx="10118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Gill Sans Light"/>
                <a:cs typeface="Gill Sans Light"/>
              </a:rPr>
              <a:t>44ZB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512" y="3489701"/>
            <a:ext cx="1656380" cy="23921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95602" y="3197522"/>
            <a:ext cx="2960970" cy="332368"/>
          </a:xfrm>
          <a:prstGeom prst="rect">
            <a:avLst/>
          </a:prstGeom>
          <a:noFill/>
        </p:spPr>
        <p:txBody>
          <a:bodyPr wrap="square" lIns="82266" tIns="41133" rIns="82266" bIns="41133" rtlCol="0">
            <a:spAutoFit/>
          </a:bodyPr>
          <a:lstStyle/>
          <a:p>
            <a:r>
              <a:rPr lang="en-US" sz="1620" dirty="0"/>
              <a:t>[source: </a:t>
            </a:r>
            <a:r>
              <a:rPr lang="en-US" sz="1620" dirty="0" smtClean="0"/>
              <a:t>Microsoft Research]</a:t>
            </a: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7850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2346</Words>
  <Application>Microsoft Macintosh PowerPoint</Application>
  <PresentationFormat>Custom</PresentationFormat>
  <Paragraphs>292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    IEEE CEDA  Executive Committee &amp; Annual Board of Governors’ Meetings at DAC 2016</vt:lpstr>
      <vt:lpstr>Strategy Discussion: Status and Development Needs</vt:lpstr>
      <vt:lpstr>IEEE Strategic Plan (2015-2020): Goals</vt:lpstr>
      <vt:lpstr>IEEE Strategic Plan (2015-2020):  Key Initiatives Supporting the Goals</vt:lpstr>
      <vt:lpstr>CEDA Impact on Scientific Community:   “Strategy is about predicting a future and  charting out a path to it” </vt:lpstr>
      <vt:lpstr>CEDA – Creating the EDA/Design Automation Opportunity for the future  (Shishpal’s term expanded)</vt:lpstr>
      <vt:lpstr>Consolidation Limits Opportunities in “Classical” EDA Industry</vt:lpstr>
      <vt:lpstr>System Design: Becoming A Necessity</vt:lpstr>
      <vt:lpstr>Big Data: Data Collection and Processing  Driven by EDA Evolution      </vt:lpstr>
      <vt:lpstr>CEDA Community: Visibility and Identity </vt:lpstr>
      <vt:lpstr>Add Value and Help Community with IEEE CEDA Events</vt:lpstr>
      <vt:lpstr>Make CEDA Visible to Young Researchers and Professionals</vt:lpstr>
      <vt:lpstr>Strategy Discussion: Technical Activities</vt:lpstr>
      <vt:lpstr>Future Directions for Activities:            Top Goals for 2016</vt:lpstr>
      <vt:lpstr>Future Directions for Activities:              Top Goals for 2016-2017</vt:lpstr>
      <vt:lpstr>Future Directions for Activities:          Key Strategies </vt:lpstr>
      <vt:lpstr>Future Directions for Activities:                Key Strategies – Open Questions</vt:lpstr>
      <vt:lpstr>Strategy Discussion: Conferences</vt:lpstr>
      <vt:lpstr>CEDA (Conferences) Strategy/Goals 2016</vt:lpstr>
      <vt:lpstr>Key Strategies Update (June 2016)</vt:lpstr>
      <vt:lpstr>Strategy Discussion: Publications</vt:lpstr>
      <vt:lpstr>CEDA Publications Strategy/Goals 2016</vt:lpstr>
      <vt:lpstr>Key Strategies Update (June 2016)</vt:lpstr>
      <vt:lpstr>Questions? Suggestions and other ideas are welcome, too!</vt:lpstr>
      <vt:lpstr>Distinguished Lecturer Program</vt:lpstr>
      <vt:lpstr>Status of Activity</vt:lpstr>
      <vt:lpstr>Next steps…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TELECON</dc:title>
  <dc:creator>CC-3</dc:creator>
  <cp:lastModifiedBy>Jennifir McGillis</cp:lastModifiedBy>
  <cp:revision>54</cp:revision>
  <dcterms:created xsi:type="dcterms:W3CDTF">2016-04-15T13:56:06Z</dcterms:created>
  <dcterms:modified xsi:type="dcterms:W3CDTF">2016-06-05T21:58:08Z</dcterms:modified>
</cp:coreProperties>
</file>