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7" r:id="rId1"/>
  </p:sldMasterIdLst>
  <p:notesMasterIdLst>
    <p:notesMasterId r:id="rId10"/>
  </p:notesMasterIdLst>
  <p:sldIdLst>
    <p:sldId id="263" r:id="rId2"/>
    <p:sldId id="264" r:id="rId3"/>
    <p:sldId id="265" r:id="rId4"/>
    <p:sldId id="266" r:id="rId5"/>
    <p:sldId id="267" r:id="rId6"/>
    <p:sldId id="268" r:id="rId7"/>
    <p:sldId id="269" r:id="rId8"/>
    <p:sldId id="270" r:id="rId9"/>
  </p:sldIdLst>
  <p:sldSz cx="9144000" cy="5143500" type="screen16x9"/>
  <p:notesSz cx="6858000" cy="9144000"/>
  <p:defaultTextStyle>
    <a:defPPr>
      <a:defRPr lang="en-US"/>
    </a:defPPr>
    <a:lvl1pPr marL="0" algn="l" defTabSz="342875" rtl="0" eaLnBrk="1" latinLnBrk="0" hangingPunct="1">
      <a:defRPr sz="1400" kern="1200">
        <a:solidFill>
          <a:schemeClr val="tx1"/>
        </a:solidFill>
        <a:latin typeface="+mn-lt"/>
        <a:ea typeface="+mn-ea"/>
        <a:cs typeface="+mn-cs"/>
      </a:defRPr>
    </a:lvl1pPr>
    <a:lvl2pPr marL="342875" algn="l" defTabSz="342875" rtl="0" eaLnBrk="1" latinLnBrk="0" hangingPunct="1">
      <a:defRPr sz="1400" kern="1200">
        <a:solidFill>
          <a:schemeClr val="tx1"/>
        </a:solidFill>
        <a:latin typeface="+mn-lt"/>
        <a:ea typeface="+mn-ea"/>
        <a:cs typeface="+mn-cs"/>
      </a:defRPr>
    </a:lvl2pPr>
    <a:lvl3pPr marL="685749" algn="l" defTabSz="342875" rtl="0" eaLnBrk="1" latinLnBrk="0" hangingPunct="1">
      <a:defRPr sz="1400" kern="1200">
        <a:solidFill>
          <a:schemeClr val="tx1"/>
        </a:solidFill>
        <a:latin typeface="+mn-lt"/>
        <a:ea typeface="+mn-ea"/>
        <a:cs typeface="+mn-cs"/>
      </a:defRPr>
    </a:lvl3pPr>
    <a:lvl4pPr marL="1028624" algn="l" defTabSz="342875" rtl="0" eaLnBrk="1" latinLnBrk="0" hangingPunct="1">
      <a:defRPr sz="1400" kern="1200">
        <a:solidFill>
          <a:schemeClr val="tx1"/>
        </a:solidFill>
        <a:latin typeface="+mn-lt"/>
        <a:ea typeface="+mn-ea"/>
        <a:cs typeface="+mn-cs"/>
      </a:defRPr>
    </a:lvl4pPr>
    <a:lvl5pPr marL="1371498" algn="l" defTabSz="342875" rtl="0" eaLnBrk="1" latinLnBrk="0" hangingPunct="1">
      <a:defRPr sz="1400" kern="1200">
        <a:solidFill>
          <a:schemeClr val="tx1"/>
        </a:solidFill>
        <a:latin typeface="+mn-lt"/>
        <a:ea typeface="+mn-ea"/>
        <a:cs typeface="+mn-cs"/>
      </a:defRPr>
    </a:lvl5pPr>
    <a:lvl6pPr marL="1714373" algn="l" defTabSz="342875" rtl="0" eaLnBrk="1" latinLnBrk="0" hangingPunct="1">
      <a:defRPr sz="1400" kern="1200">
        <a:solidFill>
          <a:schemeClr val="tx1"/>
        </a:solidFill>
        <a:latin typeface="+mn-lt"/>
        <a:ea typeface="+mn-ea"/>
        <a:cs typeface="+mn-cs"/>
      </a:defRPr>
    </a:lvl6pPr>
    <a:lvl7pPr marL="2057246" algn="l" defTabSz="342875" rtl="0" eaLnBrk="1" latinLnBrk="0" hangingPunct="1">
      <a:defRPr sz="1400" kern="1200">
        <a:solidFill>
          <a:schemeClr val="tx1"/>
        </a:solidFill>
        <a:latin typeface="+mn-lt"/>
        <a:ea typeface="+mn-ea"/>
        <a:cs typeface="+mn-cs"/>
      </a:defRPr>
    </a:lvl7pPr>
    <a:lvl8pPr marL="2400120" algn="l" defTabSz="342875" rtl="0" eaLnBrk="1" latinLnBrk="0" hangingPunct="1">
      <a:defRPr sz="1400" kern="1200">
        <a:solidFill>
          <a:schemeClr val="tx1"/>
        </a:solidFill>
        <a:latin typeface="+mn-lt"/>
        <a:ea typeface="+mn-ea"/>
        <a:cs typeface="+mn-cs"/>
      </a:defRPr>
    </a:lvl8pPr>
    <a:lvl9pPr marL="2742995" algn="l" defTabSz="342875"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CC"/>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26" autoAdjust="0"/>
    <p:restoredTop sz="84412" autoAdjust="0"/>
  </p:normalViewPr>
  <p:slideViewPr>
    <p:cSldViewPr snapToGrid="0">
      <p:cViewPr varScale="1">
        <p:scale>
          <a:sx n="78" d="100"/>
          <a:sy n="78" d="100"/>
        </p:scale>
        <p:origin x="66" y="165"/>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083B84-AE7C-490B-879B-B139EEC6CB60}" type="datetimeFigureOut">
              <a:rPr lang="en-US" smtClean="0"/>
              <a:t>6/18/2018</a:t>
            </a:fld>
            <a:endParaRPr 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CC3132-655C-45F4-B24C-D1D794BCA172}" type="slidenum">
              <a:rPr lang="en-US" smtClean="0"/>
              <a:t>‹#›</a:t>
            </a:fld>
            <a:endParaRPr lang="en-US"/>
          </a:p>
        </p:txBody>
      </p:sp>
    </p:spTree>
    <p:extLst>
      <p:ext uri="{BB962C8B-B14F-4D97-AF65-F5344CB8AC3E}">
        <p14:creationId xmlns:p14="http://schemas.microsoft.com/office/powerpoint/2010/main" val="1312512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dirty="0"/>
          </a:p>
        </p:txBody>
      </p:sp>
      <p:sp>
        <p:nvSpPr>
          <p:cNvPr id="4" name="投影片編號版面配置區 3"/>
          <p:cNvSpPr>
            <a:spLocks noGrp="1"/>
          </p:cNvSpPr>
          <p:nvPr>
            <p:ph type="sldNum" sz="quarter" idx="10"/>
          </p:nvPr>
        </p:nvSpPr>
        <p:spPr/>
        <p:txBody>
          <a:bodyPr/>
          <a:lstStyle/>
          <a:p>
            <a:fld id="{EDCC3132-655C-45F4-B24C-D1D794BCA172}" type="slidenum">
              <a:rPr lang="en-US" smtClean="0"/>
              <a:t>2</a:t>
            </a:fld>
            <a:endParaRPr lang="en-US"/>
          </a:p>
        </p:txBody>
      </p:sp>
    </p:spTree>
    <p:extLst>
      <p:ext uri="{BB962C8B-B14F-4D97-AF65-F5344CB8AC3E}">
        <p14:creationId xmlns:p14="http://schemas.microsoft.com/office/powerpoint/2010/main" val="1087244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kern="1200" dirty="0" smtClean="0">
                <a:solidFill>
                  <a:schemeClr val="tx1"/>
                </a:solidFill>
                <a:effectLst/>
                <a:latin typeface="+mn-lt"/>
                <a:ea typeface="+mn-ea"/>
                <a:cs typeface="+mn-cs"/>
              </a:rPr>
              <a:t>Sani: </a:t>
            </a:r>
            <a:r>
              <a:rPr lang="en-US" sz="1200" kern="1200" dirty="0" smtClean="0">
                <a:solidFill>
                  <a:schemeClr val="tx1"/>
                </a:solidFill>
                <a:effectLst/>
                <a:latin typeface="+mn-lt"/>
                <a:ea typeface="+mn-ea"/>
                <a:cs typeface="+mn-cs"/>
              </a:rPr>
              <a:t>On page 3, second bullet, on EDA’s focus. I think we can say that EDA is still EDA, but that the industry is in a different “post-</a:t>
            </a:r>
            <a:r>
              <a:rPr lang="en-US" sz="1200" kern="1200" dirty="0" err="1" smtClean="0">
                <a:solidFill>
                  <a:schemeClr val="tx1"/>
                </a:solidFill>
                <a:effectLst/>
                <a:latin typeface="+mn-lt"/>
                <a:ea typeface="+mn-ea"/>
                <a:cs typeface="+mn-cs"/>
              </a:rPr>
              <a:t>moore</a:t>
            </a:r>
            <a:r>
              <a:rPr lang="en-US" sz="1200" kern="1200" dirty="0" smtClean="0">
                <a:solidFill>
                  <a:schemeClr val="tx1"/>
                </a:solidFill>
                <a:effectLst/>
                <a:latin typeface="+mn-lt"/>
                <a:ea typeface="+mn-ea"/>
                <a:cs typeface="+mn-cs"/>
              </a:rPr>
              <a:t>” phase where technology priorities and design methods have changed. So the funding model (at least in the US) is now quite different from how it used to be. This is causing EDA people to broaden their scopes and apply their training in adjacent areas. So EDA is still EDA, but EDA’s people are broadening their focus?</a:t>
            </a:r>
          </a:p>
          <a:p>
            <a:endParaRPr lang="en-US" dirty="0"/>
          </a:p>
        </p:txBody>
      </p:sp>
      <p:sp>
        <p:nvSpPr>
          <p:cNvPr id="4" name="投影片編號版面配置區 3"/>
          <p:cNvSpPr>
            <a:spLocks noGrp="1"/>
          </p:cNvSpPr>
          <p:nvPr>
            <p:ph type="sldNum" sz="quarter" idx="10"/>
          </p:nvPr>
        </p:nvSpPr>
        <p:spPr/>
        <p:txBody>
          <a:bodyPr/>
          <a:lstStyle/>
          <a:p>
            <a:fld id="{EDCC3132-655C-45F4-B24C-D1D794BCA172}" type="slidenum">
              <a:rPr lang="en-US" smtClean="0"/>
              <a:t>3</a:t>
            </a:fld>
            <a:endParaRPr lang="en-US"/>
          </a:p>
        </p:txBody>
      </p:sp>
    </p:spTree>
    <p:extLst>
      <p:ext uri="{BB962C8B-B14F-4D97-AF65-F5344CB8AC3E}">
        <p14:creationId xmlns:p14="http://schemas.microsoft.com/office/powerpoint/2010/main" val="3164772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sz="1800" dirty="0" smtClean="0">
                <a:solidFill>
                  <a:srgbClr val="000099"/>
                </a:solidFill>
              </a:rPr>
              <a:t>aligned with EU FET Flagship projects, 1B Euro in graphene, quantum computing, and </a:t>
            </a:r>
            <a:r>
              <a:rPr lang="en-US" sz="1800" dirty="0" err="1" smtClean="0">
                <a:solidFill>
                  <a:srgbClr val="000099"/>
                </a:solidFill>
              </a:rPr>
              <a:t>nano</a:t>
            </a:r>
            <a:r>
              <a:rPr lang="en-US" sz="1800" dirty="0" smtClean="0">
                <a:solidFill>
                  <a:srgbClr val="000099"/>
                </a:solidFill>
              </a:rPr>
              <a:t>-systems</a:t>
            </a:r>
          </a:p>
          <a:p>
            <a:endParaRPr lang="en-US" sz="1800" dirty="0" smtClean="0">
              <a:solidFill>
                <a:srgbClr val="000099"/>
              </a:solidFill>
            </a:endParaRPr>
          </a:p>
          <a:p>
            <a:r>
              <a:rPr lang="en-US" sz="1650" dirty="0" smtClean="0"/>
              <a:t>Consolidate growth of CEDA “community” and measure progress and success </a:t>
            </a:r>
          </a:p>
          <a:p>
            <a:pPr lvl="1"/>
            <a:r>
              <a:rPr lang="en-US" dirty="0" smtClean="0">
                <a:solidFill>
                  <a:srgbClr val="000099"/>
                </a:solidFill>
              </a:rPr>
              <a:t>Make committees more active than now: VPs define position with an objective/topic to focus on; define goals within first 3 months, evaluation of performance each year </a:t>
            </a:r>
          </a:p>
          <a:p>
            <a:endParaRPr lang="en-US" dirty="0"/>
          </a:p>
        </p:txBody>
      </p:sp>
      <p:sp>
        <p:nvSpPr>
          <p:cNvPr id="4" name="投影片編號版面配置區 3"/>
          <p:cNvSpPr>
            <a:spLocks noGrp="1"/>
          </p:cNvSpPr>
          <p:nvPr>
            <p:ph type="sldNum" sz="quarter" idx="10"/>
          </p:nvPr>
        </p:nvSpPr>
        <p:spPr/>
        <p:txBody>
          <a:bodyPr/>
          <a:lstStyle/>
          <a:p>
            <a:fld id="{EDCC3132-655C-45F4-B24C-D1D794BCA172}" type="slidenum">
              <a:rPr lang="en-US" smtClean="0"/>
              <a:t>4</a:t>
            </a:fld>
            <a:endParaRPr lang="en-US"/>
          </a:p>
        </p:txBody>
      </p:sp>
    </p:spTree>
    <p:extLst>
      <p:ext uri="{BB962C8B-B14F-4D97-AF65-F5344CB8AC3E}">
        <p14:creationId xmlns:p14="http://schemas.microsoft.com/office/powerpoint/2010/main" val="18731964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David%20Atienza" TargetMode="Externa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hasCustomPrompt="1"/>
          </p:nvPr>
        </p:nvSpPr>
        <p:spPr>
          <a:xfrm>
            <a:off x="506857" y="977187"/>
            <a:ext cx="6875456" cy="1234727"/>
          </a:xfrm>
        </p:spPr>
        <p:txBody>
          <a:bodyPr anchor="b">
            <a:noAutofit/>
          </a:bodyPr>
          <a:lstStyle>
            <a:lvl1pPr algn="l">
              <a:defRPr sz="3000">
                <a:solidFill>
                  <a:schemeClr val="accent1">
                    <a:lumMod val="75000"/>
                  </a:schemeClr>
                </a:solidFill>
                <a:latin typeface="+mj-lt"/>
                <a:cs typeface="Arial"/>
              </a:defRPr>
            </a:lvl1pPr>
          </a:lstStyle>
          <a:p>
            <a:r>
              <a:rPr lang="es-ES" dirty="0" smtClean="0"/>
              <a:t>IEEE CEDA </a:t>
            </a:r>
            <a:br>
              <a:rPr lang="es-ES" dirty="0" smtClean="0"/>
            </a:br>
            <a:r>
              <a:rPr lang="es-ES" dirty="0" err="1" smtClean="0"/>
              <a:t>Executive</a:t>
            </a:r>
            <a:r>
              <a:rPr lang="es-ES" dirty="0" smtClean="0"/>
              <a:t> </a:t>
            </a:r>
            <a:r>
              <a:rPr lang="es-ES" dirty="0" err="1" smtClean="0"/>
              <a:t>Committee</a:t>
            </a:r>
            <a:r>
              <a:rPr lang="es-ES" dirty="0" smtClean="0"/>
              <a:t> Meeting</a:t>
            </a:r>
            <a:endParaRPr lang="en-US" dirty="0"/>
          </a:p>
        </p:txBody>
      </p:sp>
      <p:sp>
        <p:nvSpPr>
          <p:cNvPr id="3" name="Subtitle 2"/>
          <p:cNvSpPr>
            <a:spLocks noGrp="1"/>
          </p:cNvSpPr>
          <p:nvPr>
            <p:ph type="subTitle" idx="1" hasCustomPrompt="1"/>
          </p:nvPr>
        </p:nvSpPr>
        <p:spPr>
          <a:xfrm>
            <a:off x="509173" y="3435047"/>
            <a:ext cx="5825202" cy="515249"/>
          </a:xfrm>
        </p:spPr>
        <p:txBody>
          <a:bodyPr anchor="t">
            <a:normAutofit/>
          </a:bodyPr>
          <a:lstStyle>
            <a:lvl1pPr marL="0" indent="0" algn="l">
              <a:buNone/>
              <a:defRPr sz="1400" baseline="0">
                <a:solidFill>
                  <a:schemeClr val="tx1">
                    <a:lumMod val="50000"/>
                    <a:lumOff val="50000"/>
                  </a:schemeClr>
                </a:solidFill>
                <a:latin typeface="+mn-lt"/>
                <a:cs typeface="Aria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smtClean="0"/>
              <a:t>June 24, 2018</a:t>
            </a:r>
            <a:br>
              <a:rPr lang="en-US" dirty="0" smtClean="0"/>
            </a:br>
            <a:r>
              <a:rPr lang="en-US" dirty="0" smtClean="0"/>
              <a:t>San Francisco, California, USA</a:t>
            </a:r>
          </a:p>
          <a:p>
            <a:r>
              <a:rPr lang="en-US" dirty="0" smtClean="0"/>
              <a:t/>
            </a:r>
            <a:br>
              <a:rPr lang="en-US" dirty="0" smtClean="0"/>
            </a:br>
            <a:endParaRPr lang="en-US" dirty="0"/>
          </a:p>
        </p:txBody>
      </p:sp>
      <p:sp>
        <p:nvSpPr>
          <p:cNvPr id="6" name="Slide Number Placeholder 5"/>
          <p:cNvSpPr>
            <a:spLocks noGrp="1"/>
          </p:cNvSpPr>
          <p:nvPr>
            <p:ph type="sldNum" sz="quarter" idx="12"/>
          </p:nvPr>
        </p:nvSpPr>
        <p:spPr>
          <a:xfrm>
            <a:off x="3953233" y="4865559"/>
            <a:ext cx="512504" cy="273844"/>
          </a:xfrm>
        </p:spPr>
        <p:txBody>
          <a:bodyPr/>
          <a:lstStyle/>
          <a:p>
            <a:fld id="{D57F1E4F-1CFF-5643-939E-217C01CDF565}" type="slidenum">
              <a:rPr lang="en-US" smtClean="0"/>
              <a:pPr/>
              <a:t>‹#›</a:t>
            </a:fld>
            <a:endParaRPr lang="en-US" dirty="0"/>
          </a:p>
        </p:txBody>
      </p:sp>
      <p:sp>
        <p:nvSpPr>
          <p:cNvPr id="29" name="Footer Placeholder 4"/>
          <p:cNvSpPr txBox="1">
            <a:spLocks/>
          </p:cNvSpPr>
          <p:nvPr/>
        </p:nvSpPr>
        <p:spPr>
          <a:xfrm>
            <a:off x="253907" y="4869657"/>
            <a:ext cx="1950842" cy="273844"/>
          </a:xfrm>
          <a:prstGeom prst="rect">
            <a:avLst/>
          </a:prstGeom>
        </p:spPr>
        <p:txBody>
          <a:bodyPr vert="horz" lIns="68580" tIns="34290" rIns="68580" bIns="34290" rtlCol="0" anchor="ctr"/>
          <a:lstStyle>
            <a:defPPr>
              <a:defRPr lang="en-US"/>
            </a:defPPr>
            <a:lvl1pPr marL="0" marR="0" indent="0" algn="l" defTabSz="457200" rtl="0" eaLnBrk="1" fontAlgn="auto" latinLnBrk="0" hangingPunct="1">
              <a:lnSpc>
                <a:spcPct val="100000"/>
              </a:lnSpc>
              <a:spcBef>
                <a:spcPts val="0"/>
              </a:spcBef>
              <a:spcAft>
                <a:spcPts val="0"/>
              </a:spcAft>
              <a:buClrTx/>
              <a:buSzTx/>
              <a:buFontTx/>
              <a:buNone/>
              <a:tabLst/>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mtClean="0"/>
              <a:t>Moscone West, San Francisco, CA</a:t>
            </a:r>
            <a:endParaRPr lang="en-US" dirty="0"/>
          </a:p>
        </p:txBody>
      </p:sp>
      <p:sp>
        <p:nvSpPr>
          <p:cNvPr id="8" name="TextBox 7"/>
          <p:cNvSpPr txBox="1"/>
          <p:nvPr/>
        </p:nvSpPr>
        <p:spPr>
          <a:xfrm>
            <a:off x="504276" y="2349642"/>
            <a:ext cx="2771073" cy="561692"/>
          </a:xfrm>
          <a:prstGeom prst="rect">
            <a:avLst/>
          </a:prstGeom>
          <a:noFill/>
        </p:spPr>
        <p:txBody>
          <a:bodyPr wrap="square" lIns="68580" tIns="34290" rIns="68580" bIns="34290" rtlCol="0">
            <a:spAutoFit/>
          </a:bodyPr>
          <a:lstStyle/>
          <a:p>
            <a:pPr marL="0" marR="0" indent="0" algn="l" defTabSz="342900" rtl="0" eaLnBrk="1" fontAlgn="auto" latinLnBrk="0" hangingPunct="1">
              <a:lnSpc>
                <a:spcPct val="100000"/>
              </a:lnSpc>
              <a:spcBef>
                <a:spcPts val="0"/>
              </a:spcBef>
              <a:spcAft>
                <a:spcPts val="0"/>
              </a:spcAft>
              <a:buClrTx/>
              <a:buSzTx/>
              <a:buFontTx/>
              <a:buNone/>
              <a:tabLst/>
              <a:defRPr/>
            </a:pPr>
            <a:r>
              <a:rPr lang="en-US" sz="1800" dirty="0" smtClean="0">
                <a:latin typeface="+mn-lt"/>
                <a:cs typeface="Arial"/>
              </a:rPr>
              <a:t>David </a:t>
            </a:r>
            <a:r>
              <a:rPr lang="en-US" sz="1800" dirty="0" err="1" smtClean="0">
                <a:latin typeface="+mn-lt"/>
                <a:cs typeface="Arial"/>
              </a:rPr>
              <a:t>Atienza</a:t>
            </a:r>
            <a:r>
              <a:rPr lang="en-US" sz="1800" baseline="0" dirty="0" smtClean="0">
                <a:latin typeface="+mn-lt"/>
                <a:cs typeface="Arial"/>
              </a:rPr>
              <a:t> - </a:t>
            </a:r>
            <a:r>
              <a:rPr lang="en-US" sz="1800" dirty="0" smtClean="0">
                <a:latin typeface="+mn-lt"/>
                <a:cs typeface="Arial"/>
              </a:rPr>
              <a:t>President</a:t>
            </a:r>
          </a:p>
          <a:p>
            <a:endParaRPr lang="en-US" dirty="0"/>
          </a:p>
        </p:txBody>
      </p:sp>
      <p:sp>
        <p:nvSpPr>
          <p:cNvPr id="28" name="Footer Placeholder 4"/>
          <p:cNvSpPr txBox="1">
            <a:spLocks/>
          </p:cNvSpPr>
          <p:nvPr/>
        </p:nvSpPr>
        <p:spPr>
          <a:xfrm>
            <a:off x="253907" y="4869657"/>
            <a:ext cx="1950842" cy="273844"/>
          </a:xfrm>
          <a:prstGeom prst="rect">
            <a:avLst/>
          </a:prstGeom>
        </p:spPr>
        <p:txBody>
          <a:bodyPr vert="horz" lIns="68580" tIns="34290" rIns="68580" bIns="34290" rtlCol="0" anchor="ctr"/>
          <a:lstStyle>
            <a:defPPr>
              <a:defRPr lang="en-US"/>
            </a:defPPr>
            <a:lvl1pPr marL="0" marR="0" indent="0" algn="l" defTabSz="457200" rtl="0" eaLnBrk="1" fontAlgn="auto" latinLnBrk="0" hangingPunct="1">
              <a:lnSpc>
                <a:spcPct val="100000"/>
              </a:lnSpc>
              <a:spcBef>
                <a:spcPts val="0"/>
              </a:spcBef>
              <a:spcAft>
                <a:spcPts val="0"/>
              </a:spcAft>
              <a:buClrTx/>
              <a:buSzTx/>
              <a:buFontTx/>
              <a:buNone/>
              <a:tabLst/>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err="1" smtClean="0">
                <a:latin typeface="Arial"/>
                <a:cs typeface="Arial"/>
              </a:rPr>
              <a:t>Moscone</a:t>
            </a:r>
            <a:r>
              <a:rPr lang="en-US" dirty="0" smtClean="0">
                <a:latin typeface="Arial"/>
                <a:cs typeface="Arial"/>
              </a:rPr>
              <a:t> West, San Francisco, CA</a:t>
            </a:r>
            <a:endParaRPr lang="en-US" dirty="0">
              <a:latin typeface="Arial"/>
              <a:cs typeface="Arial"/>
            </a:endParaRPr>
          </a:p>
        </p:txBody>
      </p:sp>
      <p:grpSp>
        <p:nvGrpSpPr>
          <p:cNvPr id="37" name="Group 36"/>
          <p:cNvGrpSpPr/>
          <p:nvPr/>
        </p:nvGrpSpPr>
        <p:grpSpPr>
          <a:xfrm>
            <a:off x="7527877" y="4399424"/>
            <a:ext cx="1509001" cy="683560"/>
            <a:chOff x="7374819" y="4263522"/>
            <a:chExt cx="1662060" cy="819462"/>
          </a:xfrm>
        </p:grpSpPr>
        <p:pic>
          <p:nvPicPr>
            <p:cNvPr id="38" name="Picture 37" descr="2018-55dac_logosquare_hires_medium.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31764" y="4263522"/>
              <a:ext cx="343814" cy="343814"/>
            </a:xfrm>
            <a:prstGeom prst="rect">
              <a:avLst/>
            </a:prstGeom>
          </p:spPr>
        </p:pic>
        <p:pic>
          <p:nvPicPr>
            <p:cNvPr id="44" name="Picture 2"/>
            <p:cNvPicPr>
              <a:picLocks noChangeAspect="1" noChangeArrowheads="1"/>
            </p:cNvPicPr>
            <p:nvPr userDrawn="1"/>
          </p:nvPicPr>
          <p:blipFill>
            <a:blip r:embed="rId3">
              <a:clrChange>
                <a:clrFrom>
                  <a:srgbClr val="FBFBFB"/>
                </a:clrFrom>
                <a:clrTo>
                  <a:srgbClr val="FBFBFB">
                    <a:alpha val="0"/>
                  </a:srgbClr>
                </a:clrTo>
              </a:clrChange>
              <a:extLst>
                <a:ext uri="{28A0092B-C50C-407E-A947-70E740481C1C}">
                  <a14:useLocalDpi xmlns:a14="http://schemas.microsoft.com/office/drawing/2010/main" val="0"/>
                </a:ext>
              </a:extLst>
            </a:blip>
            <a:stretch>
              <a:fillRect/>
            </a:stretch>
          </p:blipFill>
          <p:spPr bwMode="auto">
            <a:xfrm>
              <a:off x="7640427" y="4315943"/>
              <a:ext cx="943188" cy="3143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5" name="Picture 4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374819" y="4646341"/>
              <a:ext cx="1662060" cy="436643"/>
            </a:xfrm>
            <a:prstGeom prst="rect">
              <a:avLst/>
            </a:prstGeom>
          </p:spPr>
        </p:pic>
      </p:grpSp>
      <p:sp>
        <p:nvSpPr>
          <p:cNvPr id="32" name="Footer Placeholder 4"/>
          <p:cNvSpPr txBox="1">
            <a:spLocks/>
          </p:cNvSpPr>
          <p:nvPr userDrawn="1"/>
        </p:nvSpPr>
        <p:spPr>
          <a:xfrm>
            <a:off x="253908" y="4869657"/>
            <a:ext cx="1950842" cy="273844"/>
          </a:xfrm>
          <a:prstGeom prst="rect">
            <a:avLst/>
          </a:prstGeom>
        </p:spPr>
        <p:txBody>
          <a:bodyPr vert="horz" lIns="68579" tIns="34289" rIns="68579" bIns="34289" rtlCol="0" anchor="ctr"/>
          <a:lstStyle>
            <a:defPPr>
              <a:defRPr lang="en-US"/>
            </a:defPPr>
            <a:lvl1pPr marL="0" marR="0" indent="0" algn="l" defTabSz="457200" rtl="0" eaLnBrk="1" fontAlgn="auto" latinLnBrk="0" hangingPunct="1">
              <a:lnSpc>
                <a:spcPct val="100000"/>
              </a:lnSpc>
              <a:spcBef>
                <a:spcPts val="0"/>
              </a:spcBef>
              <a:spcAft>
                <a:spcPts val="0"/>
              </a:spcAft>
              <a:buClrTx/>
              <a:buSzTx/>
              <a:buFontTx/>
              <a:buNone/>
              <a:tabLst/>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err="1" smtClean="0">
                <a:latin typeface="+mn-lt"/>
                <a:cs typeface="Arial"/>
              </a:rPr>
              <a:t>Moscone</a:t>
            </a:r>
            <a:r>
              <a:rPr lang="en-US" dirty="0" smtClean="0">
                <a:latin typeface="+mn-lt"/>
                <a:cs typeface="Arial"/>
              </a:rPr>
              <a:t> West, San Francisco, CA</a:t>
            </a:r>
            <a:endParaRPr lang="en-US" dirty="0">
              <a:latin typeface="+mn-lt"/>
              <a:cs typeface="Arial"/>
            </a:endParaRPr>
          </a:p>
        </p:txBody>
      </p:sp>
      <p:sp>
        <p:nvSpPr>
          <p:cNvPr id="34" name="TextBox 33"/>
          <p:cNvSpPr txBox="1"/>
          <p:nvPr userDrawn="1"/>
        </p:nvSpPr>
        <p:spPr>
          <a:xfrm>
            <a:off x="501102" y="2958529"/>
            <a:ext cx="2274387" cy="288539"/>
          </a:xfrm>
          <a:prstGeom prst="rect">
            <a:avLst/>
          </a:prstGeom>
          <a:noFill/>
        </p:spPr>
        <p:txBody>
          <a:bodyPr wrap="none" lIns="68579" tIns="34289" rIns="68579" bIns="34289" rtlCol="0">
            <a:spAutoFit/>
          </a:bodyPr>
          <a:lstStyle/>
          <a:p>
            <a:r>
              <a:rPr lang="en-US" dirty="0" smtClean="0">
                <a:latin typeface="+mn-lt"/>
                <a:cs typeface="Arial"/>
                <a:hlinkClick r:id="rId5"/>
              </a:rPr>
              <a:t>president@ieee-ceda.com</a:t>
            </a:r>
            <a:endParaRPr lang="en-US" dirty="0">
              <a:latin typeface="+mn-lt"/>
              <a:cs typeface="Arial"/>
            </a:endParaRPr>
          </a:p>
        </p:txBody>
      </p:sp>
    </p:spTree>
    <p:extLst>
      <p:ext uri="{BB962C8B-B14F-4D97-AF65-F5344CB8AC3E}">
        <p14:creationId xmlns:p14="http://schemas.microsoft.com/office/powerpoint/2010/main" val="1946338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3826" y="243165"/>
            <a:ext cx="6447501" cy="481958"/>
          </a:xfrm>
        </p:spPr>
        <p:txBody>
          <a:bodyPr>
            <a:normAutofit/>
          </a:bodyPr>
          <a:lstStyle>
            <a:lvl1pPr>
              <a:defRPr sz="2700">
                <a:latin typeface="+mn-lt"/>
                <a:cs typeface="Arial"/>
              </a:defRPr>
            </a:lvl1pPr>
          </a:lstStyle>
          <a:p>
            <a:r>
              <a:rPr lang="en-US" dirty="0" smtClean="0"/>
              <a:t>Edit content</a:t>
            </a:r>
            <a:endParaRPr lang="en-US" dirty="0"/>
          </a:p>
        </p:txBody>
      </p:sp>
      <p:sp>
        <p:nvSpPr>
          <p:cNvPr id="3" name="Content Placeholder 2"/>
          <p:cNvSpPr>
            <a:spLocks noGrp="1"/>
          </p:cNvSpPr>
          <p:nvPr>
            <p:ph idx="1" hasCustomPrompt="1"/>
          </p:nvPr>
        </p:nvSpPr>
        <p:spPr>
          <a:xfrm>
            <a:off x="265463" y="898287"/>
            <a:ext cx="6447501" cy="3632735"/>
          </a:xfrm>
        </p:spPr>
        <p:txBody>
          <a:bodyPr>
            <a:normAutofit/>
          </a:bodyPr>
          <a:lstStyle>
            <a:lvl1pPr marL="285750" indent="-285750">
              <a:buClr>
                <a:schemeClr val="accent2">
                  <a:lumMod val="75000"/>
                </a:schemeClr>
              </a:buClr>
              <a:buSzPct val="90000"/>
              <a:buFont typeface="Arial"/>
              <a:buChar char="•"/>
              <a:defRPr sz="1800">
                <a:solidFill>
                  <a:schemeClr val="tx1"/>
                </a:solidFill>
                <a:latin typeface="+mn-lt"/>
                <a:cs typeface="Arial"/>
              </a:defRPr>
            </a:lvl1pPr>
            <a:lvl2pPr marL="628650" indent="-285750">
              <a:buClr>
                <a:schemeClr val="accent2">
                  <a:lumMod val="75000"/>
                </a:schemeClr>
              </a:buClr>
              <a:buSzPct val="90000"/>
              <a:buFont typeface="Arial"/>
              <a:buChar char="•"/>
              <a:defRPr sz="1500">
                <a:solidFill>
                  <a:schemeClr val="tx1"/>
                </a:solidFill>
                <a:latin typeface="+mn-lt"/>
                <a:cs typeface="Arial"/>
              </a:defRPr>
            </a:lvl2pPr>
            <a:lvl3pPr marL="971550" indent="-285750">
              <a:buClr>
                <a:schemeClr val="accent2">
                  <a:lumMod val="75000"/>
                </a:schemeClr>
              </a:buClr>
              <a:buSzPct val="90000"/>
              <a:buFont typeface="Arial"/>
              <a:buChar char="•"/>
              <a:defRPr sz="1400" baseline="0">
                <a:solidFill>
                  <a:schemeClr val="tx1"/>
                </a:solidFill>
                <a:latin typeface="+mn-lt"/>
                <a:cs typeface="Arial"/>
              </a:defRPr>
            </a:lvl3pPr>
            <a:lvl4pPr>
              <a:defRPr>
                <a:latin typeface="California FB"/>
                <a:cs typeface="California FB"/>
              </a:defRPr>
            </a:lvl4pPr>
            <a:lvl5pPr>
              <a:defRPr>
                <a:latin typeface="California FB"/>
                <a:cs typeface="California FB"/>
              </a:defRPr>
            </a:lvl5pPr>
          </a:lstStyle>
          <a:p>
            <a:pPr lvl="0"/>
            <a:r>
              <a:rPr lang="en-US" dirty="0" smtClean="0"/>
              <a:t>Level one</a:t>
            </a:r>
            <a:endParaRPr lang="en-US" dirty="0"/>
          </a:p>
          <a:p>
            <a:pPr lvl="1"/>
            <a:r>
              <a:rPr lang="en-US" dirty="0" smtClean="0"/>
              <a:t>Level two</a:t>
            </a:r>
            <a:endParaRPr lang="en-US" dirty="0"/>
          </a:p>
          <a:p>
            <a:pPr lvl="2"/>
            <a:r>
              <a:rPr lang="en-US" dirty="0" smtClean="0"/>
              <a:t>Level three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8861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8568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000" b="0" cap="none"/>
            </a:lvl1pPr>
          </a:lstStyle>
          <a:p>
            <a:r>
              <a:rPr lang="en-US" dirty="0" smtClean="0"/>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400">
                <a:solidFill>
                  <a:schemeClr val="tx1">
                    <a:lumMod val="75000"/>
                    <a:lumOff val="2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9321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365760" y="1085850"/>
            <a:ext cx="8326438" cy="3714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a:xfrm>
            <a:off x="228600" y="4863703"/>
            <a:ext cx="571500" cy="177404"/>
          </a:xfrm>
          <a:prstGeom prst="rect">
            <a:avLst/>
          </a:prstGeom>
        </p:spPr>
        <p:txBody>
          <a:bodyPr/>
          <a:lstStyle>
            <a:lvl1pPr>
              <a:defRPr/>
            </a:lvl1pPr>
          </a:lstStyle>
          <a:p>
            <a:pPr>
              <a:defRPr/>
            </a:pPr>
            <a:r>
              <a:rPr lang="en-US" dirty="0"/>
              <a:t>Page </a:t>
            </a:r>
            <a:fld id="{742CE1F0-28BF-A844-9B91-A150FCA372DE}" type="slidenum">
              <a:rPr lang="en-US" smtClean="0"/>
              <a:pPr>
                <a:defRPr/>
              </a:pPr>
              <a:t>‹#›</a:t>
            </a:fld>
            <a:endParaRPr lang="en-US" dirty="0"/>
          </a:p>
        </p:txBody>
      </p:sp>
    </p:spTree>
    <p:extLst>
      <p:ext uri="{BB962C8B-B14F-4D97-AF65-F5344CB8AC3E}">
        <p14:creationId xmlns:p14="http://schemas.microsoft.com/office/powerpoint/2010/main" val="160722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273826" y="243165"/>
            <a:ext cx="6447501" cy="990600"/>
          </a:xfrm>
          <a:prstGeom prst="rect">
            <a:avLst/>
          </a:prstGeom>
        </p:spPr>
        <p:txBody>
          <a:bodyPr vert="horz" lIns="68580" tIns="34290" rIns="68580" bIns="34290" rtlCol="0" anchor="t">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65462" y="1380519"/>
            <a:ext cx="6447501" cy="3150503"/>
          </a:xfrm>
          <a:prstGeom prst="rect">
            <a:avLst/>
          </a:prstGeom>
        </p:spPr>
        <p:txBody>
          <a:bodyPr vert="horz" lIns="68580" tIns="34290" rIns="68580" bIns="3429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253907" y="4869657"/>
            <a:ext cx="1950842" cy="273844"/>
          </a:xfrm>
          <a:prstGeom prst="rect">
            <a:avLst/>
          </a:prstGeom>
        </p:spPr>
        <p:txBody>
          <a:bodyPr vert="horz" lIns="68580" tIns="34290" rIns="68580" bIns="34290" rtlCol="0" anchor="ctr"/>
          <a:lstStyle>
            <a:lvl1pPr marL="0" marR="0" indent="0" algn="l" defTabSz="342900" rtl="0" eaLnBrk="1" fontAlgn="auto" latinLnBrk="0" hangingPunct="1">
              <a:lnSpc>
                <a:spcPct val="100000"/>
              </a:lnSpc>
              <a:spcBef>
                <a:spcPts val="0"/>
              </a:spcBef>
              <a:spcAft>
                <a:spcPts val="0"/>
              </a:spcAft>
              <a:buClrTx/>
              <a:buSzTx/>
              <a:buFontTx/>
              <a:buNone/>
              <a:tabLst/>
              <a:defRPr sz="700">
                <a:solidFill>
                  <a:schemeClr val="tx1">
                    <a:tint val="75000"/>
                  </a:schemeClr>
                </a:solidFill>
              </a:defRPr>
            </a:lvl1pPr>
          </a:lstStyle>
          <a:p>
            <a:r>
              <a:rPr lang="en-US" dirty="0" err="1" smtClean="0"/>
              <a:t>Moscone</a:t>
            </a:r>
            <a:r>
              <a:rPr lang="en-US" dirty="0" smtClean="0"/>
              <a:t> West, San Francisco, CA</a:t>
            </a:r>
            <a:endParaRPr lang="en-US" dirty="0"/>
          </a:p>
        </p:txBody>
      </p:sp>
      <p:sp>
        <p:nvSpPr>
          <p:cNvPr id="6" name="Slide Number Placeholder 5"/>
          <p:cNvSpPr>
            <a:spLocks noGrp="1"/>
          </p:cNvSpPr>
          <p:nvPr>
            <p:ph type="sldNum" sz="quarter" idx="4"/>
          </p:nvPr>
        </p:nvSpPr>
        <p:spPr>
          <a:xfrm>
            <a:off x="3088227" y="4869657"/>
            <a:ext cx="347296" cy="273844"/>
          </a:xfrm>
          <a:prstGeom prst="rect">
            <a:avLst/>
          </a:prstGeom>
        </p:spPr>
        <p:txBody>
          <a:bodyPr vert="horz" lIns="68580" tIns="34290" rIns="68580" bIns="34290" rtlCol="0" anchor="ctr"/>
          <a:lstStyle>
            <a:lvl1pPr algn="ctr">
              <a:defRPr sz="700">
                <a:solidFill>
                  <a:schemeClr val="accent1"/>
                </a:solidFill>
              </a:defRPr>
            </a:lvl1pPr>
          </a:lstStyle>
          <a:p>
            <a:fld id="{D57F1E4F-1CFF-5643-939E-217C01CDF565}" type="slidenum">
              <a:rPr lang="en-US" smtClean="0"/>
              <a:pPr/>
              <a:t>‹#›</a:t>
            </a:fld>
            <a:endParaRPr lang="en-US" dirty="0"/>
          </a:p>
        </p:txBody>
      </p:sp>
      <p:grpSp>
        <p:nvGrpSpPr>
          <p:cNvPr id="11" name="Group 10"/>
          <p:cNvGrpSpPr/>
          <p:nvPr/>
        </p:nvGrpSpPr>
        <p:grpSpPr>
          <a:xfrm>
            <a:off x="7527877" y="4399424"/>
            <a:ext cx="1509001" cy="683560"/>
            <a:chOff x="7374819" y="4263522"/>
            <a:chExt cx="1662060" cy="819462"/>
          </a:xfrm>
        </p:grpSpPr>
        <p:pic>
          <p:nvPicPr>
            <p:cNvPr id="7" name="Picture 6" descr="2018-55dac_logosquare_hires_medium.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8631764" y="4263522"/>
              <a:ext cx="343814" cy="343814"/>
            </a:xfrm>
            <a:prstGeom prst="rect">
              <a:avLst/>
            </a:prstGeom>
          </p:spPr>
        </p:pic>
        <p:pic>
          <p:nvPicPr>
            <p:cNvPr id="29" name="Picture 2"/>
            <p:cNvPicPr>
              <a:picLocks noChangeAspect="1" noChangeArrowheads="1"/>
            </p:cNvPicPr>
            <p:nvPr userDrawn="1"/>
          </p:nvPicPr>
          <p:blipFill>
            <a:blip r:embed="rId8">
              <a:clrChange>
                <a:clrFrom>
                  <a:srgbClr val="FBFBFB"/>
                </a:clrFrom>
                <a:clrTo>
                  <a:srgbClr val="FBFBFB">
                    <a:alpha val="0"/>
                  </a:srgbClr>
                </a:clrTo>
              </a:clrChange>
              <a:extLst>
                <a:ext uri="{28A0092B-C50C-407E-A947-70E740481C1C}">
                  <a14:useLocalDpi xmlns:a14="http://schemas.microsoft.com/office/drawing/2010/main" val="0"/>
                </a:ext>
              </a:extLst>
            </a:blip>
            <a:stretch>
              <a:fillRect/>
            </a:stretch>
          </p:blipFill>
          <p:spPr bwMode="auto">
            <a:xfrm>
              <a:off x="7640427" y="4315943"/>
              <a:ext cx="943188" cy="3143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Picture 7"/>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7374819" y="4646341"/>
              <a:ext cx="1662060" cy="436643"/>
            </a:xfrm>
            <a:prstGeom prst="rect">
              <a:avLst/>
            </a:prstGeom>
          </p:spPr>
        </p:pic>
      </p:grpSp>
      <p:grpSp>
        <p:nvGrpSpPr>
          <p:cNvPr id="30" name="Group 29"/>
          <p:cNvGrpSpPr/>
          <p:nvPr/>
        </p:nvGrpSpPr>
        <p:grpSpPr>
          <a:xfrm>
            <a:off x="7769026" y="4399425"/>
            <a:ext cx="1212197" cy="305983"/>
            <a:chOff x="7640427" y="4263522"/>
            <a:chExt cx="1335151" cy="366817"/>
          </a:xfrm>
        </p:grpSpPr>
        <p:pic>
          <p:nvPicPr>
            <p:cNvPr id="31" name="Picture 30" descr="2018-55dac_logosquare_hires_medium.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8631764" y="4263522"/>
              <a:ext cx="343814" cy="343814"/>
            </a:xfrm>
            <a:prstGeom prst="rect">
              <a:avLst/>
            </a:prstGeom>
          </p:spPr>
        </p:pic>
        <p:pic>
          <p:nvPicPr>
            <p:cNvPr id="32" name="Picture 2"/>
            <p:cNvPicPr>
              <a:picLocks noChangeAspect="1" noChangeArrowheads="1"/>
            </p:cNvPicPr>
            <p:nvPr userDrawn="1"/>
          </p:nvPicPr>
          <p:blipFill>
            <a:blip r:embed="rId8">
              <a:clrChange>
                <a:clrFrom>
                  <a:srgbClr val="FBFBFB"/>
                </a:clrFrom>
                <a:clrTo>
                  <a:srgbClr val="FBFBFB">
                    <a:alpha val="0"/>
                  </a:srgbClr>
                </a:clrTo>
              </a:clrChange>
              <a:extLst>
                <a:ext uri="{28A0092B-C50C-407E-A947-70E740481C1C}">
                  <a14:useLocalDpi xmlns:a14="http://schemas.microsoft.com/office/drawing/2010/main" val="0"/>
                </a:ext>
              </a:extLst>
            </a:blip>
            <a:stretch>
              <a:fillRect/>
            </a:stretch>
          </p:blipFill>
          <p:spPr bwMode="auto">
            <a:xfrm>
              <a:off x="7640427" y="4315943"/>
              <a:ext cx="943188" cy="3143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extLst>
      <p:ext uri="{BB962C8B-B14F-4D97-AF65-F5344CB8AC3E}">
        <p14:creationId xmlns:p14="http://schemas.microsoft.com/office/powerpoint/2010/main" val="344970057"/>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3" r:id="rId5"/>
  </p:sldLayoutIdLst>
  <p:txStyles>
    <p:titleStyle>
      <a:lvl1pPr algn="l" defTabSz="342900" rtl="0" eaLnBrk="1" latinLnBrk="0" hangingPunct="1">
        <a:spcBef>
          <a:spcPct val="0"/>
        </a:spcBef>
        <a:buNone/>
        <a:defRPr sz="2700" kern="1200">
          <a:solidFill>
            <a:schemeClr val="accent1">
              <a:lumMod val="75000"/>
            </a:schemeClr>
          </a:solidFill>
          <a:latin typeface="+mj-lt"/>
          <a:ea typeface="+mj-ea"/>
          <a:cs typeface="Arial"/>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Arial"/>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500" kern="1200">
          <a:solidFill>
            <a:schemeClr val="tx1">
              <a:lumMod val="75000"/>
              <a:lumOff val="25000"/>
            </a:schemeClr>
          </a:solidFill>
          <a:latin typeface="+mn-lt"/>
          <a:ea typeface="+mn-ea"/>
          <a:cs typeface="Arial"/>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Arial"/>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Arial"/>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Arial"/>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400" kern="1200">
          <a:solidFill>
            <a:schemeClr val="tx1"/>
          </a:solidFill>
          <a:latin typeface="+mn-lt"/>
          <a:ea typeface="+mn-ea"/>
          <a:cs typeface="+mn-cs"/>
        </a:defRPr>
      </a:lvl1pPr>
      <a:lvl2pPr marL="342900" algn="l" defTabSz="342900" rtl="0" eaLnBrk="1" latinLnBrk="0" hangingPunct="1">
        <a:defRPr sz="1400" kern="1200">
          <a:solidFill>
            <a:schemeClr val="tx1"/>
          </a:solidFill>
          <a:latin typeface="+mn-lt"/>
          <a:ea typeface="+mn-ea"/>
          <a:cs typeface="+mn-cs"/>
        </a:defRPr>
      </a:lvl2pPr>
      <a:lvl3pPr marL="685800" algn="l" defTabSz="342900" rtl="0" eaLnBrk="1" latinLnBrk="0" hangingPunct="1">
        <a:defRPr sz="1400" kern="1200">
          <a:solidFill>
            <a:schemeClr val="tx1"/>
          </a:solidFill>
          <a:latin typeface="+mn-lt"/>
          <a:ea typeface="+mn-ea"/>
          <a:cs typeface="+mn-cs"/>
        </a:defRPr>
      </a:lvl3pPr>
      <a:lvl4pPr marL="1028700" algn="l" defTabSz="342900" rtl="0" eaLnBrk="1" latinLnBrk="0" hangingPunct="1">
        <a:defRPr sz="1400" kern="1200">
          <a:solidFill>
            <a:schemeClr val="tx1"/>
          </a:solidFill>
          <a:latin typeface="+mn-lt"/>
          <a:ea typeface="+mn-ea"/>
          <a:cs typeface="+mn-cs"/>
        </a:defRPr>
      </a:lvl4pPr>
      <a:lvl5pPr marL="1371600" algn="l" defTabSz="342900" rtl="0" eaLnBrk="1" latinLnBrk="0" hangingPunct="1">
        <a:defRPr sz="1400" kern="1200">
          <a:solidFill>
            <a:schemeClr val="tx1"/>
          </a:solidFill>
          <a:latin typeface="+mn-lt"/>
          <a:ea typeface="+mn-ea"/>
          <a:cs typeface="+mn-cs"/>
        </a:defRPr>
      </a:lvl5pPr>
      <a:lvl6pPr marL="1714500" algn="l" defTabSz="342900" rtl="0" eaLnBrk="1" latinLnBrk="0" hangingPunct="1">
        <a:defRPr sz="1400" kern="1200">
          <a:solidFill>
            <a:schemeClr val="tx1"/>
          </a:solidFill>
          <a:latin typeface="+mn-lt"/>
          <a:ea typeface="+mn-ea"/>
          <a:cs typeface="+mn-cs"/>
        </a:defRPr>
      </a:lvl6pPr>
      <a:lvl7pPr marL="2057400" algn="l" defTabSz="342900" rtl="0" eaLnBrk="1" latinLnBrk="0" hangingPunct="1">
        <a:defRPr sz="1400" kern="1200">
          <a:solidFill>
            <a:schemeClr val="tx1"/>
          </a:solidFill>
          <a:latin typeface="+mn-lt"/>
          <a:ea typeface="+mn-ea"/>
          <a:cs typeface="+mn-cs"/>
        </a:defRPr>
      </a:lvl7pPr>
      <a:lvl8pPr marL="2400300" algn="l" defTabSz="342900" rtl="0" eaLnBrk="1" latinLnBrk="0" hangingPunct="1">
        <a:defRPr sz="1400" kern="1200">
          <a:solidFill>
            <a:schemeClr val="tx1"/>
          </a:solidFill>
          <a:latin typeface="+mn-lt"/>
          <a:ea typeface="+mn-ea"/>
          <a:cs typeface="+mn-cs"/>
        </a:defRPr>
      </a:lvl8pPr>
      <a:lvl9pPr marL="2743200" algn="l" defTabSz="3429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1</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p:txBody>
          <a:bodyPr/>
          <a:lstStyle/>
          <a:p>
            <a:r>
              <a:rPr lang="en-US" b="1" dirty="0" smtClean="0">
                <a:solidFill>
                  <a:srgbClr val="336699"/>
                </a:solidFill>
              </a:rPr>
              <a:t>Strategy Committee </a:t>
            </a:r>
            <a:endParaRPr lang="en-US" b="1" dirty="0">
              <a:solidFill>
                <a:srgbClr val="336699"/>
              </a:solidFill>
            </a:endParaRPr>
          </a:p>
        </p:txBody>
      </p:sp>
      <p:sp>
        <p:nvSpPr>
          <p:cNvPr id="6" name="Text Placeholder 4"/>
          <p:cNvSpPr txBox="1">
            <a:spLocks/>
          </p:cNvSpPr>
          <p:nvPr/>
        </p:nvSpPr>
        <p:spPr>
          <a:xfrm>
            <a:off x="800100" y="914400"/>
            <a:ext cx="6447501" cy="3774201"/>
          </a:xfrm>
          <a:prstGeom prst="rect">
            <a:avLst/>
          </a:prstGeom>
        </p:spPr>
        <p:txBody>
          <a:bodyPr>
            <a:noAutofit/>
          </a:bodyPr>
          <a:lstStyle>
            <a:lvl1pPr marL="228600" indent="-228600" algn="l" rtl="0" eaLnBrk="0" fontAlgn="base" hangingPunct="0">
              <a:spcBef>
                <a:spcPct val="35000"/>
              </a:spcBef>
              <a:spcAft>
                <a:spcPct val="15000"/>
              </a:spcAft>
              <a:buClr>
                <a:schemeClr val="accent2"/>
              </a:buClr>
              <a:buFont typeface="Wingdings" pitchFamily="2" charset="2"/>
              <a:buChar char="§"/>
              <a:defRPr sz="2800" b="0">
                <a:solidFill>
                  <a:schemeClr val="tx1"/>
                </a:solidFill>
                <a:latin typeface="Calibri"/>
                <a:ea typeface="+mn-ea"/>
                <a:cs typeface="Calibri"/>
              </a:defRPr>
            </a:lvl1pPr>
            <a:lvl2pPr marL="457200" indent="-227013" algn="l" rtl="0" eaLnBrk="0" fontAlgn="base" hangingPunct="0">
              <a:spcBef>
                <a:spcPct val="25000"/>
              </a:spcBef>
              <a:spcAft>
                <a:spcPct val="15000"/>
              </a:spcAft>
              <a:buClr>
                <a:schemeClr val="accent2"/>
              </a:buClr>
              <a:buFont typeface="Arial" charset="0"/>
              <a:buChar char="–"/>
              <a:defRPr sz="2400" b="0">
                <a:solidFill>
                  <a:schemeClr val="tx1"/>
                </a:solidFill>
                <a:latin typeface="Calibri"/>
                <a:ea typeface="+mn-ea"/>
                <a:cs typeface="Calibri"/>
              </a:defRPr>
            </a:lvl2pPr>
            <a:lvl3pPr marL="682625" indent="-223838" algn="l" rtl="0" eaLnBrk="0" fontAlgn="base" hangingPunct="0">
              <a:spcBef>
                <a:spcPct val="20000"/>
              </a:spcBef>
              <a:spcAft>
                <a:spcPct val="0"/>
              </a:spcAft>
              <a:buClr>
                <a:schemeClr val="accent2"/>
              </a:buClr>
              <a:buChar char="•"/>
              <a:defRPr sz="2400" b="0">
                <a:solidFill>
                  <a:schemeClr val="tx1"/>
                </a:solidFill>
                <a:latin typeface="Calibri"/>
                <a:ea typeface="+mn-ea"/>
                <a:cs typeface="Calibri"/>
              </a:defRPr>
            </a:lvl3pPr>
            <a:lvl4pPr marL="912813" indent="-228600" algn="l" rtl="0" eaLnBrk="0" fontAlgn="base" hangingPunct="0">
              <a:spcBef>
                <a:spcPct val="20000"/>
              </a:spcBef>
              <a:spcAft>
                <a:spcPct val="0"/>
              </a:spcAft>
              <a:buClr>
                <a:schemeClr val="accent2"/>
              </a:buClr>
              <a:buFont typeface="Arial" charset="0"/>
              <a:buChar char="–"/>
              <a:defRPr sz="2400" b="0">
                <a:solidFill>
                  <a:schemeClr val="tx1"/>
                </a:solidFill>
                <a:latin typeface="Calibri"/>
                <a:ea typeface="+mn-ea"/>
                <a:cs typeface="Calibri"/>
              </a:defRPr>
            </a:lvl4pPr>
            <a:lvl5pPr marL="1143000" indent="-228600" algn="l" rtl="0" eaLnBrk="0" fontAlgn="base" hangingPunct="0">
              <a:spcBef>
                <a:spcPct val="20000"/>
              </a:spcBef>
              <a:spcAft>
                <a:spcPct val="0"/>
              </a:spcAft>
              <a:buClr>
                <a:schemeClr val="accent2"/>
              </a:buClr>
              <a:buFont typeface="Arial" charset="0"/>
              <a:buChar char="&gt;"/>
              <a:defRPr sz="2400" b="0">
                <a:solidFill>
                  <a:schemeClr val="tx1"/>
                </a:solidFill>
                <a:latin typeface="Calibri"/>
                <a:ea typeface="+mn-ea"/>
                <a:cs typeface="Calibri"/>
              </a:defRPr>
            </a:lvl5pPr>
            <a:lvl6pPr marL="16002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6pPr>
            <a:lvl7pPr marL="20574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7pPr>
            <a:lvl8pPr marL="25146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8pPr>
            <a:lvl9pPr marL="29718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9pPr>
          </a:lstStyle>
          <a:p>
            <a:pPr defTabSz="685800"/>
            <a:r>
              <a:rPr lang="en-US" sz="2400" b="1" kern="0" dirty="0">
                <a:latin typeface="+mn-lt"/>
              </a:rPr>
              <a:t>President-elect, Yao-Wen Chang</a:t>
            </a:r>
            <a:endParaRPr lang="en-US" sz="2400" kern="0" dirty="0">
              <a:latin typeface="+mn-lt"/>
            </a:endParaRPr>
          </a:p>
          <a:p>
            <a:pPr defTabSz="685800"/>
            <a:r>
              <a:rPr lang="en-US" sz="2400" b="1" kern="0" dirty="0">
                <a:latin typeface="+mn-lt"/>
              </a:rPr>
              <a:t>Committee:</a:t>
            </a:r>
            <a:endParaRPr lang="en-US" altLang="zh-TW" sz="2400" b="1" kern="0" dirty="0">
              <a:latin typeface="+mn-lt"/>
            </a:endParaRPr>
          </a:p>
          <a:p>
            <a:pPr lvl="1" defTabSz="685800"/>
            <a:r>
              <a:rPr lang="en-US" altLang="zh-TW" b="1" kern="0" dirty="0">
                <a:solidFill>
                  <a:srgbClr val="000099"/>
                </a:solidFill>
                <a:latin typeface="+mn-lt"/>
              </a:rPr>
              <a:t>Giovanni De </a:t>
            </a:r>
            <a:r>
              <a:rPr lang="en-US" altLang="zh-TW" b="1" kern="0" dirty="0" err="1">
                <a:solidFill>
                  <a:srgbClr val="000099"/>
                </a:solidFill>
                <a:latin typeface="+mn-lt"/>
              </a:rPr>
              <a:t>Micheli</a:t>
            </a:r>
            <a:r>
              <a:rPr lang="en-US" altLang="zh-TW" b="1" kern="0" dirty="0">
                <a:solidFill>
                  <a:srgbClr val="000099"/>
                </a:solidFill>
                <a:latin typeface="+mn-lt"/>
              </a:rPr>
              <a:t> </a:t>
            </a:r>
            <a:endParaRPr lang="en-US" altLang="zh-TW" b="1" kern="0" dirty="0" smtClean="0">
              <a:solidFill>
                <a:srgbClr val="000099"/>
              </a:solidFill>
              <a:latin typeface="+mn-lt"/>
            </a:endParaRPr>
          </a:p>
          <a:p>
            <a:pPr lvl="1" defTabSz="685800"/>
            <a:r>
              <a:rPr lang="en-US" altLang="zh-TW" b="1" kern="0" dirty="0" smtClean="0">
                <a:solidFill>
                  <a:srgbClr val="000099"/>
                </a:solidFill>
                <a:latin typeface="+mn-lt"/>
              </a:rPr>
              <a:t>Sani </a:t>
            </a:r>
            <a:r>
              <a:rPr lang="en-US" altLang="zh-TW" b="1" kern="0" dirty="0">
                <a:solidFill>
                  <a:srgbClr val="000099"/>
                </a:solidFill>
                <a:latin typeface="+mn-lt"/>
              </a:rPr>
              <a:t>R. Nassif</a:t>
            </a:r>
          </a:p>
          <a:p>
            <a:pPr lvl="1" defTabSz="685800"/>
            <a:r>
              <a:rPr lang="en-US" altLang="zh-TW" b="1" kern="0" dirty="0">
                <a:solidFill>
                  <a:srgbClr val="000099"/>
                </a:solidFill>
                <a:latin typeface="+mn-lt"/>
              </a:rPr>
              <a:t>Shishpal S. Rawat</a:t>
            </a:r>
          </a:p>
          <a:p>
            <a:pPr lvl="1" defTabSz="685800"/>
            <a:r>
              <a:rPr lang="en-US" altLang="zh-TW" b="1" kern="0" dirty="0">
                <a:solidFill>
                  <a:srgbClr val="000099"/>
                </a:solidFill>
                <a:latin typeface="+mn-lt"/>
              </a:rPr>
              <a:t>Sachin Sapatnekar </a:t>
            </a:r>
          </a:p>
          <a:p>
            <a:pPr lvl="1" defTabSz="685800"/>
            <a:r>
              <a:rPr lang="en-US" altLang="zh-TW" b="1" kern="0" dirty="0">
                <a:solidFill>
                  <a:srgbClr val="000099"/>
                </a:solidFill>
                <a:latin typeface="+mn-lt"/>
              </a:rPr>
              <a:t>Donatella Sciuto</a:t>
            </a:r>
            <a:endParaRPr lang="en-US" kern="0" dirty="0">
              <a:latin typeface="+mn-lt"/>
            </a:endParaRPr>
          </a:p>
          <a:p>
            <a:pPr defTabSz="685800"/>
            <a:endParaRPr lang="en-US" sz="1500" kern="0" dirty="0"/>
          </a:p>
        </p:txBody>
      </p:sp>
    </p:spTree>
    <p:extLst>
      <p:ext uri="{BB962C8B-B14F-4D97-AF65-F5344CB8AC3E}">
        <p14:creationId xmlns:p14="http://schemas.microsoft.com/office/powerpoint/2010/main" val="767646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65760" y="800099"/>
            <a:ext cx="7827019" cy="3870091"/>
          </a:xfrm>
        </p:spPr>
        <p:txBody>
          <a:bodyPr/>
          <a:lstStyle/>
          <a:p>
            <a:r>
              <a:rPr lang="en-US" b="1" dirty="0"/>
              <a:t>Vision: </a:t>
            </a:r>
            <a:r>
              <a:rPr lang="en-US" dirty="0"/>
              <a:t>To be the leading provider of technical information and community services in </a:t>
            </a:r>
            <a:r>
              <a:rPr lang="en-US" b="1" i="1" dirty="0">
                <a:solidFill>
                  <a:srgbClr val="000099"/>
                </a:solidFill>
              </a:rPr>
              <a:t>Design and Automation of Electronic and Embedded </a:t>
            </a:r>
            <a:r>
              <a:rPr lang="en-US" b="1" i="1" dirty="0" smtClean="0">
                <a:solidFill>
                  <a:srgbClr val="000099"/>
                </a:solidFill>
              </a:rPr>
              <a:t>Systems</a:t>
            </a:r>
          </a:p>
          <a:p>
            <a:endParaRPr lang="en-US" i="1" dirty="0">
              <a:solidFill>
                <a:srgbClr val="000099"/>
              </a:solidFill>
            </a:endParaRPr>
          </a:p>
          <a:p>
            <a:r>
              <a:rPr lang="en-US" b="1" dirty="0"/>
              <a:t>Mission: </a:t>
            </a:r>
            <a:r>
              <a:rPr lang="en-US" dirty="0"/>
              <a:t>The purposes of the Council shall be scientific, literary, and educational in character. The Council shall strive to advance the theory, practice, and application of methodologies, tools and technology for the design and development of Electronic and Embedded Systems. The Council shall promote cooperation and exchange of technical information among its </a:t>
            </a:r>
            <a:r>
              <a:rPr lang="en-US" b="1" i="1" dirty="0">
                <a:solidFill>
                  <a:srgbClr val="000099"/>
                </a:solidFill>
              </a:rPr>
              <a:t>members</a:t>
            </a:r>
            <a:r>
              <a:rPr lang="en-US" dirty="0">
                <a:solidFill>
                  <a:srgbClr val="000099"/>
                </a:solidFill>
              </a:rPr>
              <a:t> </a:t>
            </a:r>
            <a:r>
              <a:rPr lang="en-US" dirty="0"/>
              <a:t>in workshops, conferences, contests and publications.</a:t>
            </a: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2</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p:txBody>
          <a:bodyPr/>
          <a:lstStyle/>
          <a:p>
            <a:r>
              <a:rPr lang="en-US" b="1" dirty="0" smtClean="0">
                <a:solidFill>
                  <a:srgbClr val="336699"/>
                </a:solidFill>
              </a:rPr>
              <a:t>CEDA Vision and Mission</a:t>
            </a:r>
            <a:endParaRPr lang="en-US" b="1" dirty="0">
              <a:solidFill>
                <a:srgbClr val="336699"/>
              </a:solidFill>
            </a:endParaRPr>
          </a:p>
        </p:txBody>
      </p:sp>
    </p:spTree>
    <p:extLst>
      <p:ext uri="{BB962C8B-B14F-4D97-AF65-F5344CB8AC3E}">
        <p14:creationId xmlns:p14="http://schemas.microsoft.com/office/powerpoint/2010/main" val="2694885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32544" y="742566"/>
            <a:ext cx="8326438" cy="4001268"/>
          </a:xfrm>
        </p:spPr>
        <p:txBody>
          <a:bodyPr>
            <a:noAutofit/>
          </a:bodyPr>
          <a:lstStyle/>
          <a:p>
            <a:r>
              <a:rPr lang="en-US" dirty="0"/>
              <a:t>Provide more opportunities, products, and services aimed, particularly, young professionals and </a:t>
            </a:r>
            <a:r>
              <a:rPr lang="en-US" dirty="0" smtClean="0"/>
              <a:t>entrepreneurs</a:t>
            </a:r>
            <a:endParaRPr lang="en-US" sz="1800" dirty="0" smtClean="0">
              <a:solidFill>
                <a:srgbClr val="000099"/>
              </a:solidFill>
            </a:endParaRPr>
          </a:p>
          <a:p>
            <a:r>
              <a:rPr lang="en-US" dirty="0"/>
              <a:t> Ensure the vitality and relevance of our core activities in standards, conferences, education, and publications </a:t>
            </a:r>
          </a:p>
          <a:p>
            <a:pPr lvl="1"/>
            <a:r>
              <a:rPr lang="en-US" sz="1600" dirty="0" smtClean="0">
                <a:solidFill>
                  <a:srgbClr val="000099"/>
                </a:solidFill>
              </a:rPr>
              <a:t>Adapt </a:t>
            </a:r>
            <a:r>
              <a:rPr lang="en-US" sz="1600" dirty="0">
                <a:solidFill>
                  <a:srgbClr val="000099"/>
                </a:solidFill>
              </a:rPr>
              <a:t>to </a:t>
            </a:r>
            <a:r>
              <a:rPr lang="en-US" sz="1600" dirty="0">
                <a:solidFill>
                  <a:srgbClr val="000099"/>
                </a:solidFill>
              </a:rPr>
              <a:t>“</a:t>
            </a:r>
            <a:r>
              <a:rPr lang="en-US" sz="1600" dirty="0" smtClean="0">
                <a:solidFill>
                  <a:srgbClr val="000099"/>
                </a:solidFill>
              </a:rPr>
              <a:t>post-Moore</a:t>
            </a:r>
            <a:r>
              <a:rPr lang="en-US" sz="1600" dirty="0">
                <a:solidFill>
                  <a:srgbClr val="000099"/>
                </a:solidFill>
              </a:rPr>
              <a:t>” </a:t>
            </a:r>
            <a:r>
              <a:rPr lang="en-US" sz="1600" dirty="0" smtClean="0">
                <a:solidFill>
                  <a:srgbClr val="000099"/>
                </a:solidFill>
              </a:rPr>
              <a:t>world</a:t>
            </a:r>
            <a:r>
              <a:rPr lang="en-US" sz="1600" dirty="0">
                <a:solidFill>
                  <a:srgbClr val="000099"/>
                </a:solidFill>
              </a:rPr>
              <a:t>: </a:t>
            </a:r>
            <a:r>
              <a:rPr lang="en-US" sz="1600" dirty="0" smtClean="0">
                <a:solidFill>
                  <a:srgbClr val="000099"/>
                </a:solidFill>
              </a:rPr>
              <a:t>must </a:t>
            </a:r>
            <a:r>
              <a:rPr lang="en-US" sz="1600" dirty="0">
                <a:solidFill>
                  <a:srgbClr val="000099"/>
                </a:solidFill>
              </a:rPr>
              <a:t>broaden </a:t>
            </a:r>
            <a:r>
              <a:rPr lang="en-US" sz="1600" dirty="0" smtClean="0">
                <a:solidFill>
                  <a:srgbClr val="000099"/>
                </a:solidFill>
              </a:rPr>
              <a:t>our EDA </a:t>
            </a:r>
            <a:r>
              <a:rPr lang="en-US" sz="1600" dirty="0">
                <a:solidFill>
                  <a:srgbClr val="000099"/>
                </a:solidFill>
              </a:rPr>
              <a:t>scopes </a:t>
            </a:r>
            <a:endParaRPr lang="en-US" sz="1600" dirty="0" smtClean="0">
              <a:solidFill>
                <a:srgbClr val="000099"/>
              </a:solidFill>
            </a:endParaRPr>
          </a:p>
          <a:p>
            <a:r>
              <a:rPr lang="en-US" dirty="0"/>
              <a:t>Develop programs in public service focused on knowledge and technology promotion for emerging areas and humanitarian efforts </a:t>
            </a:r>
          </a:p>
          <a:p>
            <a:r>
              <a:rPr lang="en-US" altLang="zh-TW" dirty="0" smtClean="0"/>
              <a:t>H</a:t>
            </a:r>
            <a:r>
              <a:rPr lang="en-US" dirty="0" smtClean="0"/>
              <a:t>andle </a:t>
            </a:r>
            <a:r>
              <a:rPr lang="en-US" dirty="0"/>
              <a:t>organizational structures </a:t>
            </a:r>
            <a:r>
              <a:rPr lang="en-US" altLang="zh-TW" dirty="0" smtClean="0"/>
              <a:t>&amp;</a:t>
            </a:r>
            <a:r>
              <a:rPr lang="en-US" dirty="0" smtClean="0"/>
              <a:t> </a:t>
            </a:r>
            <a:r>
              <a:rPr lang="en-US" dirty="0"/>
              <a:t>processes to meet the demands of a changing environment while managing the financial </a:t>
            </a:r>
            <a:r>
              <a:rPr lang="en-US" dirty="0" smtClean="0"/>
              <a:t>health </a:t>
            </a:r>
            <a:r>
              <a:rPr lang="en-US" dirty="0"/>
              <a:t>of IEEE </a:t>
            </a:r>
          </a:p>
          <a:p>
            <a:pPr lvl="1"/>
            <a:r>
              <a:rPr lang="en-US" sz="1600" dirty="0" smtClean="0">
                <a:solidFill>
                  <a:srgbClr val="000099"/>
                </a:solidFill>
              </a:rPr>
              <a:t>Changes </a:t>
            </a:r>
            <a:r>
              <a:rPr lang="en-US" sz="1600" dirty="0">
                <a:solidFill>
                  <a:srgbClr val="000099"/>
                </a:solidFill>
              </a:rPr>
              <a:t>in CEDA EC and </a:t>
            </a:r>
            <a:r>
              <a:rPr lang="en-US" sz="1600" dirty="0" err="1">
                <a:solidFill>
                  <a:srgbClr val="000099"/>
                </a:solidFill>
              </a:rPr>
              <a:t>BoG</a:t>
            </a:r>
            <a:r>
              <a:rPr lang="en-US" sz="1600" dirty="0">
                <a:solidFill>
                  <a:srgbClr val="000099"/>
                </a:solidFill>
              </a:rPr>
              <a:t> structure and </a:t>
            </a:r>
            <a:r>
              <a:rPr lang="en-US" sz="1600" dirty="0" smtClean="0">
                <a:solidFill>
                  <a:srgbClr val="000099"/>
                </a:solidFill>
              </a:rPr>
              <a:t>operation</a:t>
            </a:r>
          </a:p>
          <a:p>
            <a:r>
              <a:rPr lang="en-US" b="1" dirty="0" smtClean="0">
                <a:solidFill>
                  <a:srgbClr val="C00000"/>
                </a:solidFill>
              </a:rPr>
              <a:t>Promote author education for academic ethics/integrity enhancement </a:t>
            </a:r>
          </a:p>
          <a:p>
            <a:pPr lvl="1"/>
            <a:r>
              <a:rPr lang="en-US" sz="1600" dirty="0" smtClean="0">
                <a:solidFill>
                  <a:srgbClr val="0000CC"/>
                </a:solidFill>
              </a:rPr>
              <a:t>Also for conference PC members </a:t>
            </a:r>
            <a:endParaRPr lang="en-US" sz="1600" dirty="0">
              <a:solidFill>
                <a:srgbClr val="0000CC"/>
              </a:solidFill>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dirty="0"/>
              <a:t>Page </a:t>
            </a:r>
            <a:fld id="{742CE1F0-28BF-A844-9B91-A150FCA372DE}" type="slidenum">
              <a:rPr lang="en-US" smtClean="0"/>
              <a:pPr>
                <a:defRPr/>
              </a:pPr>
              <a:t>3</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a:xfrm>
            <a:off x="273826" y="243165"/>
            <a:ext cx="8759710" cy="499401"/>
          </a:xfrm>
        </p:spPr>
        <p:txBody>
          <a:bodyPr/>
          <a:lstStyle/>
          <a:p>
            <a:r>
              <a:rPr lang="en-US" b="1" dirty="0">
                <a:solidFill>
                  <a:srgbClr val="336699"/>
                </a:solidFill>
              </a:rPr>
              <a:t>CEDA Strategy Aligned with IEEE Strategy </a:t>
            </a:r>
            <a:r>
              <a:rPr lang="en-US" sz="2100" dirty="0">
                <a:solidFill>
                  <a:srgbClr val="336699"/>
                </a:solidFill>
              </a:rPr>
              <a:t>(</a:t>
            </a:r>
            <a:r>
              <a:rPr lang="en-US" sz="2100" dirty="0">
                <a:solidFill>
                  <a:srgbClr val="000099"/>
                </a:solidFill>
              </a:rPr>
              <a:t>2015-2020)</a:t>
            </a:r>
          </a:p>
        </p:txBody>
      </p:sp>
    </p:spTree>
    <p:extLst>
      <p:ext uri="{BB962C8B-B14F-4D97-AF65-F5344CB8AC3E}">
        <p14:creationId xmlns:p14="http://schemas.microsoft.com/office/powerpoint/2010/main" val="550919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65759" y="688101"/>
            <a:ext cx="8612544" cy="4572000"/>
          </a:xfrm>
        </p:spPr>
        <p:txBody>
          <a:bodyPr>
            <a:normAutofit lnSpcReduction="10000"/>
          </a:bodyPr>
          <a:lstStyle/>
          <a:p>
            <a:r>
              <a:rPr lang="en-US" dirty="0">
                <a:solidFill>
                  <a:schemeClr val="tx1"/>
                </a:solidFill>
              </a:rPr>
              <a:t>CEDA must enter into new domains to have </a:t>
            </a:r>
            <a:r>
              <a:rPr lang="en-US" dirty="0" smtClean="0">
                <a:solidFill>
                  <a:schemeClr val="tx1"/>
                </a:solidFill>
              </a:rPr>
              <a:t>future</a:t>
            </a:r>
            <a:r>
              <a:rPr lang="zh-TW" altLang="en-US" dirty="0">
                <a:solidFill>
                  <a:schemeClr val="tx1"/>
                </a:solidFill>
              </a:rPr>
              <a:t> </a:t>
            </a:r>
            <a:r>
              <a:rPr lang="en-US" altLang="zh-TW" dirty="0" smtClean="0">
                <a:solidFill>
                  <a:schemeClr val="tx1"/>
                </a:solidFill>
              </a:rPr>
              <a:t>&amp;</a:t>
            </a:r>
            <a:r>
              <a:rPr lang="en-US" dirty="0" smtClean="0">
                <a:solidFill>
                  <a:schemeClr val="tx1"/>
                </a:solidFill>
              </a:rPr>
              <a:t> </a:t>
            </a:r>
            <a:r>
              <a:rPr lang="en-US" dirty="0">
                <a:solidFill>
                  <a:schemeClr val="tx1"/>
                </a:solidFill>
              </a:rPr>
              <a:t>provide enough resources for such initiatives, three selected fields </a:t>
            </a:r>
          </a:p>
          <a:p>
            <a:pPr lvl="1"/>
            <a:r>
              <a:rPr lang="en-US" b="1" dirty="0">
                <a:solidFill>
                  <a:srgbClr val="000099"/>
                </a:solidFill>
              </a:rPr>
              <a:t>Cyber-Physical Systems (</a:t>
            </a:r>
            <a:r>
              <a:rPr lang="en-US" b="1" dirty="0" smtClean="0">
                <a:solidFill>
                  <a:srgbClr val="000099"/>
                </a:solidFill>
              </a:rPr>
              <a:t>CPS), </a:t>
            </a:r>
            <a:r>
              <a:rPr lang="en-US" b="1" dirty="0" err="1" smtClean="0">
                <a:solidFill>
                  <a:srgbClr val="000099"/>
                </a:solidFill>
              </a:rPr>
              <a:t>IoT</a:t>
            </a:r>
            <a:r>
              <a:rPr lang="en-US" b="1" dirty="0" smtClean="0">
                <a:solidFill>
                  <a:srgbClr val="000099"/>
                </a:solidFill>
              </a:rPr>
              <a:t>, and security: </a:t>
            </a:r>
            <a:r>
              <a:rPr lang="en-US" dirty="0">
                <a:solidFill>
                  <a:srgbClr val="000099"/>
                </a:solidFill>
              </a:rPr>
              <a:t>Join forces with CPS week in 2018, consolidate </a:t>
            </a:r>
            <a:r>
              <a:rPr lang="en-US" dirty="0" err="1">
                <a:solidFill>
                  <a:srgbClr val="000099"/>
                </a:solidFill>
              </a:rPr>
              <a:t>IoT</a:t>
            </a:r>
            <a:r>
              <a:rPr lang="en-US" dirty="0">
                <a:solidFill>
                  <a:srgbClr val="000099"/>
                </a:solidFill>
              </a:rPr>
              <a:t> in major CEDA events (DAC, DATE, ESWEEK) </a:t>
            </a:r>
          </a:p>
          <a:p>
            <a:pPr lvl="1"/>
            <a:r>
              <a:rPr lang="en-US" dirty="0">
                <a:solidFill>
                  <a:srgbClr val="000099"/>
                </a:solidFill>
              </a:rPr>
              <a:t> </a:t>
            </a:r>
            <a:r>
              <a:rPr lang="en-US" b="1" dirty="0">
                <a:solidFill>
                  <a:srgbClr val="000099"/>
                </a:solidFill>
              </a:rPr>
              <a:t>Nano-technologies and devices: </a:t>
            </a:r>
            <a:r>
              <a:rPr lang="en-US" dirty="0" smtClean="0">
                <a:solidFill>
                  <a:srgbClr val="000099"/>
                </a:solidFill>
              </a:rPr>
              <a:t>Develop design </a:t>
            </a:r>
            <a:r>
              <a:rPr lang="en-US" dirty="0">
                <a:solidFill>
                  <a:srgbClr val="000099"/>
                </a:solidFill>
              </a:rPr>
              <a:t>tools </a:t>
            </a:r>
            <a:r>
              <a:rPr lang="en-US" dirty="0" smtClean="0">
                <a:solidFill>
                  <a:srgbClr val="000099"/>
                </a:solidFill>
              </a:rPr>
              <a:t>&amp; </a:t>
            </a:r>
            <a:r>
              <a:rPr lang="en-US" dirty="0">
                <a:solidFill>
                  <a:srgbClr val="000099"/>
                </a:solidFill>
              </a:rPr>
              <a:t>methodologies </a:t>
            </a:r>
            <a:r>
              <a:rPr lang="en-US" dirty="0" smtClean="0">
                <a:solidFill>
                  <a:srgbClr val="000099"/>
                </a:solidFill>
              </a:rPr>
              <a:t>(e.g., aligned </a:t>
            </a:r>
            <a:r>
              <a:rPr lang="en-US" dirty="0">
                <a:solidFill>
                  <a:srgbClr val="000099"/>
                </a:solidFill>
              </a:rPr>
              <a:t>with </a:t>
            </a:r>
            <a:r>
              <a:rPr lang="en-US" dirty="0" smtClean="0">
                <a:solidFill>
                  <a:srgbClr val="000099"/>
                </a:solidFill>
              </a:rPr>
              <a:t>EU </a:t>
            </a:r>
            <a:r>
              <a:rPr lang="en-US" dirty="0">
                <a:solidFill>
                  <a:srgbClr val="000099"/>
                </a:solidFill>
              </a:rPr>
              <a:t>FET Flagship </a:t>
            </a:r>
            <a:r>
              <a:rPr lang="en-US" dirty="0" smtClean="0">
                <a:solidFill>
                  <a:srgbClr val="000099"/>
                </a:solidFill>
              </a:rPr>
              <a:t>projects</a:t>
            </a:r>
            <a:r>
              <a:rPr lang="zh-TW" altLang="en-US" dirty="0" smtClean="0">
                <a:solidFill>
                  <a:srgbClr val="000099"/>
                </a:solidFill>
              </a:rPr>
              <a:t> </a:t>
            </a:r>
            <a:r>
              <a:rPr lang="en-US" dirty="0" smtClean="0">
                <a:solidFill>
                  <a:srgbClr val="000099"/>
                </a:solidFill>
              </a:rPr>
              <a:t>in </a:t>
            </a:r>
            <a:r>
              <a:rPr lang="en-US" dirty="0">
                <a:solidFill>
                  <a:srgbClr val="000099"/>
                </a:solidFill>
              </a:rPr>
              <a:t>graphene, quantum computing, and </a:t>
            </a:r>
            <a:r>
              <a:rPr lang="en-US" dirty="0" err="1" smtClean="0">
                <a:solidFill>
                  <a:srgbClr val="000099"/>
                </a:solidFill>
              </a:rPr>
              <a:t>nano</a:t>
            </a:r>
            <a:r>
              <a:rPr lang="en-US" dirty="0" smtClean="0">
                <a:solidFill>
                  <a:srgbClr val="000099"/>
                </a:solidFill>
              </a:rPr>
              <a:t>-systems) </a:t>
            </a:r>
            <a:endParaRPr lang="en-US" dirty="0">
              <a:solidFill>
                <a:srgbClr val="000099"/>
              </a:solidFill>
            </a:endParaRPr>
          </a:p>
          <a:p>
            <a:pPr lvl="1"/>
            <a:r>
              <a:rPr lang="en-US" b="1" dirty="0">
                <a:solidFill>
                  <a:srgbClr val="000099"/>
                </a:solidFill>
              </a:rPr>
              <a:t>Machine learning based </a:t>
            </a:r>
            <a:r>
              <a:rPr lang="en-US" b="1" dirty="0" smtClean="0">
                <a:solidFill>
                  <a:srgbClr val="000099"/>
                </a:solidFill>
              </a:rPr>
              <a:t>optimization: </a:t>
            </a:r>
            <a:r>
              <a:rPr lang="en-US" b="1" dirty="0" smtClean="0">
                <a:solidFill>
                  <a:srgbClr val="C00000"/>
                </a:solidFill>
              </a:rPr>
              <a:t>Need to justify our values in this </a:t>
            </a:r>
            <a:r>
              <a:rPr lang="en-US" b="1" dirty="0" smtClean="0">
                <a:solidFill>
                  <a:srgbClr val="C00000"/>
                </a:solidFill>
              </a:rPr>
              <a:t>area </a:t>
            </a:r>
            <a:r>
              <a:rPr lang="en-US" b="1" dirty="0" smtClean="0">
                <a:solidFill>
                  <a:srgbClr val="C00000"/>
                </a:solidFill>
              </a:rPr>
              <a:t>to show our contributions (e.g., hardware acceleration/security, etc</a:t>
            </a:r>
            <a:r>
              <a:rPr lang="en-US" b="1" dirty="0" smtClean="0">
                <a:solidFill>
                  <a:srgbClr val="C00000"/>
                </a:solidFill>
              </a:rPr>
              <a:t>.); EDA for AI &amp; AI for EDA </a:t>
            </a:r>
            <a:endParaRPr lang="en-US" b="1" dirty="0">
              <a:solidFill>
                <a:srgbClr val="C00000"/>
              </a:solidFill>
            </a:endParaRPr>
          </a:p>
          <a:p>
            <a:r>
              <a:rPr lang="en-US" dirty="0" smtClean="0">
                <a:solidFill>
                  <a:schemeClr val="tx1"/>
                </a:solidFill>
              </a:rPr>
              <a:t>Enhance </a:t>
            </a:r>
            <a:r>
              <a:rPr lang="en-US" dirty="0">
                <a:solidFill>
                  <a:schemeClr val="tx1"/>
                </a:solidFill>
              </a:rPr>
              <a:t>CEDA </a:t>
            </a:r>
            <a:r>
              <a:rPr lang="en-US" dirty="0" smtClean="0">
                <a:solidFill>
                  <a:schemeClr val="tx1"/>
                </a:solidFill>
              </a:rPr>
              <a:t>visibility</a:t>
            </a:r>
          </a:p>
          <a:p>
            <a:pPr lvl="1"/>
            <a:r>
              <a:rPr lang="en-US" dirty="0" smtClean="0">
                <a:solidFill>
                  <a:srgbClr val="000099"/>
                </a:solidFill>
              </a:rPr>
              <a:t>Keep </a:t>
            </a:r>
            <a:r>
              <a:rPr lang="en-US" dirty="0">
                <a:solidFill>
                  <a:srgbClr val="000099"/>
                </a:solidFill>
              </a:rPr>
              <a:t>CEDA industrial </a:t>
            </a:r>
            <a:r>
              <a:rPr lang="en-US" dirty="0" smtClean="0">
                <a:solidFill>
                  <a:srgbClr val="000099"/>
                </a:solidFill>
              </a:rPr>
              <a:t>link </a:t>
            </a:r>
            <a:r>
              <a:rPr lang="en-US" dirty="0">
                <a:solidFill>
                  <a:srgbClr val="000099"/>
                </a:solidFill>
              </a:rPr>
              <a:t>development </a:t>
            </a:r>
            <a:r>
              <a:rPr lang="en-US" dirty="0" smtClean="0">
                <a:solidFill>
                  <a:srgbClr val="000099"/>
                </a:solidFill>
              </a:rPr>
              <a:t>(e.g., Cadence </a:t>
            </a:r>
            <a:r>
              <a:rPr lang="en-US" dirty="0">
                <a:solidFill>
                  <a:srgbClr val="000099"/>
                </a:solidFill>
              </a:rPr>
              <a:t>Global Collaboration </a:t>
            </a:r>
            <a:r>
              <a:rPr lang="en-US" dirty="0" smtClean="0">
                <a:solidFill>
                  <a:srgbClr val="000099"/>
                </a:solidFill>
              </a:rPr>
              <a:t>Framework) </a:t>
            </a:r>
            <a:endParaRPr lang="en-US" dirty="0">
              <a:solidFill>
                <a:srgbClr val="000099"/>
              </a:solidFill>
            </a:endParaRPr>
          </a:p>
          <a:p>
            <a:pPr lvl="1"/>
            <a:r>
              <a:rPr lang="en-US" dirty="0">
                <a:solidFill>
                  <a:srgbClr val="000099"/>
                </a:solidFill>
              </a:rPr>
              <a:t>Create new chapters/activities to foster visibility with scientific community </a:t>
            </a:r>
          </a:p>
          <a:p>
            <a:pPr lvl="1"/>
            <a:r>
              <a:rPr lang="en-US" dirty="0">
                <a:solidFill>
                  <a:srgbClr val="000099"/>
                </a:solidFill>
              </a:rPr>
              <a:t>Cooperate with CEDA founding societies </a:t>
            </a:r>
            <a:r>
              <a:rPr lang="en-US" dirty="0" smtClean="0">
                <a:solidFill>
                  <a:srgbClr val="000099"/>
                </a:solidFill>
              </a:rPr>
              <a:t>(e.g., young </a:t>
            </a:r>
            <a:r>
              <a:rPr lang="en-US" dirty="0">
                <a:solidFill>
                  <a:srgbClr val="000099"/>
                </a:solidFill>
              </a:rPr>
              <a:t>professionals and outreach programs) </a:t>
            </a:r>
          </a:p>
          <a:p>
            <a:pPr lvl="1"/>
            <a:r>
              <a:rPr lang="en-US" altLang="zh-TW" dirty="0" smtClean="0">
                <a:solidFill>
                  <a:srgbClr val="000099"/>
                </a:solidFill>
              </a:rPr>
              <a:t>Keep</a:t>
            </a:r>
            <a:r>
              <a:rPr lang="en-US" dirty="0" smtClean="0">
                <a:solidFill>
                  <a:srgbClr val="000099"/>
                </a:solidFill>
              </a:rPr>
              <a:t> </a:t>
            </a:r>
            <a:r>
              <a:rPr lang="en-US" dirty="0">
                <a:solidFill>
                  <a:srgbClr val="000099"/>
                </a:solidFill>
              </a:rPr>
              <a:t>growth of CEDA “</a:t>
            </a:r>
            <a:r>
              <a:rPr lang="en-US" dirty="0" smtClean="0">
                <a:solidFill>
                  <a:srgbClr val="000099"/>
                </a:solidFill>
              </a:rPr>
              <a:t>community” </a:t>
            </a:r>
            <a:r>
              <a:rPr lang="en-US" dirty="0">
                <a:solidFill>
                  <a:srgbClr val="000099"/>
                </a:solidFill>
              </a:rPr>
              <a:t>and measure progress and success </a:t>
            </a:r>
          </a:p>
          <a:p>
            <a:r>
              <a:rPr lang="en-US" dirty="0" smtClean="0">
                <a:solidFill>
                  <a:schemeClr val="tx1"/>
                </a:solidFill>
              </a:rPr>
              <a:t>Make CEDA </a:t>
            </a:r>
            <a:r>
              <a:rPr lang="en-US" dirty="0">
                <a:solidFill>
                  <a:schemeClr val="tx1"/>
                </a:solidFill>
              </a:rPr>
              <a:t>conferences financially stable </a:t>
            </a:r>
            <a:endParaRPr lang="en-US" dirty="0" smtClean="0">
              <a:solidFill>
                <a:schemeClr val="tx1"/>
              </a:solidFill>
            </a:endParaRPr>
          </a:p>
          <a:p>
            <a:pPr lvl="1"/>
            <a:r>
              <a:rPr lang="en-US" dirty="0" smtClean="0">
                <a:solidFill>
                  <a:srgbClr val="000099"/>
                </a:solidFill>
              </a:rPr>
              <a:t>ESDA </a:t>
            </a:r>
            <a:r>
              <a:rPr lang="en-US" dirty="0">
                <a:solidFill>
                  <a:srgbClr val="000099"/>
                </a:solidFill>
              </a:rPr>
              <a:t>is getting absorbed by </a:t>
            </a:r>
            <a:r>
              <a:rPr lang="en-US" dirty="0" smtClean="0">
                <a:solidFill>
                  <a:srgbClr val="000099"/>
                </a:solidFill>
              </a:rPr>
              <a:t>SEMI, uncertainty for </a:t>
            </a:r>
            <a:r>
              <a:rPr lang="en-US" dirty="0">
                <a:solidFill>
                  <a:srgbClr val="000099"/>
                </a:solidFill>
              </a:rPr>
              <a:t>DAC exhibits </a:t>
            </a:r>
            <a:endParaRPr lang="en-US" dirty="0" smtClean="0">
              <a:solidFill>
                <a:srgbClr val="000099"/>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dirty="0" smtClean="0"/>
              <a:t>Page</a:t>
            </a:r>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a:xfrm>
            <a:off x="273826" y="243165"/>
            <a:ext cx="6447501" cy="444936"/>
          </a:xfrm>
        </p:spPr>
        <p:txBody>
          <a:bodyPr>
            <a:normAutofit fontScale="90000"/>
          </a:bodyPr>
          <a:lstStyle/>
          <a:p>
            <a:r>
              <a:rPr lang="en-US" b="1" dirty="0">
                <a:solidFill>
                  <a:srgbClr val="336699"/>
                </a:solidFill>
              </a:rPr>
              <a:t>CEDA Strategy Goals for 2018-2019</a:t>
            </a:r>
          </a:p>
        </p:txBody>
      </p:sp>
    </p:spTree>
    <p:extLst>
      <p:ext uri="{BB962C8B-B14F-4D97-AF65-F5344CB8AC3E}">
        <p14:creationId xmlns:p14="http://schemas.microsoft.com/office/powerpoint/2010/main" val="2969334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22369" y="716408"/>
            <a:ext cx="4949190" cy="4171950"/>
          </a:xfrm>
        </p:spPr>
        <p:txBody>
          <a:bodyPr>
            <a:normAutofit fontScale="92500" lnSpcReduction="10000"/>
          </a:bodyPr>
          <a:lstStyle/>
          <a:p>
            <a:r>
              <a:rPr lang="en-US" dirty="0"/>
              <a:t>DAC focus needs re-evaluation: even less submissions than usual (only growth in machine learning, embedded system, security) </a:t>
            </a:r>
            <a:r>
              <a:rPr lang="en-US" dirty="0" smtClean="0">
                <a:solidFill>
                  <a:srgbClr val="C00000"/>
                </a:solidFill>
              </a:rPr>
              <a:t> </a:t>
            </a:r>
          </a:p>
          <a:p>
            <a:pPr lvl="1"/>
            <a:r>
              <a:rPr lang="en-US" dirty="0" smtClean="0">
                <a:solidFill>
                  <a:srgbClr val="000099"/>
                </a:solidFill>
              </a:rPr>
              <a:t>Advanced verification, advanced device modeling, EM</a:t>
            </a:r>
            <a:r>
              <a:rPr lang="en-US" dirty="0">
                <a:solidFill>
                  <a:srgbClr val="000099"/>
                </a:solidFill>
              </a:rPr>
              <a:t>, Platform EMI, packaging, 3D </a:t>
            </a:r>
            <a:r>
              <a:rPr lang="en-US" dirty="0" smtClean="0">
                <a:solidFill>
                  <a:srgbClr val="000099"/>
                </a:solidFill>
              </a:rPr>
              <a:t>IC's, </a:t>
            </a:r>
            <a:r>
              <a:rPr lang="en-US" dirty="0">
                <a:solidFill>
                  <a:srgbClr val="000099"/>
                </a:solidFill>
              </a:rPr>
              <a:t>and smart </a:t>
            </a:r>
            <a:r>
              <a:rPr lang="en-US" dirty="0" smtClean="0">
                <a:solidFill>
                  <a:srgbClr val="000099"/>
                </a:solidFill>
              </a:rPr>
              <a:t>manufacturing </a:t>
            </a:r>
            <a:endParaRPr lang="en-US" dirty="0" smtClean="0">
              <a:solidFill>
                <a:srgbClr val="000099"/>
              </a:solidFill>
            </a:endParaRPr>
          </a:p>
          <a:p>
            <a:r>
              <a:rPr lang="en-US" dirty="0"/>
              <a:t>Other new fields and events </a:t>
            </a:r>
          </a:p>
          <a:p>
            <a:pPr lvl="1"/>
            <a:r>
              <a:rPr lang="en-US" dirty="0">
                <a:solidFill>
                  <a:srgbClr val="000099"/>
                </a:solidFill>
              </a:rPr>
              <a:t>South America: SBCCI (25-30% financial in 2018) &amp; LASCAS </a:t>
            </a:r>
          </a:p>
          <a:p>
            <a:pPr lvl="1"/>
            <a:r>
              <a:rPr lang="en-US" dirty="0">
                <a:solidFill>
                  <a:srgbClr val="000099"/>
                </a:solidFill>
              </a:rPr>
              <a:t>China: EDA Symposium, etc. </a:t>
            </a:r>
          </a:p>
          <a:p>
            <a:pPr lvl="1"/>
            <a:r>
              <a:rPr lang="en-US" dirty="0">
                <a:solidFill>
                  <a:srgbClr val="000099"/>
                </a:solidFill>
              </a:rPr>
              <a:t>ICRC: Rebooting computing</a:t>
            </a:r>
          </a:p>
          <a:p>
            <a:pPr lvl="1"/>
            <a:r>
              <a:rPr lang="en-US" dirty="0">
                <a:solidFill>
                  <a:srgbClr val="000099"/>
                </a:solidFill>
              </a:rPr>
              <a:t>WF-</a:t>
            </a:r>
            <a:r>
              <a:rPr lang="en-US" dirty="0" err="1">
                <a:solidFill>
                  <a:srgbClr val="000099"/>
                </a:solidFill>
              </a:rPr>
              <a:t>IoT</a:t>
            </a:r>
            <a:r>
              <a:rPr lang="en-US" dirty="0">
                <a:solidFill>
                  <a:srgbClr val="000099"/>
                </a:solidFill>
              </a:rPr>
              <a:t>: CEDA growth? </a:t>
            </a:r>
          </a:p>
          <a:p>
            <a:pPr lvl="1"/>
            <a:r>
              <a:rPr lang="en-US" dirty="0">
                <a:solidFill>
                  <a:srgbClr val="000099"/>
                </a:solidFill>
              </a:rPr>
              <a:t>ATS &amp; ITC-Asia: testing conferences in general</a:t>
            </a:r>
          </a:p>
          <a:p>
            <a:pPr lvl="1"/>
            <a:r>
              <a:rPr lang="en-US" dirty="0">
                <a:solidFill>
                  <a:srgbClr val="000099"/>
                </a:solidFill>
              </a:rPr>
              <a:t>NVMSA: Emerging memory </a:t>
            </a:r>
            <a:r>
              <a:rPr lang="en-US" dirty="0" smtClean="0">
                <a:solidFill>
                  <a:srgbClr val="000099"/>
                </a:solidFill>
              </a:rPr>
              <a:t>design (with </a:t>
            </a:r>
            <a:r>
              <a:rPr lang="en-US" dirty="0" smtClean="0">
                <a:solidFill>
                  <a:srgbClr val="000099"/>
                </a:solidFill>
              </a:rPr>
              <a:t>RTCAS</a:t>
            </a:r>
            <a:r>
              <a:rPr lang="en-US" dirty="0">
                <a:solidFill>
                  <a:srgbClr val="000099"/>
                </a:solidFill>
              </a:rPr>
              <a:t>: Real-time </a:t>
            </a:r>
            <a:r>
              <a:rPr lang="en-US" dirty="0" smtClean="0">
                <a:solidFill>
                  <a:srgbClr val="000099"/>
                </a:solidFill>
              </a:rPr>
              <a:t>system)</a:t>
            </a:r>
            <a:endParaRPr lang="en-US" dirty="0">
              <a:solidFill>
                <a:srgbClr val="000099"/>
              </a:solidFill>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5</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a:xfrm>
            <a:off x="273826" y="243165"/>
            <a:ext cx="8587876" cy="429349"/>
          </a:xfrm>
        </p:spPr>
        <p:txBody>
          <a:bodyPr>
            <a:normAutofit fontScale="90000"/>
          </a:bodyPr>
          <a:lstStyle/>
          <a:p>
            <a:r>
              <a:rPr lang="en-US" b="1" dirty="0"/>
              <a:t>Old/New Fields for CEDA – Growth and Visibility</a:t>
            </a:r>
            <a:endParaRPr lang="en-US" b="1" dirty="0">
              <a:solidFill>
                <a:srgbClr val="0000FF"/>
              </a:solidFill>
            </a:endParaRPr>
          </a:p>
        </p:txBody>
      </p:sp>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4202" y="818415"/>
            <a:ext cx="2857500" cy="3842620"/>
          </a:xfrm>
          <a:prstGeom prst="rect">
            <a:avLst/>
          </a:prstGeom>
        </p:spPr>
      </p:pic>
      <p:sp>
        <p:nvSpPr>
          <p:cNvPr id="6" name="文字方塊 5"/>
          <p:cNvSpPr txBox="1"/>
          <p:nvPr/>
        </p:nvSpPr>
        <p:spPr>
          <a:xfrm>
            <a:off x="5123531" y="1167548"/>
            <a:ext cx="1080888" cy="1015663"/>
          </a:xfrm>
          <a:prstGeom prst="rect">
            <a:avLst/>
          </a:prstGeom>
          <a:noFill/>
        </p:spPr>
        <p:txBody>
          <a:bodyPr wrap="square" rtlCol="0">
            <a:spAutoFit/>
          </a:bodyPr>
          <a:lstStyle/>
          <a:p>
            <a:pPr algn="ctr"/>
            <a:r>
              <a:rPr lang="en-US" altLang="zh-TW" sz="1500" dirty="0">
                <a:solidFill>
                  <a:srgbClr val="C00000"/>
                </a:solidFill>
              </a:rPr>
              <a:t>New </a:t>
            </a:r>
          </a:p>
          <a:p>
            <a:pPr algn="ctr"/>
            <a:r>
              <a:rPr lang="en-US" altLang="zh-TW" sz="1500" dirty="0">
                <a:solidFill>
                  <a:srgbClr val="C00000"/>
                </a:solidFill>
              </a:rPr>
              <a:t>areas </a:t>
            </a:r>
          </a:p>
          <a:p>
            <a:pPr algn="ctr"/>
            <a:r>
              <a:rPr lang="en-US" altLang="zh-TW" sz="1500" dirty="0">
                <a:solidFill>
                  <a:srgbClr val="C00000"/>
                </a:solidFill>
              </a:rPr>
              <a:t>for expansion</a:t>
            </a:r>
            <a:endParaRPr lang="en-US" sz="1500" dirty="0">
              <a:solidFill>
                <a:srgbClr val="C00000"/>
              </a:solidFill>
            </a:endParaRPr>
          </a:p>
        </p:txBody>
      </p:sp>
      <p:sp>
        <p:nvSpPr>
          <p:cNvPr id="7" name="文字方塊 6"/>
          <p:cNvSpPr txBox="1"/>
          <p:nvPr/>
        </p:nvSpPr>
        <p:spPr>
          <a:xfrm>
            <a:off x="5123531" y="3641863"/>
            <a:ext cx="1080888" cy="1015663"/>
          </a:xfrm>
          <a:prstGeom prst="rect">
            <a:avLst/>
          </a:prstGeom>
          <a:noFill/>
        </p:spPr>
        <p:txBody>
          <a:bodyPr wrap="square" rtlCol="0">
            <a:spAutoFit/>
          </a:bodyPr>
          <a:lstStyle/>
          <a:p>
            <a:pPr algn="ctr"/>
            <a:r>
              <a:rPr lang="en-US" altLang="zh-TW" sz="1500" dirty="0">
                <a:solidFill>
                  <a:srgbClr val="C00000"/>
                </a:solidFill>
              </a:rPr>
              <a:t>New </a:t>
            </a:r>
          </a:p>
          <a:p>
            <a:pPr algn="ctr"/>
            <a:r>
              <a:rPr lang="en-US" altLang="zh-TW" sz="1500" dirty="0">
                <a:solidFill>
                  <a:srgbClr val="C00000"/>
                </a:solidFill>
              </a:rPr>
              <a:t>areas </a:t>
            </a:r>
          </a:p>
          <a:p>
            <a:pPr algn="ctr"/>
            <a:r>
              <a:rPr lang="en-US" altLang="zh-TW" sz="1500" dirty="0">
                <a:solidFill>
                  <a:srgbClr val="C00000"/>
                </a:solidFill>
              </a:rPr>
              <a:t>for expansion</a:t>
            </a:r>
            <a:endParaRPr lang="en-US" sz="1500" dirty="0">
              <a:solidFill>
                <a:srgbClr val="C00000"/>
              </a:solidFill>
            </a:endParaRPr>
          </a:p>
        </p:txBody>
      </p:sp>
      <p:sp>
        <p:nvSpPr>
          <p:cNvPr id="8" name="文字方塊 7"/>
          <p:cNvSpPr txBox="1"/>
          <p:nvPr/>
        </p:nvSpPr>
        <p:spPr>
          <a:xfrm>
            <a:off x="5271559" y="2327761"/>
            <a:ext cx="1116918" cy="1169551"/>
          </a:xfrm>
          <a:prstGeom prst="rect">
            <a:avLst/>
          </a:prstGeom>
          <a:noFill/>
        </p:spPr>
        <p:txBody>
          <a:bodyPr wrap="square" rtlCol="0">
            <a:spAutoFit/>
          </a:bodyPr>
          <a:lstStyle/>
          <a:p>
            <a:r>
              <a:rPr lang="en-US" dirty="0" smtClean="0">
                <a:solidFill>
                  <a:srgbClr val="0000CC"/>
                </a:solidFill>
              </a:rPr>
              <a:t>Work with parent societies for these expansions</a:t>
            </a:r>
            <a:endParaRPr lang="en-US" dirty="0">
              <a:solidFill>
                <a:srgbClr val="0000CC"/>
              </a:solidFill>
            </a:endParaRPr>
          </a:p>
        </p:txBody>
      </p:sp>
    </p:spTree>
    <p:extLst>
      <p:ext uri="{BB962C8B-B14F-4D97-AF65-F5344CB8AC3E}">
        <p14:creationId xmlns:p14="http://schemas.microsoft.com/office/powerpoint/2010/main" val="2658360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28940" y="597963"/>
            <a:ext cx="8263890" cy="4412457"/>
          </a:xfrm>
        </p:spPr>
        <p:txBody>
          <a:bodyPr>
            <a:noAutofit/>
          </a:bodyPr>
          <a:lstStyle/>
          <a:p>
            <a:pPr>
              <a:spcBef>
                <a:spcPts val="600"/>
              </a:spcBef>
            </a:pPr>
            <a:r>
              <a:rPr lang="en-US" sz="1600" dirty="0">
                <a:cs typeface="Calibri" panose="020F0502020204030204" pitchFamily="34" charset="0"/>
              </a:rPr>
              <a:t>Keep growing with new CEDA chapters: Africa, South America, Asia, and Europe </a:t>
            </a:r>
          </a:p>
          <a:p>
            <a:pPr lvl="1">
              <a:spcBef>
                <a:spcPts val="600"/>
              </a:spcBef>
            </a:pPr>
            <a:r>
              <a:rPr lang="en-US" dirty="0">
                <a:solidFill>
                  <a:srgbClr val="000099"/>
                </a:solidFill>
                <a:cs typeface="Calibri" panose="020F0502020204030204" pitchFamily="34" charset="0"/>
              </a:rPr>
              <a:t>Africa: Morocco and Tunisia already incorporated (Egypt, no follow up, somewhere else?) </a:t>
            </a:r>
          </a:p>
          <a:p>
            <a:pPr lvl="1">
              <a:spcBef>
                <a:spcPts val="600"/>
              </a:spcBef>
            </a:pPr>
            <a:r>
              <a:rPr lang="en-US" dirty="0">
                <a:solidFill>
                  <a:srgbClr val="000099"/>
                </a:solidFill>
                <a:cs typeface="Calibri" panose="020F0502020204030204" pitchFamily="34" charset="0"/>
              </a:rPr>
              <a:t>Expand in South America (beyond Brazil) and Asia </a:t>
            </a:r>
          </a:p>
          <a:p>
            <a:pPr lvl="1">
              <a:spcBef>
                <a:spcPts val="600"/>
              </a:spcBef>
            </a:pPr>
            <a:r>
              <a:rPr lang="en-US" dirty="0" smtClean="0">
                <a:solidFill>
                  <a:srgbClr val="000099"/>
                </a:solidFill>
                <a:cs typeface="Calibri" panose="020F0502020204030204" pitchFamily="34" charset="0"/>
              </a:rPr>
              <a:t>Europe: </a:t>
            </a:r>
            <a:r>
              <a:rPr lang="en-US" dirty="0">
                <a:solidFill>
                  <a:srgbClr val="000099"/>
                </a:solidFill>
                <a:cs typeface="Calibri" panose="020F0502020204030204" pitchFamily="34" charset="0"/>
              </a:rPr>
              <a:t>N</a:t>
            </a:r>
            <a:r>
              <a:rPr lang="en-US" dirty="0" smtClean="0">
                <a:solidFill>
                  <a:srgbClr val="000099"/>
                </a:solidFill>
                <a:cs typeface="Calibri" panose="020F0502020204030204" pitchFamily="34" charset="0"/>
              </a:rPr>
              <a:t>ew </a:t>
            </a:r>
            <a:r>
              <a:rPr lang="en-US" dirty="0">
                <a:solidFill>
                  <a:srgbClr val="000099"/>
                </a:solidFill>
                <a:cs typeface="Calibri" panose="020F0502020204030204" pitchFamily="34" charset="0"/>
              </a:rPr>
              <a:t>one in </a:t>
            </a:r>
            <a:r>
              <a:rPr lang="en-US" dirty="0" smtClean="0">
                <a:solidFill>
                  <a:srgbClr val="000099"/>
                </a:solidFill>
                <a:cs typeface="Calibri" panose="020F0502020204030204" pitchFamily="34" charset="0"/>
              </a:rPr>
              <a:t>Spain, </a:t>
            </a:r>
            <a:r>
              <a:rPr lang="en-US" dirty="0">
                <a:solidFill>
                  <a:srgbClr val="000099"/>
                </a:solidFill>
                <a:cs typeface="Calibri" panose="020F0502020204030204" pitchFamily="34" charset="0"/>
              </a:rPr>
              <a:t>target in France, Germany, Switzerland, </a:t>
            </a:r>
            <a:r>
              <a:rPr lang="en-US" dirty="0" smtClean="0">
                <a:solidFill>
                  <a:srgbClr val="000099"/>
                </a:solidFill>
                <a:cs typeface="Calibri" panose="020F0502020204030204" pitchFamily="34" charset="0"/>
              </a:rPr>
              <a:t> and </a:t>
            </a:r>
            <a:r>
              <a:rPr lang="en-US" dirty="0">
                <a:solidFill>
                  <a:srgbClr val="000099"/>
                </a:solidFill>
                <a:cs typeface="Calibri" panose="020F0502020204030204" pitchFamily="34" charset="0"/>
              </a:rPr>
              <a:t>Italy </a:t>
            </a:r>
          </a:p>
          <a:p>
            <a:pPr>
              <a:spcBef>
                <a:spcPts val="600"/>
              </a:spcBef>
            </a:pPr>
            <a:r>
              <a:rPr lang="en-US" sz="1600" dirty="0">
                <a:cs typeface="Calibri" panose="020F0502020204030204" pitchFamily="34" charset="0"/>
              </a:rPr>
              <a:t>CEDA Distinguished Lecturer Program (DLP) and Luncheon Keynotes</a:t>
            </a:r>
          </a:p>
          <a:p>
            <a:pPr lvl="1">
              <a:spcBef>
                <a:spcPts val="600"/>
              </a:spcBef>
            </a:pPr>
            <a:r>
              <a:rPr lang="en-US" dirty="0">
                <a:solidFill>
                  <a:srgbClr val="000099"/>
                </a:solidFill>
                <a:cs typeface="Calibri" panose="020F0502020204030204" pitchFamily="34" charset="0"/>
              </a:rPr>
              <a:t>Clear increase of visibility for CEDA, move program up: </a:t>
            </a:r>
            <a:r>
              <a:rPr lang="en-US" dirty="0" smtClean="0">
                <a:solidFill>
                  <a:srgbClr val="000099"/>
                </a:solidFill>
                <a:cs typeface="Calibri" panose="020F0502020204030204" pitchFamily="34" charset="0"/>
              </a:rPr>
              <a:t>6 new CEDA </a:t>
            </a:r>
            <a:r>
              <a:rPr lang="en-US" dirty="0">
                <a:solidFill>
                  <a:srgbClr val="000099"/>
                </a:solidFill>
                <a:cs typeface="Calibri" panose="020F0502020204030204" pitchFamily="34" charset="0"/>
              </a:rPr>
              <a:t>distinguished </a:t>
            </a:r>
            <a:r>
              <a:rPr lang="en-US" dirty="0" smtClean="0">
                <a:solidFill>
                  <a:srgbClr val="000099"/>
                </a:solidFill>
                <a:cs typeface="Calibri" panose="020F0502020204030204" pitchFamily="34" charset="0"/>
              </a:rPr>
              <a:t>lecturers this year; </a:t>
            </a:r>
            <a:r>
              <a:rPr lang="en-US" b="1" dirty="0" smtClean="0">
                <a:solidFill>
                  <a:srgbClr val="C00000"/>
                </a:solidFill>
                <a:cs typeface="Calibri" panose="020F0502020204030204" pitchFamily="34" charset="0"/>
              </a:rPr>
              <a:t>suitable # for the future? </a:t>
            </a:r>
            <a:endParaRPr lang="en-US" b="1" dirty="0">
              <a:solidFill>
                <a:srgbClr val="C00000"/>
              </a:solidFill>
              <a:cs typeface="Calibri" panose="020F0502020204030204" pitchFamily="34" charset="0"/>
            </a:endParaRPr>
          </a:p>
          <a:p>
            <a:pPr lvl="1">
              <a:spcBef>
                <a:spcPts val="600"/>
              </a:spcBef>
            </a:pPr>
            <a:r>
              <a:rPr lang="en-US" dirty="0">
                <a:solidFill>
                  <a:srgbClr val="000099"/>
                </a:solidFill>
                <a:cs typeface="Calibri" panose="020F0502020204030204" pitchFamily="34" charset="0"/>
              </a:rPr>
              <a:t>Consolidate CEDA </a:t>
            </a:r>
            <a:r>
              <a:rPr lang="en-US" dirty="0" smtClean="0">
                <a:solidFill>
                  <a:srgbClr val="000099"/>
                </a:solidFill>
                <a:cs typeface="Calibri" panose="020F0502020204030204" pitchFamily="34" charset="0"/>
              </a:rPr>
              <a:t>luncheon keynotes </a:t>
            </a:r>
            <a:r>
              <a:rPr lang="en-US" dirty="0">
                <a:solidFill>
                  <a:srgbClr val="000099"/>
                </a:solidFill>
                <a:cs typeface="Calibri" panose="020F0502020204030204" pitchFamily="34" charset="0"/>
              </a:rPr>
              <a:t>“branding” in major events and invited sessions in </a:t>
            </a:r>
            <a:r>
              <a:rPr lang="en-US" dirty="0" smtClean="0">
                <a:solidFill>
                  <a:srgbClr val="000099"/>
                </a:solidFill>
                <a:cs typeface="Calibri" panose="020F0502020204030204" pitchFamily="34" charset="0"/>
              </a:rPr>
              <a:t>key events </a:t>
            </a:r>
            <a:r>
              <a:rPr lang="en-US" dirty="0">
                <a:solidFill>
                  <a:srgbClr val="000099"/>
                </a:solidFill>
                <a:cs typeface="Calibri" panose="020F0502020204030204" pitchFamily="34" charset="0"/>
              </a:rPr>
              <a:t>(EDA/ML at ISCAS 2018, and new TA group in CASS </a:t>
            </a:r>
            <a:r>
              <a:rPr lang="en-US" dirty="0" smtClean="0">
                <a:solidFill>
                  <a:srgbClr val="000099"/>
                </a:solidFill>
                <a:cs typeface="Calibri" panose="020F0502020204030204" pitchFamily="34" charset="0"/>
              </a:rPr>
              <a:t>about </a:t>
            </a:r>
            <a:r>
              <a:rPr lang="en-US" dirty="0">
                <a:solidFill>
                  <a:srgbClr val="000099"/>
                </a:solidFill>
                <a:cs typeface="Calibri" panose="020F0502020204030204" pitchFamily="34" charset="0"/>
              </a:rPr>
              <a:t>“new EDA”) </a:t>
            </a:r>
          </a:p>
          <a:p>
            <a:pPr>
              <a:spcBef>
                <a:spcPts val="600"/>
              </a:spcBef>
            </a:pPr>
            <a:r>
              <a:rPr lang="en-US" sz="1600" dirty="0">
                <a:cs typeface="Calibri" panose="020F0502020204030204" pitchFamily="34" charset="0"/>
              </a:rPr>
              <a:t>Development of </a:t>
            </a:r>
            <a:r>
              <a:rPr lang="en-US" sz="1600" dirty="0" smtClean="0">
                <a:cs typeface="Calibri" panose="020F0502020204030204" pitchFamily="34" charset="0"/>
              </a:rPr>
              <a:t>student activities </a:t>
            </a:r>
            <a:r>
              <a:rPr lang="en-US" sz="1600" dirty="0">
                <a:cs typeface="Calibri" panose="020F0502020204030204" pitchFamily="34" charset="0"/>
              </a:rPr>
              <a:t>and promotion in social media</a:t>
            </a:r>
          </a:p>
          <a:p>
            <a:pPr lvl="1">
              <a:spcBef>
                <a:spcPts val="600"/>
              </a:spcBef>
            </a:pPr>
            <a:r>
              <a:rPr lang="en-US" dirty="0">
                <a:solidFill>
                  <a:srgbClr val="000099"/>
                </a:solidFill>
                <a:cs typeface="Calibri" panose="020F0502020204030204" pitchFamily="34" charset="0"/>
              </a:rPr>
              <a:t>CEDA is present in Ph.D. forums of ASP-DAC, DAC, and DATE </a:t>
            </a:r>
          </a:p>
          <a:p>
            <a:pPr lvl="1">
              <a:spcBef>
                <a:spcPts val="600"/>
              </a:spcBef>
            </a:pPr>
            <a:r>
              <a:rPr lang="en-US" dirty="0">
                <a:solidFill>
                  <a:srgbClr val="000099"/>
                </a:solidFill>
                <a:cs typeface="Calibri" panose="020F0502020204030204" pitchFamily="34" charset="0"/>
              </a:rPr>
              <a:t>Student </a:t>
            </a:r>
            <a:r>
              <a:rPr lang="en-US" dirty="0" smtClean="0">
                <a:solidFill>
                  <a:srgbClr val="000099"/>
                </a:solidFill>
                <a:cs typeface="Calibri" panose="020F0502020204030204" pitchFamily="34" charset="0"/>
              </a:rPr>
              <a:t>competitions: </a:t>
            </a:r>
            <a:r>
              <a:rPr lang="en-US" dirty="0">
                <a:solidFill>
                  <a:srgbClr val="000099"/>
                </a:solidFill>
                <a:cs typeface="Calibri" panose="020F0502020204030204" pitchFamily="34" charset="0"/>
              </a:rPr>
              <a:t>CAD Contest at ICCAD, </a:t>
            </a:r>
            <a:r>
              <a:rPr lang="en-US" dirty="0" err="1">
                <a:solidFill>
                  <a:srgbClr val="000099"/>
                </a:solidFill>
                <a:cs typeface="Calibri" panose="020F0502020204030204" pitchFamily="34" charset="0"/>
              </a:rPr>
              <a:t>IoT</a:t>
            </a:r>
            <a:r>
              <a:rPr lang="en-US" dirty="0">
                <a:solidFill>
                  <a:srgbClr val="000099"/>
                </a:solidFill>
                <a:cs typeface="Calibri" panose="020F0502020204030204" pitchFamily="34" charset="0"/>
              </a:rPr>
              <a:t> Competition at DATE, </a:t>
            </a:r>
            <a:r>
              <a:rPr lang="en-US" dirty="0" smtClean="0">
                <a:solidFill>
                  <a:srgbClr val="000099"/>
                </a:solidFill>
                <a:cs typeface="Calibri" panose="020F0502020204030204" pitchFamily="34" charset="0"/>
              </a:rPr>
              <a:t>DAC? </a:t>
            </a:r>
            <a:endParaRPr lang="en-US" dirty="0">
              <a:solidFill>
                <a:srgbClr val="000099"/>
              </a:solidFill>
              <a:cs typeface="Calibri" panose="020F0502020204030204" pitchFamily="34" charset="0"/>
            </a:endParaRPr>
          </a:p>
          <a:p>
            <a:pPr lvl="1">
              <a:spcBef>
                <a:spcPts val="600"/>
              </a:spcBef>
            </a:pPr>
            <a:r>
              <a:rPr lang="en-US" dirty="0">
                <a:solidFill>
                  <a:srgbClr val="000099"/>
                </a:solidFill>
                <a:cs typeface="Calibri" panose="020F0502020204030204" pitchFamily="34" charset="0"/>
              </a:rPr>
              <a:t>Summer </a:t>
            </a:r>
            <a:r>
              <a:rPr lang="en-US" dirty="0" smtClean="0">
                <a:solidFill>
                  <a:srgbClr val="000099"/>
                </a:solidFill>
                <a:cs typeface="Calibri" panose="020F0502020204030204" pitchFamily="34" charset="0"/>
              </a:rPr>
              <a:t>schools: Physical design summer schools in Brazil/Taiwan</a:t>
            </a:r>
          </a:p>
          <a:p>
            <a:pPr>
              <a:spcBef>
                <a:spcPts val="600"/>
              </a:spcBef>
            </a:pPr>
            <a:r>
              <a:rPr lang="en-US" sz="1600" dirty="0"/>
              <a:t>M</a:t>
            </a:r>
            <a:r>
              <a:rPr lang="en-US" sz="1600" dirty="0" smtClean="0"/>
              <a:t>ember/affiliate </a:t>
            </a:r>
            <a:r>
              <a:rPr lang="en-US" sz="1600" dirty="0"/>
              <a:t>promotion </a:t>
            </a:r>
            <a:r>
              <a:rPr lang="en-US" sz="1600" dirty="0" smtClean="0"/>
              <a:t>support</a:t>
            </a:r>
          </a:p>
          <a:p>
            <a:pPr lvl="1">
              <a:spcBef>
                <a:spcPts val="600"/>
              </a:spcBef>
            </a:pPr>
            <a:r>
              <a:rPr lang="en-US" dirty="0">
                <a:solidFill>
                  <a:srgbClr val="000099"/>
                </a:solidFill>
                <a:cs typeface="Calibri" panose="020F0502020204030204" pitchFamily="34" charset="0"/>
              </a:rPr>
              <a:t>S</a:t>
            </a:r>
            <a:r>
              <a:rPr lang="en-US" dirty="0" smtClean="0">
                <a:solidFill>
                  <a:srgbClr val="000099"/>
                </a:solidFill>
                <a:cs typeface="Calibri" panose="020F0502020204030204" pitchFamily="34" charset="0"/>
              </a:rPr>
              <a:t>enior/Fellow/Life membership, program committee, journal editorial board</a:t>
            </a:r>
            <a:endParaRPr lang="en-US" dirty="0">
              <a:solidFill>
                <a:srgbClr val="000099"/>
              </a:solidFill>
              <a:cs typeface="Calibri" panose="020F0502020204030204" pitchFamily="34" charset="0"/>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6</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a:xfrm>
            <a:off x="279963" y="133348"/>
            <a:ext cx="6447501" cy="495298"/>
          </a:xfrm>
        </p:spPr>
        <p:txBody>
          <a:bodyPr/>
          <a:lstStyle/>
          <a:p>
            <a:r>
              <a:rPr lang="en-US" b="1" dirty="0" smtClean="0"/>
              <a:t>Development </a:t>
            </a:r>
            <a:r>
              <a:rPr lang="en-US" b="1" dirty="0"/>
              <a:t>of CEDA’s Visibility</a:t>
            </a:r>
            <a:endParaRPr lang="en-US" b="1" dirty="0">
              <a:solidFill>
                <a:srgbClr val="0000FF"/>
              </a:solidFill>
            </a:endParaRPr>
          </a:p>
        </p:txBody>
      </p:sp>
    </p:spTree>
    <p:extLst>
      <p:ext uri="{BB962C8B-B14F-4D97-AF65-F5344CB8AC3E}">
        <p14:creationId xmlns:p14="http://schemas.microsoft.com/office/powerpoint/2010/main" val="1072922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65759" y="869908"/>
            <a:ext cx="8342519" cy="3714750"/>
          </a:xfrm>
        </p:spPr>
        <p:txBody>
          <a:bodyPr>
            <a:normAutofit fontScale="92500"/>
          </a:bodyPr>
          <a:lstStyle/>
          <a:p>
            <a:r>
              <a:rPr lang="en-US" sz="1950" dirty="0"/>
              <a:t>Conference integration into periodicals is becoming a reality </a:t>
            </a:r>
          </a:p>
          <a:p>
            <a:pPr lvl="1"/>
            <a:r>
              <a:rPr lang="en-US" sz="1600" dirty="0" smtClean="0">
                <a:solidFill>
                  <a:srgbClr val="000099"/>
                </a:solidFill>
              </a:rPr>
              <a:t>Done </a:t>
            </a:r>
            <a:r>
              <a:rPr lang="en-US" sz="1600" dirty="0">
                <a:solidFill>
                  <a:srgbClr val="000099"/>
                </a:solidFill>
              </a:rPr>
              <a:t>for ESWEEK 2017, outcome positive (suggestions to </a:t>
            </a:r>
            <a:r>
              <a:rPr lang="en-US" sz="1600" dirty="0" smtClean="0">
                <a:solidFill>
                  <a:srgbClr val="000099"/>
                </a:solidFill>
              </a:rPr>
              <a:t>improve??) </a:t>
            </a:r>
          </a:p>
          <a:p>
            <a:pPr lvl="1"/>
            <a:r>
              <a:rPr lang="en-US" sz="1600" dirty="0" smtClean="0">
                <a:solidFill>
                  <a:srgbClr val="000099"/>
                </a:solidFill>
              </a:rPr>
              <a:t>If/Which </a:t>
            </a:r>
            <a:r>
              <a:rPr lang="en-US" sz="1600" dirty="0">
                <a:solidFill>
                  <a:srgbClr val="000099"/>
                </a:solidFill>
              </a:rPr>
              <a:t>conferences to suggest this model (ICCAD, others)? </a:t>
            </a:r>
            <a:endParaRPr lang="en-US" sz="1600" dirty="0" smtClean="0">
              <a:solidFill>
                <a:srgbClr val="000099"/>
              </a:solidFill>
            </a:endParaRPr>
          </a:p>
          <a:p>
            <a:r>
              <a:rPr lang="en-US" sz="1950" dirty="0"/>
              <a:t>Recognition issues: DAC EC keeps pushing for “the best of..” journals </a:t>
            </a:r>
          </a:p>
          <a:p>
            <a:pPr lvl="1"/>
            <a:r>
              <a:rPr lang="en-US" sz="1600" dirty="0" smtClean="0">
                <a:solidFill>
                  <a:srgbClr val="000099"/>
                </a:solidFill>
              </a:rPr>
              <a:t>“</a:t>
            </a:r>
            <a:r>
              <a:rPr lang="en-US" sz="1600" dirty="0">
                <a:solidFill>
                  <a:srgbClr val="000099"/>
                </a:solidFill>
              </a:rPr>
              <a:t>Best of DAC”: Discussions with IEEE TCAD and ACM TECS journals </a:t>
            </a:r>
            <a:endParaRPr lang="en-US" sz="1600" dirty="0" smtClean="0">
              <a:solidFill>
                <a:srgbClr val="000099"/>
              </a:solidFill>
            </a:endParaRPr>
          </a:p>
          <a:p>
            <a:pPr lvl="1"/>
            <a:r>
              <a:rPr lang="en-US" sz="1600" dirty="0" smtClean="0">
                <a:solidFill>
                  <a:srgbClr val="000099"/>
                </a:solidFill>
              </a:rPr>
              <a:t>“</a:t>
            </a:r>
            <a:r>
              <a:rPr lang="en-US" sz="1600" dirty="0">
                <a:solidFill>
                  <a:srgbClr val="000099"/>
                </a:solidFill>
              </a:rPr>
              <a:t>Best of EDA”: Re-focused papers from EDA conferences for magazines (D&amp;T, etc</a:t>
            </a:r>
            <a:r>
              <a:rPr lang="en-US" sz="1600" dirty="0" smtClean="0">
                <a:solidFill>
                  <a:srgbClr val="000099"/>
                </a:solidFill>
              </a:rPr>
              <a:t>.)</a:t>
            </a:r>
          </a:p>
          <a:p>
            <a:pPr lvl="1"/>
            <a:r>
              <a:rPr lang="en-US" sz="1600" dirty="0" smtClean="0">
                <a:solidFill>
                  <a:srgbClr val="000099"/>
                </a:solidFill>
              </a:rPr>
              <a:t>“</a:t>
            </a:r>
            <a:r>
              <a:rPr lang="en-US" sz="1600" dirty="0">
                <a:solidFill>
                  <a:srgbClr val="000099"/>
                </a:solidFill>
              </a:rPr>
              <a:t>Best/Most influential papers”: Evaluation of highest impact after 5-10 years </a:t>
            </a:r>
            <a:endParaRPr lang="en-US" sz="1600" dirty="0" smtClean="0">
              <a:solidFill>
                <a:srgbClr val="000099"/>
              </a:solidFill>
            </a:endParaRPr>
          </a:p>
          <a:p>
            <a:r>
              <a:rPr lang="en-US" sz="1950" dirty="0"/>
              <a:t>Fields where CEDA publications can be proposed: Nano-technologies and CPS </a:t>
            </a:r>
          </a:p>
          <a:p>
            <a:pPr lvl="1"/>
            <a:r>
              <a:rPr lang="en-US" sz="1600" dirty="0" smtClean="0">
                <a:solidFill>
                  <a:srgbClr val="000099"/>
                </a:solidFill>
              </a:rPr>
              <a:t>TESS </a:t>
            </a:r>
            <a:r>
              <a:rPr lang="en-US" sz="1600" dirty="0">
                <a:solidFill>
                  <a:srgbClr val="000099"/>
                </a:solidFill>
              </a:rPr>
              <a:t>rejected (refocus on CPS</a:t>
            </a:r>
            <a:r>
              <a:rPr lang="en-US" sz="1600" dirty="0" smtClean="0">
                <a:solidFill>
                  <a:srgbClr val="000099"/>
                </a:solidFill>
              </a:rPr>
              <a:t>)</a:t>
            </a:r>
          </a:p>
          <a:p>
            <a:pPr lvl="1"/>
            <a:r>
              <a:rPr lang="en-US" sz="1600" dirty="0" smtClean="0">
                <a:solidFill>
                  <a:srgbClr val="000099"/>
                </a:solidFill>
                <a:cs typeface="Calibri" panose="020F0502020204030204" pitchFamily="34" charset="0"/>
              </a:rPr>
              <a:t>Need to collaborate with related societies/councils to resolve area overlapping problems</a:t>
            </a:r>
            <a:endParaRPr lang="en-US" sz="1600" dirty="0">
              <a:solidFill>
                <a:srgbClr val="000099"/>
              </a:solidFill>
              <a:cs typeface="Calibri" panose="020F0502020204030204" pitchFamily="34" charset="0"/>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7</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p:txBody>
          <a:bodyPr/>
          <a:lstStyle/>
          <a:p>
            <a:r>
              <a:rPr lang="en-US" b="1" dirty="0" smtClean="0"/>
              <a:t>New </a:t>
            </a:r>
            <a:r>
              <a:rPr lang="en-US" b="1" dirty="0"/>
              <a:t>Models for CEDA Publications</a:t>
            </a:r>
            <a:endParaRPr lang="en-US" b="1" dirty="0">
              <a:solidFill>
                <a:srgbClr val="0000FF"/>
              </a:solidFill>
            </a:endParaRPr>
          </a:p>
        </p:txBody>
      </p:sp>
    </p:spTree>
    <p:extLst>
      <p:ext uri="{BB962C8B-B14F-4D97-AF65-F5344CB8AC3E}">
        <p14:creationId xmlns:p14="http://schemas.microsoft.com/office/powerpoint/2010/main" val="1583576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28937" y="735663"/>
            <a:ext cx="8342519" cy="4305444"/>
          </a:xfrm>
        </p:spPr>
        <p:txBody>
          <a:bodyPr>
            <a:noAutofit/>
          </a:bodyPr>
          <a:lstStyle/>
          <a:p>
            <a:pPr>
              <a:spcBef>
                <a:spcPts val="600"/>
              </a:spcBef>
            </a:pPr>
            <a:r>
              <a:rPr lang="en-US" sz="1400" dirty="0" smtClean="0">
                <a:solidFill>
                  <a:schemeClr val="tx1"/>
                </a:solidFill>
              </a:rPr>
              <a:t>Existing issues with conference </a:t>
            </a:r>
            <a:r>
              <a:rPr lang="en-US" sz="1400" dirty="0">
                <a:solidFill>
                  <a:schemeClr val="tx1"/>
                </a:solidFill>
              </a:rPr>
              <a:t>PC members </a:t>
            </a:r>
          </a:p>
          <a:p>
            <a:pPr lvl="1">
              <a:spcBef>
                <a:spcPts val="600"/>
              </a:spcBef>
            </a:pPr>
            <a:r>
              <a:rPr lang="en-US" sz="1400" dirty="0" smtClean="0">
                <a:solidFill>
                  <a:srgbClr val="0000CC"/>
                </a:solidFill>
              </a:rPr>
              <a:t>Clusters of PC members helped each other to get their papers accepted</a:t>
            </a:r>
          </a:p>
          <a:p>
            <a:pPr lvl="1">
              <a:spcBef>
                <a:spcPts val="600"/>
              </a:spcBef>
            </a:pPr>
            <a:r>
              <a:rPr lang="en-US" sz="1400" dirty="0" smtClean="0">
                <a:solidFill>
                  <a:srgbClr val="0000CC"/>
                </a:solidFill>
              </a:rPr>
              <a:t>PC members promoted their friends’ papers even with </a:t>
            </a:r>
            <a:r>
              <a:rPr lang="en-US" sz="1400" dirty="0" smtClean="0">
                <a:solidFill>
                  <a:srgbClr val="0000CC"/>
                </a:solidFill>
              </a:rPr>
              <a:t>self-review </a:t>
            </a:r>
            <a:r>
              <a:rPr lang="en-US" sz="1400" dirty="0" smtClean="0">
                <a:solidFill>
                  <a:srgbClr val="0000CC"/>
                </a:solidFill>
              </a:rPr>
              <a:t>comments from the authors  </a:t>
            </a:r>
          </a:p>
          <a:p>
            <a:pPr>
              <a:spcBef>
                <a:spcPts val="600"/>
              </a:spcBef>
            </a:pPr>
            <a:r>
              <a:rPr lang="en-US" sz="1400" dirty="0" smtClean="0">
                <a:solidFill>
                  <a:schemeClr val="tx1"/>
                </a:solidFill>
              </a:rPr>
              <a:t>Existing issues with authors </a:t>
            </a:r>
          </a:p>
          <a:p>
            <a:pPr lvl="1">
              <a:spcBef>
                <a:spcPts val="600"/>
              </a:spcBef>
            </a:pPr>
            <a:r>
              <a:rPr lang="en-US" sz="1400" dirty="0">
                <a:solidFill>
                  <a:srgbClr val="0000CC"/>
                </a:solidFill>
              </a:rPr>
              <a:t>T</a:t>
            </a:r>
            <a:r>
              <a:rPr lang="en-US" sz="1400" dirty="0" smtClean="0">
                <a:solidFill>
                  <a:srgbClr val="0000CC"/>
                </a:solidFill>
              </a:rPr>
              <a:t>ypically </a:t>
            </a:r>
            <a:r>
              <a:rPr lang="en-US" sz="1400" dirty="0" smtClean="0">
                <a:solidFill>
                  <a:srgbClr val="0000CC"/>
                </a:solidFill>
              </a:rPr>
              <a:t>“good,” </a:t>
            </a:r>
            <a:r>
              <a:rPr lang="en-US" sz="1400" dirty="0" smtClean="0">
                <a:solidFill>
                  <a:srgbClr val="0000CC"/>
                </a:solidFill>
              </a:rPr>
              <a:t>but incorrect </a:t>
            </a:r>
            <a:r>
              <a:rPr lang="en-US" sz="1400" dirty="0" smtClean="0">
                <a:solidFill>
                  <a:srgbClr val="0000CC"/>
                </a:solidFill>
              </a:rPr>
              <a:t>results to mislead the reviewers</a:t>
            </a:r>
            <a:r>
              <a:rPr lang="en-US" sz="1400" dirty="0" smtClean="0">
                <a:solidFill>
                  <a:srgbClr val="0000CC"/>
                </a:solidFill>
              </a:rPr>
              <a:t>; even </a:t>
            </a:r>
            <a:r>
              <a:rPr lang="en-US" sz="1400" dirty="0" smtClean="0">
                <a:solidFill>
                  <a:srgbClr val="0000CC"/>
                </a:solidFill>
              </a:rPr>
              <a:t>data </a:t>
            </a:r>
            <a:r>
              <a:rPr lang="en-US" sz="1400" dirty="0" smtClean="0">
                <a:solidFill>
                  <a:srgbClr val="0000CC"/>
                </a:solidFill>
              </a:rPr>
              <a:t>fabrication</a:t>
            </a:r>
          </a:p>
          <a:p>
            <a:pPr>
              <a:spcBef>
                <a:spcPts val="600"/>
              </a:spcBef>
            </a:pPr>
            <a:r>
              <a:rPr lang="en-US" sz="1400" dirty="0" smtClean="0"/>
              <a:t>Potential solutions?? </a:t>
            </a:r>
            <a:endParaRPr lang="en-US" sz="1400" dirty="0"/>
          </a:p>
          <a:p>
            <a:pPr lvl="1">
              <a:spcBef>
                <a:spcPts val="600"/>
              </a:spcBef>
            </a:pPr>
            <a:r>
              <a:rPr lang="en-US" sz="1400" dirty="0" smtClean="0">
                <a:solidFill>
                  <a:srgbClr val="0000CC"/>
                </a:solidFill>
              </a:rPr>
              <a:t>Work with the IEEE, SIGDA, and conference organizers to handle these problems</a:t>
            </a:r>
          </a:p>
          <a:p>
            <a:pPr lvl="1">
              <a:spcBef>
                <a:spcPts val="600"/>
              </a:spcBef>
            </a:pPr>
            <a:r>
              <a:rPr lang="en-US" sz="1400" dirty="0" smtClean="0">
                <a:solidFill>
                  <a:srgbClr val="0000CC"/>
                </a:solidFill>
              </a:rPr>
              <a:t>Diversify </a:t>
            </a:r>
            <a:r>
              <a:rPr lang="en-US" sz="1400" dirty="0" smtClean="0">
                <a:solidFill>
                  <a:srgbClr val="0000CC"/>
                </a:solidFill>
              </a:rPr>
              <a:t>the subcommittee organization (geographic, demographic, etc.)  </a:t>
            </a:r>
          </a:p>
          <a:p>
            <a:pPr lvl="1">
              <a:spcBef>
                <a:spcPts val="600"/>
              </a:spcBef>
            </a:pPr>
            <a:r>
              <a:rPr lang="en-US" sz="1400" dirty="0" smtClean="0">
                <a:solidFill>
                  <a:srgbClr val="0000CC"/>
                </a:solidFill>
              </a:rPr>
              <a:t>Provide author </a:t>
            </a:r>
            <a:r>
              <a:rPr lang="en-US" sz="1400" b="1" dirty="0" smtClean="0">
                <a:solidFill>
                  <a:srgbClr val="C00000"/>
                </a:solidFill>
              </a:rPr>
              <a:t>&amp; PC member </a:t>
            </a:r>
            <a:r>
              <a:rPr lang="en-US" sz="1400" dirty="0" smtClean="0">
                <a:solidFill>
                  <a:srgbClr val="0000CC"/>
                </a:solidFill>
              </a:rPr>
              <a:t>education talks with real integrity-violating cases </a:t>
            </a:r>
          </a:p>
          <a:p>
            <a:pPr lvl="1">
              <a:spcBef>
                <a:spcPts val="600"/>
              </a:spcBef>
            </a:pPr>
            <a:r>
              <a:rPr lang="en-US" sz="1400" dirty="0" smtClean="0">
                <a:solidFill>
                  <a:srgbClr val="0000CC"/>
                </a:solidFill>
              </a:rPr>
              <a:t>Request program/subcommittee chairs to watch for these issues</a:t>
            </a:r>
          </a:p>
          <a:p>
            <a:pPr lvl="1">
              <a:spcBef>
                <a:spcPts val="600"/>
              </a:spcBef>
            </a:pPr>
            <a:r>
              <a:rPr lang="en-US" sz="1400" dirty="0" smtClean="0">
                <a:solidFill>
                  <a:srgbClr val="0000CC"/>
                </a:solidFill>
              </a:rPr>
              <a:t>Assign </a:t>
            </a:r>
            <a:r>
              <a:rPr lang="en-US" sz="1400" dirty="0">
                <a:solidFill>
                  <a:srgbClr val="0000CC"/>
                </a:solidFill>
              </a:rPr>
              <a:t>PC members to check </a:t>
            </a:r>
            <a:r>
              <a:rPr lang="en-US" sz="1400" dirty="0" smtClean="0">
                <a:solidFill>
                  <a:srgbClr val="0000CC"/>
                </a:solidFill>
              </a:rPr>
              <a:t>suspicious</a:t>
            </a:r>
            <a:r>
              <a:rPr lang="zh-TW" altLang="en-US" sz="1400" dirty="0" smtClean="0">
                <a:solidFill>
                  <a:srgbClr val="0000CC"/>
                </a:solidFill>
              </a:rPr>
              <a:t> </a:t>
            </a:r>
            <a:r>
              <a:rPr lang="en-US" sz="1400" dirty="0" smtClean="0">
                <a:solidFill>
                  <a:srgbClr val="0000CC"/>
                </a:solidFill>
              </a:rPr>
              <a:t>results before acceptance </a:t>
            </a:r>
            <a:r>
              <a:rPr lang="en-US" sz="1400" b="1" dirty="0" smtClean="0">
                <a:solidFill>
                  <a:srgbClr val="C00000"/>
                </a:solidFill>
              </a:rPr>
              <a:t>(overheads?) </a:t>
            </a:r>
          </a:p>
          <a:p>
            <a:pPr lvl="1">
              <a:spcBef>
                <a:spcPts val="600"/>
              </a:spcBef>
            </a:pPr>
            <a:r>
              <a:rPr lang="en-US" altLang="zh-TW" sz="1400" dirty="0" smtClean="0">
                <a:solidFill>
                  <a:srgbClr val="0000CC"/>
                </a:solidFill>
              </a:rPr>
              <a:t>Ask authors of accepted papers to release their binary codes or data </a:t>
            </a:r>
            <a:r>
              <a:rPr lang="en-US" altLang="zh-TW" sz="1400" b="1" dirty="0" smtClean="0">
                <a:solidFill>
                  <a:srgbClr val="C00000"/>
                </a:solidFill>
              </a:rPr>
              <a:t>(IP rights??) </a:t>
            </a:r>
          </a:p>
          <a:p>
            <a:pPr lvl="1">
              <a:spcBef>
                <a:spcPts val="600"/>
              </a:spcBef>
            </a:pPr>
            <a:r>
              <a:rPr lang="en-US" sz="1400" dirty="0" smtClean="0">
                <a:solidFill>
                  <a:srgbClr val="0000CC"/>
                </a:solidFill>
              </a:rPr>
              <a:t>Create some platform like </a:t>
            </a:r>
            <a:r>
              <a:rPr lang="en-US" sz="1400" dirty="0" err="1" smtClean="0">
                <a:solidFill>
                  <a:srgbClr val="0000CC"/>
                </a:solidFill>
              </a:rPr>
              <a:t>PubPeer</a:t>
            </a:r>
            <a:r>
              <a:rPr lang="en-US" sz="1400" dirty="0">
                <a:solidFill>
                  <a:srgbClr val="0000CC"/>
                </a:solidFill>
              </a:rPr>
              <a:t> </a:t>
            </a:r>
            <a:endParaRPr lang="en-US" sz="1400" dirty="0" smtClean="0">
              <a:solidFill>
                <a:srgbClr val="0000CC"/>
              </a:solidFill>
            </a:endParaRPr>
          </a:p>
          <a:p>
            <a:pPr lvl="1">
              <a:spcBef>
                <a:spcPts val="600"/>
              </a:spcBef>
            </a:pPr>
            <a:r>
              <a:rPr lang="en-US" sz="1400" dirty="0" smtClean="0">
                <a:solidFill>
                  <a:srgbClr val="000099"/>
                </a:solidFill>
              </a:rPr>
              <a:t>Request </a:t>
            </a:r>
            <a:r>
              <a:rPr lang="en-US" sz="1400" dirty="0">
                <a:solidFill>
                  <a:srgbClr val="000099"/>
                </a:solidFill>
              </a:rPr>
              <a:t>authors to upload </a:t>
            </a:r>
            <a:r>
              <a:rPr lang="en-US" sz="1400" dirty="0" smtClean="0">
                <a:solidFill>
                  <a:srgbClr val="000099"/>
                </a:solidFill>
              </a:rPr>
              <a:t>code </a:t>
            </a:r>
            <a:r>
              <a:rPr lang="en-US" sz="1400" dirty="0">
                <a:solidFill>
                  <a:srgbClr val="000099"/>
                </a:solidFill>
              </a:rPr>
              <a:t>and sample data </a:t>
            </a:r>
            <a:r>
              <a:rPr lang="en-US" sz="1400" dirty="0" smtClean="0">
                <a:solidFill>
                  <a:srgbClr val="000099"/>
                </a:solidFill>
              </a:rPr>
              <a:t>to cloud for </a:t>
            </a:r>
            <a:r>
              <a:rPr lang="en-US" sz="1400" dirty="0">
                <a:solidFill>
                  <a:srgbClr val="000099"/>
                </a:solidFill>
              </a:rPr>
              <a:t>peer review</a:t>
            </a:r>
            <a:endParaRPr lang="en-US" sz="1400" dirty="0" smtClean="0">
              <a:solidFill>
                <a:srgbClr val="000099"/>
              </a:solidFill>
            </a:endParaRPr>
          </a:p>
          <a:p>
            <a:pPr lvl="1">
              <a:spcBef>
                <a:spcPts val="600"/>
              </a:spcBef>
            </a:pPr>
            <a:r>
              <a:rPr lang="en-US" sz="1400" dirty="0" smtClean="0">
                <a:solidFill>
                  <a:srgbClr val="0000CC"/>
                </a:solidFill>
              </a:rPr>
              <a:t>Penalty</a:t>
            </a:r>
            <a:r>
              <a:rPr lang="en-US" sz="1400" dirty="0">
                <a:solidFill>
                  <a:srgbClr val="0000CC"/>
                </a:solidFill>
              </a:rPr>
              <a:t>: Inform </a:t>
            </a:r>
            <a:r>
              <a:rPr lang="en-US" sz="1400" dirty="0" smtClean="0">
                <a:solidFill>
                  <a:srgbClr val="0000CC"/>
                </a:solidFill>
              </a:rPr>
              <a:t>superintendents of the authors for their unethical behavior</a:t>
            </a:r>
            <a:endParaRPr lang="en-US" sz="1400" dirty="0" smtClean="0">
              <a:solidFill>
                <a:srgbClr val="0000CC"/>
              </a:solidFill>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8</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a:xfrm>
            <a:off x="273826" y="243166"/>
            <a:ext cx="6447501" cy="382800"/>
          </a:xfrm>
        </p:spPr>
        <p:txBody>
          <a:bodyPr>
            <a:normAutofit fontScale="90000"/>
          </a:bodyPr>
          <a:lstStyle/>
          <a:p>
            <a:r>
              <a:rPr lang="en-US" b="1" dirty="0" smtClean="0"/>
              <a:t>Existing Academic Ethics/Integrity Issues</a:t>
            </a:r>
            <a:endParaRPr lang="en-US" b="1" dirty="0"/>
          </a:p>
        </p:txBody>
      </p:sp>
    </p:spTree>
    <p:extLst>
      <p:ext uri="{BB962C8B-B14F-4D97-AF65-F5344CB8AC3E}">
        <p14:creationId xmlns:p14="http://schemas.microsoft.com/office/powerpoint/2010/main" val="2933236736"/>
      </p:ext>
    </p:extLst>
  </p:cSld>
  <p:clrMapOvr>
    <a:masterClrMapping/>
  </p:clrMapOvr>
</p:sld>
</file>

<file path=ppt/theme/theme1.xml><?xml version="1.0" encoding="utf-8"?>
<a:theme xmlns:a="http://schemas.openxmlformats.org/drawingml/2006/main" name="EC BoG DAC 2018 Templat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5586</TotalTime>
  <Words>1180</Words>
  <Application>Microsoft Office PowerPoint</Application>
  <PresentationFormat>如螢幕大小 (16:9)</PresentationFormat>
  <Paragraphs>107</Paragraphs>
  <Slides>8</Slides>
  <Notes>3</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8</vt:i4>
      </vt:variant>
    </vt:vector>
  </HeadingPairs>
  <TitlesOfParts>
    <vt:vector size="16" baseType="lpstr">
      <vt:lpstr>California FB</vt:lpstr>
      <vt:lpstr>微軟正黑體</vt:lpstr>
      <vt:lpstr>新細明體</vt:lpstr>
      <vt:lpstr>Arial</vt:lpstr>
      <vt:lpstr>Calibri</vt:lpstr>
      <vt:lpstr>Wingdings</vt:lpstr>
      <vt:lpstr>Wingdings 3</vt:lpstr>
      <vt:lpstr>EC BoG DAC 2018 Template</vt:lpstr>
      <vt:lpstr>Strategy Committee </vt:lpstr>
      <vt:lpstr>CEDA Vision and Mission</vt:lpstr>
      <vt:lpstr>CEDA Strategy Aligned with IEEE Strategy (2015-2020)</vt:lpstr>
      <vt:lpstr>CEDA Strategy Goals for 2018-2019</vt:lpstr>
      <vt:lpstr>Old/New Fields for CEDA – Growth and Visibility</vt:lpstr>
      <vt:lpstr>Development of CEDA’s Visibility</vt:lpstr>
      <vt:lpstr>New Models for CEDA Publications</vt:lpstr>
      <vt:lpstr>Existing Academic Ethics/Integrity 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CEDA TELECON</dc:title>
  <dc:creator>CC-3</dc:creator>
  <cp:lastModifiedBy>Yao-Wen Chang</cp:lastModifiedBy>
  <cp:revision>87</cp:revision>
  <cp:lastPrinted>2018-06-20T17:55:47Z</cp:lastPrinted>
  <dcterms:created xsi:type="dcterms:W3CDTF">2016-04-15T13:56:06Z</dcterms:created>
  <dcterms:modified xsi:type="dcterms:W3CDTF">2018-06-20T18:02:25Z</dcterms:modified>
</cp:coreProperties>
</file>