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6" r:id="rId2"/>
    <p:sldId id="258" r:id="rId3"/>
    <p:sldId id="259" r:id="rId4"/>
    <p:sldId id="262" r:id="rId5"/>
    <p:sldId id="263" r:id="rId6"/>
    <p:sldId id="264" r:id="rId7"/>
    <p:sldId id="261" r:id="rId8"/>
  </p:sldIdLst>
  <p:sldSz cx="9144000" cy="5143500" type="screen16x9"/>
  <p:notesSz cx="6858000" cy="9144000"/>
  <p:defaultTextStyle>
    <a:defPPr>
      <a:defRPr lang="en-US"/>
    </a:defPPr>
    <a:lvl1pPr marL="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312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mailto:David%20Atienza" TargetMode="Externa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6857" y="977187"/>
            <a:ext cx="6875456" cy="1234727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defRPr>
            </a:lvl1pPr>
          </a:lstStyle>
          <a:p>
            <a:r>
              <a:rPr lang="es-ES" dirty="0"/>
              <a:t>IEEE CEDA </a:t>
            </a:r>
            <a:br>
              <a:rPr lang="es-ES" dirty="0"/>
            </a:br>
            <a:r>
              <a:rPr lang="es-ES" dirty="0" err="1"/>
              <a:t>Executive</a:t>
            </a:r>
            <a:r>
              <a:rPr lang="es-ES" dirty="0"/>
              <a:t> </a:t>
            </a:r>
            <a:r>
              <a:rPr lang="es-ES" dirty="0" err="1"/>
              <a:t>Committee</a:t>
            </a:r>
            <a:r>
              <a:rPr lang="es-ES" dirty="0"/>
              <a:t>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9173" y="3435047"/>
            <a:ext cx="5825202" cy="515249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June 24, 2018</a:t>
            </a:r>
            <a:br>
              <a:rPr lang="en-US" dirty="0"/>
            </a:br>
            <a:r>
              <a:rPr lang="en-US" dirty="0"/>
              <a:t>San Francisco, California, USA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3233" y="4865559"/>
            <a:ext cx="512504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Moscone West, San Francisco, CA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4276" y="2349642"/>
            <a:ext cx="2771073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+mn-lt"/>
                <a:cs typeface="Arial"/>
              </a:rPr>
              <a:t>David </a:t>
            </a:r>
            <a:r>
              <a:rPr lang="en-US" sz="1800" dirty="0" err="1">
                <a:latin typeface="+mn-lt"/>
                <a:cs typeface="Arial"/>
              </a:rPr>
              <a:t>Atienza</a:t>
            </a:r>
            <a:r>
              <a:rPr lang="en-US" sz="1800" baseline="0" dirty="0">
                <a:latin typeface="+mn-lt"/>
                <a:cs typeface="Arial"/>
              </a:rPr>
              <a:t> - </a:t>
            </a:r>
            <a:r>
              <a:rPr lang="en-US" sz="1800" dirty="0">
                <a:latin typeface="+mn-lt"/>
                <a:cs typeface="Arial"/>
              </a:rPr>
              <a:t>President</a:t>
            </a:r>
          </a:p>
          <a:p>
            <a:endParaRPr lang="en-US" dirty="0"/>
          </a:p>
        </p:txBody>
      </p:sp>
      <p:sp>
        <p:nvSpPr>
          <p:cNvPr id="28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latin typeface="Arial"/>
                <a:cs typeface="Arial"/>
              </a:rPr>
              <a:t>Moscone</a:t>
            </a:r>
            <a:r>
              <a:rPr lang="en-US" dirty="0">
                <a:latin typeface="Arial"/>
                <a:cs typeface="Arial"/>
              </a:rPr>
              <a:t> West, San Francisco, CA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38" name="Picture 37" descr="2018-55dac_logosquare_hires_medium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44" name="Picture 2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44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sp>
        <p:nvSpPr>
          <p:cNvPr id="32" name="Footer Placeholder 4"/>
          <p:cNvSpPr txBox="1">
            <a:spLocks/>
          </p:cNvSpPr>
          <p:nvPr userDrawn="1"/>
        </p:nvSpPr>
        <p:spPr>
          <a:xfrm>
            <a:off x="253908" y="4869657"/>
            <a:ext cx="1950842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latin typeface="+mn-lt"/>
                <a:cs typeface="Arial"/>
              </a:rPr>
              <a:t>Moscone</a:t>
            </a:r>
            <a:r>
              <a:rPr lang="en-US" dirty="0">
                <a:latin typeface="+mn-lt"/>
                <a:cs typeface="Arial"/>
              </a:rPr>
              <a:t> West, San Francisco, CA</a:t>
            </a:r>
          </a:p>
        </p:txBody>
      </p:sp>
      <p:sp>
        <p:nvSpPr>
          <p:cNvPr id="34" name="TextBox 33"/>
          <p:cNvSpPr txBox="1"/>
          <p:nvPr userDrawn="1"/>
        </p:nvSpPr>
        <p:spPr>
          <a:xfrm>
            <a:off x="501102" y="2958529"/>
            <a:ext cx="2274387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dirty="0">
                <a:latin typeface="+mn-lt"/>
                <a:cs typeface="Arial"/>
                <a:hlinkClick r:id="rId5"/>
              </a:rPr>
              <a:t>president@ieee-ceda.com</a:t>
            </a:r>
            <a:endParaRPr lang="en-US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826" y="243165"/>
            <a:ext cx="6447501" cy="481958"/>
          </a:xfrm>
        </p:spPr>
        <p:txBody>
          <a:bodyPr>
            <a:normAutofit/>
          </a:bodyPr>
          <a:lstStyle>
            <a:lvl1pPr>
              <a:defRPr sz="2700">
                <a:latin typeface="+mn-lt"/>
                <a:cs typeface="Arial"/>
              </a:defRPr>
            </a:lvl1pPr>
          </a:lstStyle>
          <a:p>
            <a:r>
              <a:rPr lang="en-US" dirty="0"/>
              <a:t>Edit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5463" y="898287"/>
            <a:ext cx="6447501" cy="3632735"/>
          </a:xfrm>
        </p:spPr>
        <p:txBody>
          <a:bodyPr>
            <a:normAutofit/>
          </a:bodyPr>
          <a:lstStyle>
            <a:lvl1pPr marL="2857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cs typeface="Arial"/>
              </a:defRPr>
            </a:lvl1pPr>
            <a:lvl2pPr marL="6286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cs typeface="Arial"/>
              </a:defRPr>
            </a:lvl2pPr>
            <a:lvl3pPr marL="9715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400" baseline="0">
                <a:solidFill>
                  <a:schemeClr val="tx1"/>
                </a:solidFill>
                <a:latin typeface="+mn-lt"/>
                <a:cs typeface="Arial"/>
              </a:defRPr>
            </a:lvl3pPr>
            <a:lvl4pPr>
              <a:defRPr>
                <a:latin typeface="California FB"/>
                <a:cs typeface="California FB"/>
              </a:defRPr>
            </a:lvl4pPr>
            <a:lvl5pPr>
              <a:defRPr>
                <a:latin typeface="California FB"/>
                <a:cs typeface="California FB"/>
              </a:defRPr>
            </a:lvl5pPr>
          </a:lstStyle>
          <a:p>
            <a:pPr lvl="0"/>
            <a:r>
              <a:rPr lang="en-US" dirty="0"/>
              <a:t>Level one</a:t>
            </a:r>
          </a:p>
          <a:p>
            <a:pPr lvl="1"/>
            <a:r>
              <a:rPr lang="en-US" dirty="0"/>
              <a:t>Level two</a:t>
            </a:r>
          </a:p>
          <a:p>
            <a:pPr lvl="2"/>
            <a:r>
              <a:rPr lang="en-US" dirty="0"/>
              <a:t>Level three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826" y="243165"/>
            <a:ext cx="6447501" cy="99060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462" y="1380519"/>
            <a:ext cx="6447501" cy="31505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/>
              <a:t>Moscone</a:t>
            </a:r>
            <a:r>
              <a:rPr lang="en-US" dirty="0"/>
              <a:t> West, San Francisco, 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88227" y="4869657"/>
            <a:ext cx="34729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7" name="Picture 6" descr="2018-55dac_logosquare_hires_medium.png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29" name="Picture 2"/>
            <p:cNvPicPr>
              <a:picLocks noChangeAspect="1" noChangeArrowheads="1"/>
            </p:cNvPicPr>
            <p:nvPr userDrawn="1"/>
          </p:nvPicPr>
          <p:blipFill>
            <a:blip r:embed="rId7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7769026" y="4399425"/>
            <a:ext cx="1212197" cy="305983"/>
            <a:chOff x="7640427" y="4263522"/>
            <a:chExt cx="1335151" cy="366817"/>
          </a:xfrm>
        </p:grpSpPr>
        <p:pic>
          <p:nvPicPr>
            <p:cNvPr id="31" name="Picture 30" descr="2018-55dac_logosquare_hires_medium.png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7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Arial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-cps.org/letter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9169" y="1208158"/>
            <a:ext cx="8614833" cy="1234727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000090"/>
                </a:solidFill>
              </a:rPr>
              <a:t>IEEE CEDA </a:t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>Executive Committee &amp;</a:t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>Annual Board of Governors’ Meetings </a:t>
            </a:r>
            <a:br>
              <a:rPr lang="en-US" dirty="0">
                <a:solidFill>
                  <a:srgbClr val="000090"/>
                </a:solidFill>
              </a:rPr>
            </a:br>
            <a:r>
              <a:rPr lang="en-US" dirty="0">
                <a:solidFill>
                  <a:srgbClr val="000090"/>
                </a:solidFill>
              </a:rPr>
              <a:t>at DAC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520" y="4006246"/>
            <a:ext cx="5825202" cy="822674"/>
          </a:xfrm>
        </p:spPr>
        <p:txBody>
          <a:bodyPr>
            <a:normAutofit/>
          </a:bodyPr>
          <a:lstStyle/>
          <a:p>
            <a:r>
              <a:rPr lang="en-US" sz="1200" b="1" dirty="0" err="1"/>
              <a:t>Moscone</a:t>
            </a:r>
            <a:r>
              <a:rPr lang="en-US" sz="1200" b="1" dirty="0"/>
              <a:t> Center West, San Francisco, CA</a:t>
            </a:r>
            <a:br>
              <a:rPr lang="en-US" sz="1200" b="1" dirty="0"/>
            </a:br>
            <a:r>
              <a:rPr lang="en-US" sz="1200" b="1" dirty="0"/>
              <a:t>June 5</a:t>
            </a:r>
            <a:r>
              <a:rPr lang="en-US" sz="1200" b="1" baseline="30000" dirty="0"/>
              <a:t>th</a:t>
            </a:r>
            <a:r>
              <a:rPr lang="en-US" sz="1200" b="1" dirty="0"/>
              <a:t>, 2016</a:t>
            </a:r>
          </a:p>
        </p:txBody>
      </p:sp>
    </p:spTree>
    <p:extLst>
      <p:ext uri="{BB962C8B-B14F-4D97-AF65-F5344CB8AC3E}">
        <p14:creationId xmlns:p14="http://schemas.microsoft.com/office/powerpoint/2010/main" val="281434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1" y="383928"/>
            <a:ext cx="6447501" cy="1667716"/>
          </a:xfrm>
        </p:spPr>
        <p:txBody>
          <a:bodyPr/>
          <a:lstStyle/>
          <a:p>
            <a:r>
              <a:rPr lang="en-US" dirty="0"/>
              <a:t>TC on CPS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59398" y="1588882"/>
            <a:ext cx="6447501" cy="802824"/>
          </a:xfrm>
        </p:spPr>
        <p:txBody>
          <a:bodyPr>
            <a:normAutofit/>
          </a:bodyPr>
          <a:lstStyle/>
          <a:p>
            <a:r>
              <a:rPr lang="en-US" sz="1200" dirty="0"/>
              <a:t>Prof. Hai Li, on behalf of Prof. </a:t>
            </a:r>
            <a:r>
              <a:rPr lang="en-US" sz="1200" dirty="0" err="1"/>
              <a:t>Shiyan</a:t>
            </a:r>
            <a:r>
              <a:rPr lang="en-US" sz="1200" dirty="0"/>
              <a:t> Hu</a:t>
            </a:r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Status of Activity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ym typeface="+mn-ea"/>
              </a:rPr>
              <a:t>Organized (still running) special Issue on Design Automation for Cyber-Physical Systems in Proceedings of the IEEE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+mn-lt"/>
              </a:rPr>
              <a:t>Co-organize the upcoming</a:t>
            </a:r>
            <a:r>
              <a:rPr lang="en-US" dirty="0"/>
              <a:t> special issue on Human-Interaction-Aware Data Analytics for Cyber-Physical Systems in ACM Transactions on Cyber-Physical Systems (TCPS)</a:t>
            </a:r>
            <a:endParaRPr lang="en-US" b="1" i="1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en-US" dirty="0"/>
              <a:t>Organized DAC-2017 Workshop on Design Automation for Cyber-Physical Systems (DACPS-2017)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+mn-lt"/>
              </a:rPr>
              <a:t>Organize </a:t>
            </a:r>
            <a:r>
              <a:rPr lang="en-US" dirty="0"/>
              <a:t>DAC-2018 Workshop on Design Automation for Cyber-Physical Systems (DACPS-2018)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CC2ED-5EB7-4C5F-9CD9-B77863FCA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Financial/Technical Sponsors of Conferences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C6895-40DD-4540-9C46-4D962B194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Technically Sponsor </a:t>
            </a:r>
            <a:r>
              <a:rPr lang="en-US" dirty="0" err="1"/>
              <a:t>AsianHost</a:t>
            </a:r>
            <a:r>
              <a:rPr lang="en-US" dirty="0"/>
              <a:t> 2018 through CEDA</a:t>
            </a:r>
          </a:p>
          <a:p>
            <a:r>
              <a:rPr lang="en-US" dirty="0"/>
              <a:t>RTCSA: IEEE International Conference on Embedded and Real-Time Computing Systems and Applications</a:t>
            </a:r>
          </a:p>
          <a:p>
            <a:r>
              <a:rPr lang="en-US" dirty="0"/>
              <a:t>NVMSA: IEEE Non-Volatile Memory Systems and Applications Symposium</a:t>
            </a:r>
          </a:p>
          <a:p>
            <a:r>
              <a:rPr lang="en-US" dirty="0"/>
              <a:t>Financially co-sponsored IEEE RTCSA 2017 (25%) and IEEE NVMSA 2017 (25%) through IEEE Systems Council.</a:t>
            </a:r>
          </a:p>
          <a:p>
            <a:r>
              <a:rPr lang="en-US" dirty="0"/>
              <a:t>Financially co-sponsored IEEE RTCSA 2018 (50%) through IEEE Systems Council.</a:t>
            </a:r>
          </a:p>
          <a:p>
            <a:r>
              <a:rPr lang="en-US" dirty="0"/>
              <a:t>Redirected IEEE NVMSA 2018 to CEDA</a:t>
            </a:r>
          </a:p>
        </p:txBody>
      </p:sp>
    </p:spTree>
    <p:extLst>
      <p:ext uri="{BB962C8B-B14F-4D97-AF65-F5344CB8AC3E}">
        <p14:creationId xmlns:p14="http://schemas.microsoft.com/office/powerpoint/2010/main" val="177759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D779A-1715-4325-BDAC-ABBFE59C8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4EB84-7F82-40A6-94FD-7EE792F7A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Established TC level awards, which include Technical Achievement Award, Middle Career Researcher Award, Early Career Researcher Award, Distinguished Leadership Award</a:t>
            </a:r>
          </a:p>
          <a:p>
            <a:r>
              <a:rPr lang="en-US" dirty="0"/>
              <a:t>2018 Awards will be presented in DAC CEDA Luncheon</a:t>
            </a:r>
          </a:p>
          <a:p>
            <a:r>
              <a:rPr lang="en-US" dirty="0"/>
              <a:t>Established Premium Paper Award (Best Paper Award) in IET Cyber-Physical Systems: Theory &amp; Applications, approved by IET. The 2018 (inaugural) award has been just selected, which will be presented in an event later (to be decided).</a:t>
            </a:r>
          </a:p>
        </p:txBody>
      </p:sp>
    </p:spTree>
    <p:extLst>
      <p:ext uri="{BB962C8B-B14F-4D97-AF65-F5344CB8AC3E}">
        <p14:creationId xmlns:p14="http://schemas.microsoft.com/office/powerpoint/2010/main" val="3737352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568AE-495E-4487-B289-8C616117D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Newsletter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705B7-B0AE-468B-9B44-2A9F8049D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newsletter has been running very well since 2016, publishing every February and August.</a:t>
            </a:r>
          </a:p>
          <a:p>
            <a:r>
              <a:rPr lang="en-US" dirty="0">
                <a:hlinkClick r:id="rId2"/>
              </a:rPr>
              <a:t>http://www.ieee-cps.org/letter.html</a:t>
            </a:r>
            <a:endParaRPr lang="en-US" dirty="0"/>
          </a:p>
          <a:p>
            <a:r>
              <a:rPr lang="en-US" dirty="0"/>
              <a:t>Special thanks to Prof. Hai Li, the current </a:t>
            </a:r>
            <a:r>
              <a:rPr lang="en-US" dirty="0" err="1"/>
              <a:t>EiC</a:t>
            </a:r>
            <a:r>
              <a:rPr lang="en-US" dirty="0"/>
              <a:t>, together with her editorial team</a:t>
            </a:r>
          </a:p>
          <a:p>
            <a:r>
              <a:rPr lang="en-US" dirty="0"/>
              <a:t>The incoming </a:t>
            </a:r>
            <a:r>
              <a:rPr lang="en-US" dirty="0" err="1"/>
              <a:t>EiC</a:t>
            </a:r>
            <a:r>
              <a:rPr lang="en-US" dirty="0"/>
              <a:t> has been just identified by the </a:t>
            </a:r>
            <a:r>
              <a:rPr lang="en-US" dirty="0" err="1"/>
              <a:t>EiC</a:t>
            </a:r>
            <a:r>
              <a:rPr lang="en-US" dirty="0"/>
              <a:t> search committee headed by Prof. Xin Li</a:t>
            </a:r>
          </a:p>
        </p:txBody>
      </p:sp>
    </p:spTree>
    <p:extLst>
      <p:ext uri="{BB962C8B-B14F-4D97-AF65-F5344CB8AC3E}">
        <p14:creationId xmlns:p14="http://schemas.microsoft.com/office/powerpoint/2010/main" val="2148764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Future 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65" y="898290"/>
            <a:ext cx="6447501" cy="346830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Financially/technically sponsor more conferences through CEDA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+mn-lt"/>
              </a:rPr>
              <a:t>Improve visibility in ICCPS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+mn-lt"/>
              </a:rPr>
              <a:t>Seek more collaboration with ACM TCPS and IET CPS</a:t>
            </a:r>
          </a:p>
          <a:p>
            <a:pPr>
              <a:lnSpc>
                <a:spcPct val="150000"/>
              </a:lnSpc>
            </a:pPr>
            <a:r>
              <a:rPr lang="en-US" dirty="0"/>
              <a:t>Seek closer collaboration with TCs within/outside CEDA, e.g., Industrial CPS TC from IEEE Industrial Electronics Society (have planned strategic collaboration together with them)</a:t>
            </a:r>
          </a:p>
          <a:p>
            <a:pPr>
              <a:lnSpc>
                <a:spcPct val="150000"/>
              </a:lnSpc>
            </a:pPr>
            <a:r>
              <a:rPr lang="en-US" dirty="0"/>
              <a:t>Promote important and emerging CPS topics through newsletter, journal special issues, conference special sessions, </a:t>
            </a:r>
            <a:r>
              <a:rPr lang="en-US" dirty="0" err="1"/>
              <a:t>etc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>
              <a:latin typeface="+mn-lt"/>
            </a:endParaRPr>
          </a:p>
          <a:p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522603"/>
      </p:ext>
    </p:extLst>
  </p:cSld>
  <p:clrMapOvr>
    <a:masterClrMapping/>
  </p:clrMapOvr>
</p:sld>
</file>

<file path=ppt/theme/theme1.xml><?xml version="1.0" encoding="utf-8"?>
<a:theme xmlns:a="http://schemas.openxmlformats.org/drawingml/2006/main" name="EC BoG DAC 2018 Templat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1650</TotalTime>
  <Words>377</Words>
  <Application>Microsoft Office PowerPoint</Application>
  <PresentationFormat>On-screen Show (16:9)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California FB</vt:lpstr>
      <vt:lpstr>Arial</vt:lpstr>
      <vt:lpstr>Wingdings 3</vt:lpstr>
      <vt:lpstr>EC BoG DAC 2018 Template</vt:lpstr>
      <vt:lpstr>    IEEE CEDA  Executive Committee &amp; Annual Board of Governors’ Meetings  at DAC 2018</vt:lpstr>
      <vt:lpstr>TC on CPS</vt:lpstr>
      <vt:lpstr>Status of Activity</vt:lpstr>
      <vt:lpstr>Financial/Technical Sponsors of Conferences</vt:lpstr>
      <vt:lpstr>Awards</vt:lpstr>
      <vt:lpstr>Newsletter</vt:lpstr>
      <vt:lpstr>Future Directions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shiyan-adm</cp:lastModifiedBy>
  <cp:revision>52</cp:revision>
  <dcterms:created xsi:type="dcterms:W3CDTF">2016-04-15T13:56:06Z</dcterms:created>
  <dcterms:modified xsi:type="dcterms:W3CDTF">2018-06-21T01:55:44Z</dcterms:modified>
</cp:coreProperties>
</file>