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0"/>
  </p:notesMasterIdLst>
  <p:sldIdLst>
    <p:sldId id="256" r:id="rId2"/>
    <p:sldId id="278" r:id="rId3"/>
    <p:sldId id="272" r:id="rId4"/>
    <p:sldId id="279" r:id="rId5"/>
    <p:sldId id="275" r:id="rId6"/>
    <p:sldId id="280" r:id="rId7"/>
    <p:sldId id="274" r:id="rId8"/>
    <p:sldId id="277"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7"/>
    <p:restoredTop sz="94684"/>
  </p:normalViewPr>
  <p:slideViewPr>
    <p:cSldViewPr snapToGrid="0" snapToObjects="1">
      <p:cViewPr varScale="1">
        <p:scale>
          <a:sx n="86" d="100"/>
          <a:sy n="86" d="100"/>
        </p:scale>
        <p:origin x="533"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EB04C-A842-43A5-A843-8E9D9909406D}" type="datetimeFigureOut">
              <a:rPr lang="en-US" smtClean="0"/>
              <a:t>3/17/2019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E62916B-C1D1-4FB7-BE65-2126A8B838A2}" type="slidenum">
              <a:rPr lang="en-US" smtClean="0"/>
              <a:t>‹#›</a:t>
            </a:fld>
            <a:endParaRPr lang="en-US"/>
          </a:p>
        </p:txBody>
      </p:sp>
    </p:spTree>
    <p:extLst>
      <p:ext uri="{BB962C8B-B14F-4D97-AF65-F5344CB8AC3E}">
        <p14:creationId xmlns:p14="http://schemas.microsoft.com/office/powerpoint/2010/main" val="398082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022181-BF74-48F2-B3BE-98A7CF306C1B}" type="slidenum">
              <a:rPr lang="zh-CN" altLang="en-US" smtClean="0"/>
              <a:t>3</a:t>
            </a:fld>
            <a:endParaRPr lang="zh-CN" altLang="en-US"/>
          </a:p>
        </p:txBody>
      </p:sp>
    </p:spTree>
    <p:extLst>
      <p:ext uri="{BB962C8B-B14F-4D97-AF65-F5344CB8AC3E}">
        <p14:creationId xmlns:p14="http://schemas.microsoft.com/office/powerpoint/2010/main" val="2550186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022181-BF74-48F2-B3BE-98A7CF306C1B}" type="slidenum">
              <a:rPr lang="zh-CN" altLang="en-US" smtClean="0"/>
              <a:t>7</a:t>
            </a:fld>
            <a:endParaRPr lang="zh-CN" altLang="en-US"/>
          </a:p>
        </p:txBody>
      </p:sp>
    </p:spTree>
    <p:extLst>
      <p:ext uri="{BB962C8B-B14F-4D97-AF65-F5344CB8AC3E}">
        <p14:creationId xmlns:p14="http://schemas.microsoft.com/office/powerpoint/2010/main" val="25900795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Report 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7334" y="609600"/>
            <a:ext cx="8596668" cy="714892"/>
          </a:xfrm>
        </p:spPr>
        <p:txBody>
          <a:bodyPr/>
          <a:lstStyle>
            <a:lvl1pPr>
              <a:defRPr/>
            </a:lvl1pPr>
          </a:lstStyle>
          <a:p>
            <a:r>
              <a:rPr lang="en-US" dirty="0"/>
              <a:t>Name of your Activity</a:t>
            </a:r>
          </a:p>
        </p:txBody>
      </p:sp>
      <p:sp>
        <p:nvSpPr>
          <p:cNvPr id="11" name="Slide Number Placeholder 5"/>
          <p:cNvSpPr>
            <a:spLocks noGrp="1"/>
          </p:cNvSpPr>
          <p:nvPr>
            <p:ph type="sldNum" sz="quarter" idx="4"/>
          </p:nvPr>
        </p:nvSpPr>
        <p:spPr>
          <a:xfrm>
            <a:off x="4510216" y="6586151"/>
            <a:ext cx="419189" cy="270742"/>
          </a:xfrm>
          <a:prstGeom prst="rect">
            <a:avLst/>
          </a:prstGeom>
        </p:spPr>
        <p:txBody>
          <a:bodyPr vert="horz" lIns="91440" tIns="45720" rIns="91440" bIns="45720" rtlCol="0" anchor="ctr"/>
          <a:lstStyle>
            <a:lvl1pPr algn="ctr">
              <a:defRPr sz="900">
                <a:solidFill>
                  <a:schemeClr val="tx1">
                    <a:lumMod val="95000"/>
                    <a:lumOff val="5000"/>
                  </a:schemeClr>
                </a:solidFill>
              </a:defRPr>
            </a:lvl1pPr>
          </a:lstStyle>
          <a:p>
            <a:fld id="{47D424C4-300E-E241-8E10-F05B61D0F3A9}" type="slidenum">
              <a:rPr lang="en-US" smtClean="0"/>
              <a:t>‹#›</a:t>
            </a:fld>
            <a:endParaRPr lang="en-US"/>
          </a:p>
        </p:txBody>
      </p:sp>
      <p:sp>
        <p:nvSpPr>
          <p:cNvPr id="6" name="Content Placeholder 3"/>
          <p:cNvSpPr>
            <a:spLocks noGrp="1"/>
          </p:cNvSpPr>
          <p:nvPr>
            <p:ph sz="half" idx="10" hasCustomPrompt="1"/>
          </p:nvPr>
        </p:nvSpPr>
        <p:spPr>
          <a:xfrm>
            <a:off x="716716" y="1754117"/>
            <a:ext cx="8542513" cy="3304117"/>
          </a:xfrm>
        </p:spPr>
        <p:txBody>
          <a:bodyPr>
            <a:normAutofit/>
          </a:bodyPr>
          <a:lstStyle>
            <a:lvl1pPr marL="342900" indent="-342900">
              <a:buClrTx/>
              <a:buFont typeface="Arial" panose="020B0604020202020204" pitchFamily="34" charset="0"/>
              <a:buChar char="•"/>
              <a:defRPr sz="2400">
                <a:solidFill>
                  <a:schemeClr val="tx1"/>
                </a:solidFill>
                <a:latin typeface="+mn-lt"/>
              </a:defRPr>
            </a:lvl1pPr>
            <a:lvl2pPr marL="800100" indent="-342900">
              <a:buClrTx/>
              <a:buSzPct val="90000"/>
              <a:buFont typeface="Arial" panose="020B0604020202020204" pitchFamily="34" charset="0"/>
              <a:buChar char="•"/>
              <a:defRPr sz="2000">
                <a:solidFill>
                  <a:schemeClr val="tx1"/>
                </a:solidFill>
                <a:latin typeface="+mn-lt"/>
              </a:defRPr>
            </a:lvl2pPr>
            <a:lvl3pPr marL="1143000" indent="-228600">
              <a:buClrTx/>
              <a:buFont typeface="Arial" panose="020B0604020202020204" pitchFamily="34" charset="0"/>
              <a:buChar char="•"/>
              <a:defRPr sz="2000">
                <a:solidFill>
                  <a:schemeClr val="tx1"/>
                </a:solidFill>
                <a:latin typeface="+mn-lt"/>
              </a:defRPr>
            </a:lvl3pPr>
            <a:lvl4pPr marL="1600200" indent="-228600">
              <a:buClrTx/>
              <a:buFont typeface="Arial" panose="020B0604020202020204" pitchFamily="34" charset="0"/>
              <a:buChar char="•"/>
              <a:defRPr sz="1800">
                <a:solidFill>
                  <a:schemeClr val="tx1"/>
                </a:solidFill>
                <a:latin typeface="+mn-lt"/>
              </a:defRPr>
            </a:lvl4pPr>
            <a:lvl5pPr marL="2057400" indent="-228600">
              <a:buClrTx/>
              <a:buFont typeface="Arial" panose="020B0604020202020204" pitchFamily="34" charset="0"/>
              <a:buChar char="•"/>
              <a:defRPr sz="1800">
                <a:solidFill>
                  <a:schemeClr val="tx1"/>
                </a:solidFill>
                <a:latin typeface="+mn-lt"/>
              </a:defRPr>
            </a:lvl5pPr>
          </a:lstStyle>
          <a:p>
            <a:r>
              <a:rPr lang="en-US" dirty="0"/>
              <a:t>Name of Chair</a:t>
            </a:r>
          </a:p>
          <a:p>
            <a:pPr lvl="1"/>
            <a:r>
              <a:rPr lang="en-US" dirty="0"/>
              <a:t>Members of Committee (if applicable)</a:t>
            </a:r>
          </a:p>
          <a:p>
            <a:pPr lvl="1"/>
            <a:endParaRPr lang="en-US" dirty="0"/>
          </a:p>
        </p:txBody>
      </p:sp>
    </p:spTree>
    <p:extLst>
      <p:ext uri="{BB962C8B-B14F-4D97-AF65-F5344CB8AC3E}">
        <p14:creationId xmlns:p14="http://schemas.microsoft.com/office/powerpoint/2010/main" val="2811331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7334" y="609600"/>
            <a:ext cx="8596668" cy="714892"/>
          </a:xfrm>
        </p:spPr>
        <p:txBody>
          <a:bodyPr/>
          <a:lstStyle/>
          <a:p>
            <a:r>
              <a:rPr lang="en-US" dirty="0"/>
              <a:t>2019 Vision</a:t>
            </a:r>
          </a:p>
        </p:txBody>
      </p:sp>
      <p:sp>
        <p:nvSpPr>
          <p:cNvPr id="11" name="Slide Number Placeholder 5"/>
          <p:cNvSpPr>
            <a:spLocks noGrp="1"/>
          </p:cNvSpPr>
          <p:nvPr>
            <p:ph type="sldNum" sz="quarter" idx="4"/>
          </p:nvPr>
        </p:nvSpPr>
        <p:spPr>
          <a:xfrm>
            <a:off x="4510216" y="6586151"/>
            <a:ext cx="419189" cy="270742"/>
          </a:xfrm>
          <a:prstGeom prst="rect">
            <a:avLst/>
          </a:prstGeom>
        </p:spPr>
        <p:txBody>
          <a:bodyPr vert="horz" lIns="91440" tIns="45720" rIns="91440" bIns="45720" rtlCol="0" anchor="ctr"/>
          <a:lstStyle>
            <a:lvl1pPr algn="ctr">
              <a:defRPr sz="900">
                <a:solidFill>
                  <a:schemeClr val="tx1">
                    <a:lumMod val="95000"/>
                    <a:lumOff val="5000"/>
                  </a:schemeClr>
                </a:solidFill>
              </a:defRPr>
            </a:lvl1pPr>
          </a:lstStyle>
          <a:p>
            <a:fld id="{47D424C4-300E-E241-8E10-F05B61D0F3A9}" type="slidenum">
              <a:rPr lang="en-US" smtClean="0"/>
              <a:t>‹#›</a:t>
            </a:fld>
            <a:endParaRPr lang="en-US"/>
          </a:p>
        </p:txBody>
      </p:sp>
      <p:sp>
        <p:nvSpPr>
          <p:cNvPr id="6" name="Content Placeholder 3"/>
          <p:cNvSpPr>
            <a:spLocks noGrp="1"/>
          </p:cNvSpPr>
          <p:nvPr>
            <p:ph sz="half" idx="10"/>
          </p:nvPr>
        </p:nvSpPr>
        <p:spPr>
          <a:xfrm>
            <a:off x="716716" y="1754117"/>
            <a:ext cx="8542513" cy="3304117"/>
          </a:xfrm>
        </p:spPr>
        <p:txBody>
          <a:bodyPr>
            <a:normAutofit/>
          </a:bodyPr>
          <a:lstStyle>
            <a:lvl1pPr marL="342900" indent="-342900">
              <a:buClrTx/>
              <a:buFont typeface="Arial" panose="020B0604020202020204" pitchFamily="34" charset="0"/>
              <a:buChar char="•"/>
              <a:defRPr sz="2400">
                <a:solidFill>
                  <a:schemeClr val="tx1"/>
                </a:solidFill>
                <a:latin typeface="+mn-lt"/>
              </a:defRPr>
            </a:lvl1pPr>
            <a:lvl2pPr marL="742950" indent="-285750">
              <a:buClrTx/>
              <a:buSzPct val="90000"/>
              <a:buFont typeface="Arial" panose="020B0604020202020204" pitchFamily="34" charset="0"/>
              <a:buChar char="•"/>
              <a:defRPr sz="2000">
                <a:solidFill>
                  <a:schemeClr val="tx1"/>
                </a:solidFill>
                <a:latin typeface="+mn-lt"/>
              </a:defRPr>
            </a:lvl2pPr>
            <a:lvl3pPr marL="1143000" indent="-228600">
              <a:buClrTx/>
              <a:buFont typeface="Arial" panose="020B0604020202020204" pitchFamily="34" charset="0"/>
              <a:buChar char="•"/>
              <a:defRPr sz="2000">
                <a:solidFill>
                  <a:schemeClr val="tx1"/>
                </a:solidFill>
                <a:latin typeface="+mn-lt"/>
              </a:defRPr>
            </a:lvl3pPr>
            <a:lvl4pPr marL="1600200" indent="-228600">
              <a:buClrTx/>
              <a:buFont typeface="Arial" panose="020B0604020202020204" pitchFamily="34" charset="0"/>
              <a:buChar char="•"/>
              <a:defRPr sz="1800">
                <a:solidFill>
                  <a:schemeClr val="tx1"/>
                </a:solidFill>
                <a:latin typeface="+mn-lt"/>
              </a:defRPr>
            </a:lvl4pPr>
            <a:lvl5pPr marL="2057400" indent="-228600">
              <a:buClrTx/>
              <a:buFont typeface="Arial" panose="020B0604020202020204" pitchFamily="34" charset="0"/>
              <a:buChar char="•"/>
              <a:defRPr sz="1800">
                <a:solidFill>
                  <a:schemeClr val="tx1"/>
                </a:solidFill>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4431885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visual">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65101" y="609600"/>
            <a:ext cx="8596668" cy="755855"/>
          </a:xfrm>
        </p:spPr>
        <p:txBody>
          <a:bodyPr/>
          <a:lstStyle>
            <a:lvl1pPr>
              <a:defRPr sz="3200"/>
            </a:lvl1pPr>
          </a:lstStyle>
          <a:p>
            <a:r>
              <a:rPr lang="en-US" dirty="0"/>
              <a:t>Current Status</a:t>
            </a:r>
          </a:p>
        </p:txBody>
      </p:sp>
      <p:sp>
        <p:nvSpPr>
          <p:cNvPr id="3" name="Text Placeholder 2"/>
          <p:cNvSpPr>
            <a:spLocks noGrp="1"/>
          </p:cNvSpPr>
          <p:nvPr>
            <p:ph type="body" idx="1" hasCustomPrompt="1"/>
          </p:nvPr>
        </p:nvSpPr>
        <p:spPr>
          <a:xfrm>
            <a:off x="388955" y="1655764"/>
            <a:ext cx="8556170" cy="576262"/>
          </a:xfrm>
        </p:spPr>
        <p:txBody>
          <a:bodyPr anchor="b">
            <a:noAutofit/>
          </a:bodyPr>
          <a:lstStyle>
            <a:lvl1pPr marL="0" indent="0">
              <a:buNone/>
              <a:defRPr sz="2400" b="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Ongoing Items:</a:t>
            </a:r>
          </a:p>
        </p:txBody>
      </p:sp>
      <p:sp>
        <p:nvSpPr>
          <p:cNvPr id="4" name="Content Placeholder 3"/>
          <p:cNvSpPr>
            <a:spLocks noGrp="1"/>
          </p:cNvSpPr>
          <p:nvPr>
            <p:ph sz="half" idx="2"/>
          </p:nvPr>
        </p:nvSpPr>
        <p:spPr>
          <a:xfrm>
            <a:off x="388955" y="2395881"/>
            <a:ext cx="8542513" cy="3304117"/>
          </a:xfrm>
        </p:spPr>
        <p:txBody>
          <a:bodyPr>
            <a:normAutofit/>
          </a:bodyPr>
          <a:lstStyle>
            <a:lvl1pPr marL="285750" indent="-285750">
              <a:buClr>
                <a:schemeClr val="tx1"/>
              </a:buClr>
              <a:buSzPct val="90000"/>
              <a:buFont typeface="Arial" panose="020B0604020202020204" pitchFamily="34" charset="0"/>
              <a:buChar char="•"/>
              <a:defRPr sz="2000">
                <a:latin typeface="+mn-lt"/>
              </a:defRPr>
            </a:lvl1pPr>
            <a:lvl2pPr>
              <a:defRPr>
                <a:latin typeface="+mn-lt"/>
              </a:defRPr>
            </a:lvl2pPr>
            <a:lvl3pPr>
              <a:defRPr sz="1400">
                <a:latin typeface="+mn-lt"/>
              </a:defRPr>
            </a:lvl3pPr>
            <a:lvl4pPr>
              <a:defRPr sz="1400">
                <a:latin typeface="+mn-lt"/>
              </a:defRPr>
            </a:lvl4pPr>
            <a:lvl5pPr>
              <a:defRPr sz="1400">
                <a:latin typeface="+mn-lt"/>
              </a:defRPr>
            </a:lvl5pPr>
          </a:lstStyle>
          <a:p>
            <a:pPr lvl="0"/>
            <a:r>
              <a:rPr lang="en-US"/>
              <a:t>Click to edit Master text styles</a:t>
            </a:r>
          </a:p>
        </p:txBody>
      </p:sp>
      <p:sp>
        <p:nvSpPr>
          <p:cNvPr id="15" name="Slide Number Placeholder 5"/>
          <p:cNvSpPr>
            <a:spLocks noGrp="1"/>
          </p:cNvSpPr>
          <p:nvPr>
            <p:ph type="sldNum" sz="quarter" idx="12"/>
          </p:nvPr>
        </p:nvSpPr>
        <p:spPr>
          <a:xfrm>
            <a:off x="4510216" y="6623222"/>
            <a:ext cx="419189" cy="233671"/>
          </a:xfrm>
          <a:prstGeom prst="rect">
            <a:avLst/>
          </a:prstGeom>
        </p:spPr>
        <p:txBody>
          <a:bodyPr vert="horz" lIns="91440" tIns="45720" rIns="91440" bIns="45720" rtlCol="0" anchor="ctr"/>
          <a:lstStyle>
            <a:lvl1pPr algn="ctr">
              <a:defRPr sz="900">
                <a:solidFill>
                  <a:schemeClr val="tx1">
                    <a:lumMod val="95000"/>
                    <a:lumOff val="5000"/>
                  </a:schemeClr>
                </a:solidFill>
              </a:defRPr>
            </a:lvl1pPr>
          </a:lstStyle>
          <a:p>
            <a:fld id="{47D424C4-300E-E241-8E10-F05B61D0F3A9}" type="slidenum">
              <a:rPr lang="en-US" smtClean="0"/>
              <a:t>‹#›</a:t>
            </a:fld>
            <a:endParaRPr lang="en-US"/>
          </a:p>
        </p:txBody>
      </p:sp>
    </p:spTree>
    <p:extLst>
      <p:ext uri="{BB962C8B-B14F-4D97-AF65-F5344CB8AC3E}">
        <p14:creationId xmlns:p14="http://schemas.microsoft.com/office/powerpoint/2010/main" val="1981593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65101" y="609600"/>
            <a:ext cx="8596668" cy="824128"/>
          </a:xfrm>
        </p:spPr>
        <p:txBody>
          <a:bodyPr/>
          <a:lstStyle/>
          <a:p>
            <a:r>
              <a:rPr lang="en-US" dirty="0"/>
              <a:t>Looking forward (2020)</a:t>
            </a:r>
          </a:p>
        </p:txBody>
      </p:sp>
      <p:sp>
        <p:nvSpPr>
          <p:cNvPr id="5" name="Content Placeholder 3"/>
          <p:cNvSpPr>
            <a:spLocks noGrp="1"/>
          </p:cNvSpPr>
          <p:nvPr>
            <p:ph sz="half" idx="2"/>
          </p:nvPr>
        </p:nvSpPr>
        <p:spPr>
          <a:xfrm>
            <a:off x="375299" y="1877008"/>
            <a:ext cx="8542513" cy="3304117"/>
          </a:xfrm>
        </p:spPr>
        <p:txBody>
          <a:bodyPr>
            <a:normAutofit/>
          </a:bodyPr>
          <a:lstStyle>
            <a:lvl1pPr marL="285750" indent="-285750">
              <a:buClr>
                <a:schemeClr val="tx1"/>
              </a:buClr>
              <a:buSzPct val="100000"/>
              <a:buFont typeface="Arial" panose="020B0604020202020204" pitchFamily="34" charset="0"/>
              <a:buChar char="•"/>
              <a:defRPr sz="2200">
                <a:latin typeface="+mn-lt"/>
              </a:defRPr>
            </a:lvl1pPr>
            <a:lvl2pPr marL="742950" indent="-285750">
              <a:buClr>
                <a:schemeClr val="tx1"/>
              </a:buClr>
              <a:buSzPct val="100000"/>
              <a:buFont typeface="Arial" panose="020B0604020202020204" pitchFamily="34" charset="0"/>
              <a:buChar char="•"/>
              <a:defRPr sz="2000">
                <a:latin typeface="+mn-lt"/>
              </a:defRPr>
            </a:lvl2pPr>
            <a:lvl3pPr marL="1143000" indent="-228600">
              <a:buClr>
                <a:schemeClr val="tx1"/>
              </a:buClr>
              <a:buSzPct val="100000"/>
              <a:buFont typeface="Arial" panose="020B0604020202020204" pitchFamily="34" charset="0"/>
              <a:buChar char="•"/>
              <a:defRPr sz="1800">
                <a:latin typeface="+mn-lt"/>
              </a:defRPr>
            </a:lvl3pPr>
            <a:lvl4pPr marL="1600200" indent="-228600">
              <a:buClr>
                <a:schemeClr val="tx1"/>
              </a:buClr>
              <a:buSzPct val="100000"/>
              <a:buFont typeface="Arial" panose="020B0604020202020204" pitchFamily="34" charset="0"/>
              <a:buChar char="•"/>
              <a:defRPr sz="1800">
                <a:latin typeface="+mn-lt"/>
              </a:defRPr>
            </a:lvl4pPr>
            <a:lvl5pPr marL="2057400" indent="-228600">
              <a:buClr>
                <a:schemeClr val="tx1"/>
              </a:buClr>
              <a:buSzPct val="100000"/>
              <a:buFont typeface="Arial" panose="020B0604020202020204" pitchFamily="34" charset="0"/>
              <a:buChar char="•"/>
              <a:defRPr sz="18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C8EA0407-AADE-604C-99A7-F0A5634D717D}"/>
              </a:ext>
            </a:extLst>
          </p:cNvPr>
          <p:cNvSpPr>
            <a:spLocks noGrp="1"/>
          </p:cNvSpPr>
          <p:nvPr>
            <p:ph type="sldNum" sz="quarter" idx="4"/>
          </p:nvPr>
        </p:nvSpPr>
        <p:spPr>
          <a:xfrm>
            <a:off x="4510216" y="6586151"/>
            <a:ext cx="419189" cy="270742"/>
          </a:xfrm>
          <a:prstGeom prst="rect">
            <a:avLst/>
          </a:prstGeom>
        </p:spPr>
        <p:txBody>
          <a:bodyPr vert="horz" lIns="91440" tIns="45720" rIns="91440" bIns="45720" rtlCol="0" anchor="ctr"/>
          <a:lstStyle>
            <a:lvl1pPr algn="ctr">
              <a:defRPr sz="900">
                <a:solidFill>
                  <a:schemeClr val="tx1">
                    <a:lumMod val="95000"/>
                    <a:lumOff val="5000"/>
                  </a:schemeClr>
                </a:solidFill>
              </a:defRPr>
            </a:lvl1pPr>
          </a:lstStyle>
          <a:p>
            <a:fld id="{47D424C4-300E-E241-8E10-F05B61D0F3A9}" type="slidenum">
              <a:rPr lang="en-US" smtClean="0"/>
              <a:t>‹#›</a:t>
            </a:fld>
            <a:endParaRPr lang="en-US"/>
          </a:p>
        </p:txBody>
      </p:sp>
    </p:spTree>
    <p:extLst>
      <p:ext uri="{BB962C8B-B14F-4D97-AF65-F5344CB8AC3E}">
        <p14:creationId xmlns:p14="http://schemas.microsoft.com/office/powerpoint/2010/main" val="1095608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2AC8BAD2-C8A8-A74F-A1B4-0D324CB88720}"/>
              </a:ext>
            </a:extLst>
          </p:cNvPr>
          <p:cNvSpPr>
            <a:spLocks noGrp="1"/>
          </p:cNvSpPr>
          <p:nvPr>
            <p:ph type="sldNum" sz="quarter" idx="4"/>
          </p:nvPr>
        </p:nvSpPr>
        <p:spPr>
          <a:xfrm>
            <a:off x="4510216" y="6586151"/>
            <a:ext cx="419189" cy="270742"/>
          </a:xfrm>
          <a:prstGeom prst="rect">
            <a:avLst/>
          </a:prstGeom>
        </p:spPr>
        <p:txBody>
          <a:bodyPr vert="horz" lIns="91440" tIns="45720" rIns="91440" bIns="45720" rtlCol="0" anchor="ctr"/>
          <a:lstStyle>
            <a:lvl1pPr algn="ctr">
              <a:defRPr sz="900">
                <a:solidFill>
                  <a:schemeClr val="tx1">
                    <a:lumMod val="95000"/>
                    <a:lumOff val="5000"/>
                  </a:schemeClr>
                </a:solidFill>
              </a:defRPr>
            </a:lvl1pPr>
          </a:lstStyle>
          <a:p>
            <a:fld id="{47D424C4-300E-E241-8E10-F05B61D0F3A9}" type="slidenum">
              <a:rPr lang="en-US" smtClean="0"/>
              <a:t>‹#›</a:t>
            </a:fld>
            <a:endParaRPr lang="en-US"/>
          </a:p>
        </p:txBody>
      </p:sp>
    </p:spTree>
    <p:extLst>
      <p:ext uri="{BB962C8B-B14F-4D97-AF65-F5344CB8AC3E}">
        <p14:creationId xmlns:p14="http://schemas.microsoft.com/office/powerpoint/2010/main" val="3628574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609600" y="1600201"/>
            <a:ext cx="109728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Text Placeholder 6"/>
          <p:cNvSpPr>
            <a:spLocks noGrp="1"/>
          </p:cNvSpPr>
          <p:nvPr>
            <p:ph type="body" sz="quarter" idx="10" hasCustomPrompt="1"/>
          </p:nvPr>
        </p:nvSpPr>
        <p:spPr>
          <a:xfrm>
            <a:off x="10224459" y="6165304"/>
            <a:ext cx="1152128" cy="404664"/>
          </a:xfrm>
          <a:prstGeom prst="rect">
            <a:avLst/>
          </a:prstGeom>
        </p:spPr>
        <p:txBody>
          <a:bodyPr/>
          <a:lstStyle>
            <a:lvl1pPr marL="0" indent="0">
              <a:buNone/>
              <a:defRPr sz="2800"/>
            </a:lvl1pPr>
          </a:lstStyle>
          <a:p>
            <a:pPr lvl="0"/>
            <a:r>
              <a:rPr lang="en-US" dirty="0"/>
              <a:t>&lt;#&gt;</a:t>
            </a:r>
          </a:p>
        </p:txBody>
      </p:sp>
    </p:spTree>
    <p:extLst>
      <p:ext uri="{BB962C8B-B14F-4D97-AF65-F5344CB8AC3E}">
        <p14:creationId xmlns:p14="http://schemas.microsoft.com/office/powerpoint/2010/main" val="1318173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609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97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p14="http://schemas.microsoft.com/office/powerpoint/2010/main" val="3891913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365101" y="609600"/>
            <a:ext cx="8596668" cy="1320800"/>
          </a:xfrm>
          <a:prstGeom prst="rect">
            <a:avLst/>
          </a:prstGeom>
        </p:spPr>
        <p:txBody>
          <a:bodyPr vert="horz" lIns="91440" tIns="45720" rIns="91440" bIns="45720" rtlCol="0" anchor="t">
            <a:normAutofit/>
          </a:bodyPr>
          <a:lstStyle/>
          <a:p>
            <a:r>
              <a:rPr lang="en-US" dirty="0"/>
              <a:t>IEEE CEDA </a:t>
            </a:r>
            <a:br>
              <a:rPr lang="en-US" dirty="0"/>
            </a:br>
            <a:r>
              <a:rPr lang="en-US" dirty="0"/>
              <a:t>Executive Committee Meeting</a:t>
            </a:r>
          </a:p>
        </p:txBody>
      </p:sp>
      <p:sp>
        <p:nvSpPr>
          <p:cNvPr id="3" name="Text Placeholder 2"/>
          <p:cNvSpPr>
            <a:spLocks noGrp="1"/>
          </p:cNvSpPr>
          <p:nvPr>
            <p:ph type="body" idx="1"/>
          </p:nvPr>
        </p:nvSpPr>
        <p:spPr>
          <a:xfrm>
            <a:off x="353949" y="2160590"/>
            <a:ext cx="8596668" cy="1457868"/>
          </a:xfrm>
          <a:prstGeom prst="rect">
            <a:avLst/>
          </a:prstGeom>
        </p:spPr>
        <p:txBody>
          <a:bodyPr vert="horz" lIns="91440" tIns="45720" rIns="91440" bIns="45720" rtlCol="0">
            <a:noAutofit/>
          </a:bodyPr>
          <a:lstStyle/>
          <a:p>
            <a:pPr lvl="0"/>
            <a:r>
              <a:rPr lang="en-US" dirty="0"/>
              <a:t>President David </a:t>
            </a:r>
            <a:r>
              <a:rPr lang="en-US" dirty="0" err="1"/>
              <a:t>Atienza</a:t>
            </a:r>
            <a:endParaRPr lang="en-US" dirty="0"/>
          </a:p>
          <a:p>
            <a:pPr lvl="0"/>
            <a:r>
              <a:rPr lang="en-US" dirty="0"/>
              <a:t>March 25, 2019 (at DATE)</a:t>
            </a:r>
          </a:p>
          <a:p>
            <a:pPr lvl="0"/>
            <a:r>
              <a:rPr lang="en-US" dirty="0"/>
              <a:t>Florence, Italy</a:t>
            </a:r>
          </a:p>
        </p:txBody>
      </p:sp>
      <p:sp>
        <p:nvSpPr>
          <p:cNvPr id="4" name="Date Placeholder 3"/>
          <p:cNvSpPr>
            <a:spLocks noGrp="1"/>
          </p:cNvSpPr>
          <p:nvPr>
            <p:ph type="dt" sz="half" idx="2"/>
          </p:nvPr>
        </p:nvSpPr>
        <p:spPr>
          <a:xfrm>
            <a:off x="3036355" y="6415039"/>
            <a:ext cx="911939" cy="365125"/>
          </a:xfrm>
          <a:prstGeom prst="rect">
            <a:avLst/>
          </a:prstGeom>
        </p:spPr>
        <p:txBody>
          <a:bodyPr vert="horz" lIns="91440" tIns="45720" rIns="91440" bIns="45720" rtlCol="0" anchor="ctr"/>
          <a:lstStyle>
            <a:lvl1pPr algn="r">
              <a:defRPr sz="900">
                <a:solidFill>
                  <a:schemeClr val="tx1">
                    <a:lumMod val="95000"/>
                    <a:lumOff val="5000"/>
                  </a:schemeClr>
                </a:solidFill>
              </a:defRPr>
            </a:lvl1pPr>
          </a:lstStyle>
          <a:p>
            <a:r>
              <a:rPr lang="en-US" dirty="0"/>
              <a:t>3/25/2019</a:t>
            </a:r>
          </a:p>
        </p:txBody>
      </p:sp>
      <p:sp>
        <p:nvSpPr>
          <p:cNvPr id="5" name="Footer Placeholder 4"/>
          <p:cNvSpPr>
            <a:spLocks noGrp="1"/>
          </p:cNvSpPr>
          <p:nvPr>
            <p:ph type="ftr" sz="quarter" idx="3"/>
          </p:nvPr>
        </p:nvSpPr>
        <p:spPr>
          <a:xfrm>
            <a:off x="387288" y="6415039"/>
            <a:ext cx="2936680" cy="365125"/>
          </a:xfrm>
          <a:prstGeom prst="rect">
            <a:avLst/>
          </a:prstGeom>
        </p:spPr>
        <p:txBody>
          <a:bodyPr vert="horz" lIns="91440" tIns="45720" rIns="91440" bIns="45720" rtlCol="0" anchor="ctr"/>
          <a:lstStyle>
            <a:lvl1pPr algn="l">
              <a:defRPr sz="900">
                <a:solidFill>
                  <a:schemeClr val="tx1">
                    <a:lumMod val="95000"/>
                    <a:lumOff val="5000"/>
                  </a:schemeClr>
                </a:solidFill>
              </a:defRPr>
            </a:lvl1pPr>
          </a:lstStyle>
          <a:p>
            <a:r>
              <a:rPr lang="en-US" dirty="0"/>
              <a:t>IEEE CEDA Annual Board of Governors’ Meeting</a:t>
            </a:r>
          </a:p>
        </p:txBody>
      </p:sp>
      <p:pic>
        <p:nvPicPr>
          <p:cNvPr id="9" name="Picture 8"/>
          <p:cNvPicPr>
            <a:picLocks noChangeAspect="1"/>
          </p:cNvPicPr>
          <p:nvPr/>
        </p:nvPicPr>
        <p:blipFill>
          <a:blip r:embed="rId9"/>
          <a:stretch>
            <a:fillRect/>
          </a:stretch>
        </p:blipFill>
        <p:spPr>
          <a:xfrm>
            <a:off x="9858226" y="22037"/>
            <a:ext cx="2235433" cy="1330615"/>
          </a:xfrm>
          <a:prstGeom prst="rect">
            <a:avLst/>
          </a:prstGeom>
        </p:spPr>
      </p:pic>
      <p:pic>
        <p:nvPicPr>
          <p:cNvPr id="10" name="Picture 9"/>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9970868" y="5609987"/>
            <a:ext cx="2221132" cy="1248013"/>
          </a:xfrm>
          <a:prstGeom prst="rect">
            <a:avLst/>
          </a:prstGeom>
        </p:spPr>
      </p:pic>
    </p:spTree>
    <p:extLst>
      <p:ext uri="{BB962C8B-B14F-4D97-AF65-F5344CB8AC3E}">
        <p14:creationId xmlns:p14="http://schemas.microsoft.com/office/powerpoint/2010/main" val="1881514781"/>
      </p:ext>
    </p:extLst>
  </p:cSld>
  <p:clrMap bg1="lt1" tx1="dk1" bg2="lt2" tx2="dk2" accent1="accent1" accent2="accent2" accent3="accent3" accent4="accent4" accent5="accent5" accent6="accent6" hlink="hlink" folHlink="folHlink"/>
  <p:sldLayoutIdLst>
    <p:sldLayoutId id="2147483663" r:id="rId1"/>
    <p:sldLayoutId id="2147483666" r:id="rId2"/>
    <p:sldLayoutId id="2147483662" r:id="rId3"/>
    <p:sldLayoutId id="2147483664" r:id="rId4"/>
    <p:sldLayoutId id="2147483665" r:id="rId5"/>
    <p:sldLayoutId id="2147483668" r:id="rId6"/>
    <p:sldLayoutId id="2147483669" r:id="rId7"/>
  </p:sldLayoutIdLst>
  <p:txStyles>
    <p:titleStyle>
      <a:lvl1pPr algn="l" defTabSz="457200" rtl="0" eaLnBrk="1" latinLnBrk="0" hangingPunct="1">
        <a:spcBef>
          <a:spcPct val="0"/>
        </a:spcBef>
        <a:buNone/>
        <a:defRPr sz="3600" kern="1200">
          <a:solidFill>
            <a:schemeClr val="tx1"/>
          </a:solidFill>
          <a:latin typeface="+mn-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0" indent="0" algn="l" defTabSz="457200" rtl="0" eaLnBrk="1" latinLnBrk="0" hangingPunct="1">
        <a:spcBef>
          <a:spcPts val="1000"/>
        </a:spcBef>
        <a:spcAft>
          <a:spcPts val="0"/>
        </a:spcAft>
        <a:buClr>
          <a:schemeClr val="accent1"/>
        </a:buClr>
        <a:buSzPct val="80000"/>
        <a:buFont typeface="Wingdings 3" charset="2"/>
        <a:buNone/>
        <a:defRPr sz="1800" kern="1200">
          <a:solidFill>
            <a:schemeClr val="tx1"/>
          </a:solidFill>
          <a:latin typeface="+mn-lt"/>
          <a:ea typeface="+mn-ea"/>
          <a:cs typeface="+mn-cs"/>
        </a:defRPr>
      </a:lvl1pPr>
      <a:lvl2pPr marL="457200" indent="0" algn="l" defTabSz="457200" rtl="0" eaLnBrk="1" latinLnBrk="0" hangingPunct="1">
        <a:spcBef>
          <a:spcPts val="1000"/>
        </a:spcBef>
        <a:spcAft>
          <a:spcPts val="0"/>
        </a:spcAft>
        <a:buClr>
          <a:schemeClr val="accent1"/>
        </a:buClr>
        <a:buSzPct val="80000"/>
        <a:buFont typeface="Wingdings 3" charset="2"/>
        <a:buNone/>
        <a:defRPr sz="1600" kern="1200">
          <a:solidFill>
            <a:schemeClr val="tx1"/>
          </a:solidFill>
          <a:latin typeface="Californian FB" panose="0207040306080B030204" pitchFamily="18" charset="0"/>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solidFill>
          <a:latin typeface="Californian FB" panose="0207040306080B030204" pitchFamily="18" charset="0"/>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solidFill>
          <a:latin typeface="Californian FB" panose="0207040306080B030204" pitchFamily="18" charset="0"/>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solidFill>
          <a:latin typeface="Californian FB" panose="0207040306080B030204" pitchFamily="18" charset="0"/>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ieee-cps.org/list.html" TargetMode="External"/><Relationship Id="rId2" Type="http://schemas.openxmlformats.org/officeDocument/2006/relationships/hyperlink" Target="http://www.ieee-cps.org/member.html"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hyperlink" Target="http://www.ieee-cps.org/index.html"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hyperlink" Target="http://www.ieee-cps.org/task-force-sdu.html"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www.ieee-cps.org/letter.html"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23C797F8-6560-40D8-94A7-815B4410DECE}"/>
              </a:ext>
            </a:extLst>
          </p:cNvPr>
          <p:cNvSpPr txBox="1">
            <a:spLocks/>
          </p:cNvSpPr>
          <p:nvPr/>
        </p:nvSpPr>
        <p:spPr>
          <a:xfrm>
            <a:off x="1469605" y="1588296"/>
            <a:ext cx="7766936" cy="1646302"/>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solidFill>
                <a:latin typeface="+mn-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altLang="zh-CN" sz="3200" b="1"/>
              <a:t>IEEE CEDA Technical Committee on Cyber-Physical Systems: Activities in 2018</a:t>
            </a:r>
            <a:endParaRPr lang="en-US" sz="3200" dirty="0"/>
          </a:p>
        </p:txBody>
      </p:sp>
      <p:sp>
        <p:nvSpPr>
          <p:cNvPr id="11" name="Subtitle 2">
            <a:extLst>
              <a:ext uri="{FF2B5EF4-FFF2-40B4-BE49-F238E27FC236}">
                <a16:creationId xmlns:a16="http://schemas.microsoft.com/office/drawing/2014/main" id="{35F5B0F0-F1B4-4D96-9570-EC817B1C8517}"/>
              </a:ext>
            </a:extLst>
          </p:cNvPr>
          <p:cNvSpPr txBox="1">
            <a:spLocks/>
          </p:cNvSpPr>
          <p:nvPr/>
        </p:nvSpPr>
        <p:spPr>
          <a:xfrm>
            <a:off x="1472693" y="3541080"/>
            <a:ext cx="7766936" cy="1096899"/>
          </a:xfrm>
          <a:prstGeom prst="rect">
            <a:avLst/>
          </a:prstGeom>
        </p:spPr>
        <p:txBody>
          <a:bodyPr/>
          <a:lstStyle>
            <a:lvl1pPr marL="0" indent="0" algn="l" defTabSz="457200" rtl="0" eaLnBrk="1" latinLnBrk="0" hangingPunct="1">
              <a:spcBef>
                <a:spcPts val="1000"/>
              </a:spcBef>
              <a:spcAft>
                <a:spcPts val="0"/>
              </a:spcAft>
              <a:buClr>
                <a:schemeClr val="accent1"/>
              </a:buClr>
              <a:buSzPct val="80000"/>
              <a:buFont typeface="Wingdings 3" charset="2"/>
              <a:buNone/>
              <a:defRPr sz="1800" kern="1200">
                <a:solidFill>
                  <a:schemeClr val="tx1"/>
                </a:solidFill>
                <a:latin typeface="+mn-lt"/>
                <a:ea typeface="+mn-ea"/>
                <a:cs typeface="+mn-cs"/>
              </a:defRPr>
            </a:lvl1pPr>
            <a:lvl2pPr marL="457200" indent="0" algn="l" defTabSz="457200" rtl="0" eaLnBrk="1" latinLnBrk="0" hangingPunct="1">
              <a:spcBef>
                <a:spcPts val="1000"/>
              </a:spcBef>
              <a:spcAft>
                <a:spcPts val="0"/>
              </a:spcAft>
              <a:buClr>
                <a:schemeClr val="accent1"/>
              </a:buClr>
              <a:buSzPct val="80000"/>
              <a:buFont typeface="Wingdings 3" charset="2"/>
              <a:buNone/>
              <a:defRPr sz="1600" kern="1200">
                <a:solidFill>
                  <a:schemeClr val="tx1"/>
                </a:solidFill>
                <a:latin typeface="Californian FB" panose="0207040306080B030204" pitchFamily="18" charset="0"/>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solidFill>
                <a:latin typeface="Californian FB" panose="0207040306080B030204" pitchFamily="18" charset="0"/>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solidFill>
                <a:latin typeface="Californian FB" panose="0207040306080B030204" pitchFamily="18" charset="0"/>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solidFill>
                <a:latin typeface="Californian FB" panose="0207040306080B030204" pitchFamily="18" charset="0"/>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ctr"/>
            <a:r>
              <a:rPr lang="en-US" altLang="zh-CN" b="1" dirty="0">
                <a:solidFill>
                  <a:schemeClr val="accent1"/>
                </a:solidFill>
              </a:rPr>
              <a:t>For IEEE CEDA Meeting on March 25, 2019</a:t>
            </a:r>
          </a:p>
          <a:p>
            <a:pPr algn="ctr"/>
            <a:r>
              <a:rPr lang="en-US" altLang="zh-CN" b="1" dirty="0">
                <a:solidFill>
                  <a:schemeClr val="accent1"/>
                </a:solidFill>
              </a:rPr>
              <a:t>Professor </a:t>
            </a:r>
            <a:r>
              <a:rPr lang="en-US" altLang="zh-CN" b="1" dirty="0" err="1">
                <a:solidFill>
                  <a:schemeClr val="accent1"/>
                </a:solidFill>
              </a:rPr>
              <a:t>Shiyan</a:t>
            </a:r>
            <a:r>
              <a:rPr lang="en-US" altLang="zh-CN" b="1" dirty="0">
                <a:solidFill>
                  <a:schemeClr val="accent1"/>
                </a:solidFill>
              </a:rPr>
              <a:t> Hu, TCCPS Chair</a:t>
            </a:r>
          </a:p>
        </p:txBody>
      </p:sp>
    </p:spTree>
    <p:extLst>
      <p:ext uri="{BB962C8B-B14F-4D97-AF65-F5344CB8AC3E}">
        <p14:creationId xmlns:p14="http://schemas.microsoft.com/office/powerpoint/2010/main" val="1158448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ED702-07EC-453F-8C1D-2D2FD76326CB}"/>
              </a:ext>
            </a:extLst>
          </p:cNvPr>
          <p:cNvSpPr>
            <a:spLocks noGrp="1"/>
          </p:cNvSpPr>
          <p:nvPr>
            <p:ph type="title"/>
          </p:nvPr>
        </p:nvSpPr>
        <p:spPr/>
        <p:txBody>
          <a:bodyPr/>
          <a:lstStyle/>
          <a:p>
            <a:r>
              <a:rPr lang="en-US" dirty="0"/>
              <a:t>TC Membership Growth</a:t>
            </a:r>
          </a:p>
        </p:txBody>
      </p:sp>
      <p:sp>
        <p:nvSpPr>
          <p:cNvPr id="3" name="Content Placeholder 2">
            <a:extLst>
              <a:ext uri="{FF2B5EF4-FFF2-40B4-BE49-F238E27FC236}">
                <a16:creationId xmlns:a16="http://schemas.microsoft.com/office/drawing/2014/main" id="{5119AA14-7085-4A46-AD30-1C2514054451}"/>
              </a:ext>
            </a:extLst>
          </p:cNvPr>
          <p:cNvSpPr>
            <a:spLocks noGrp="1"/>
          </p:cNvSpPr>
          <p:nvPr>
            <p:ph idx="1"/>
          </p:nvPr>
        </p:nvSpPr>
        <p:spPr>
          <a:xfrm>
            <a:off x="485313" y="1166018"/>
            <a:ext cx="9191347" cy="4525963"/>
          </a:xfrm>
        </p:spPr>
        <p:txBody>
          <a:bodyPr/>
          <a:lstStyle/>
          <a:p>
            <a:pPr marL="285750" indent="-285750">
              <a:buFont typeface="Arial" panose="020B0604020202020204" pitchFamily="34" charset="0"/>
              <a:buChar char="•"/>
            </a:pPr>
            <a:r>
              <a:rPr lang="en-US" dirty="0"/>
              <a:t>The membership page is at </a:t>
            </a:r>
            <a:r>
              <a:rPr lang="en-US" dirty="0">
                <a:hlinkClick r:id="rId2"/>
              </a:rPr>
              <a:t>http://www.ieee-cps.org/member.html</a:t>
            </a:r>
            <a:endParaRPr lang="en-US" dirty="0"/>
          </a:p>
          <a:p>
            <a:pPr marL="285750" indent="-285750">
              <a:buFont typeface="Arial" panose="020B0604020202020204" pitchFamily="34" charset="0"/>
              <a:buChar char="•"/>
            </a:pPr>
            <a:r>
              <a:rPr lang="en-US" dirty="0"/>
              <a:t>In 2017, there were only 40+ members. </a:t>
            </a:r>
          </a:p>
          <a:p>
            <a:pPr marL="285750" indent="-285750">
              <a:buFont typeface="Arial" panose="020B0604020202020204" pitchFamily="34" charset="0"/>
              <a:buChar char="•"/>
            </a:pPr>
            <a:r>
              <a:rPr lang="en-US" dirty="0"/>
              <a:t>We now have more than 60+ members-at-large (from all of the world such as US, Canada, UK, Switzerland, Germany, Italy, Sweden, Denmark, France, Belgium, Turkey, Australia, China, Japan, </a:t>
            </a:r>
            <a:r>
              <a:rPr lang="en-US" dirty="0" err="1"/>
              <a:t>etc</a:t>
            </a:r>
            <a:r>
              <a:rPr lang="en-US" dirty="0"/>
              <a:t>), and the number of total members (see </a:t>
            </a:r>
            <a:r>
              <a:rPr lang="en-US" dirty="0">
                <a:hlinkClick r:id="rId3"/>
              </a:rPr>
              <a:t>http://www.ieee-cps.org/list.html</a:t>
            </a:r>
            <a:r>
              <a:rPr lang="en-US" dirty="0"/>
              <a:t>) reaches 120+. We are </a:t>
            </a:r>
            <a:r>
              <a:rPr lang="en-US" b="1" dirty="0">
                <a:solidFill>
                  <a:srgbClr val="FF0000"/>
                </a:solidFill>
              </a:rPr>
              <a:t>3X</a:t>
            </a:r>
            <a:r>
              <a:rPr lang="en-US" dirty="0"/>
              <a:t> bigger now.</a:t>
            </a:r>
          </a:p>
          <a:p>
            <a:pPr marL="285750" indent="-285750">
              <a:buFont typeface="Arial" panose="020B0604020202020204" pitchFamily="34" charset="0"/>
              <a:buChar char="•"/>
            </a:pPr>
            <a:r>
              <a:rPr lang="en-US" dirty="0"/>
              <a:t>30+ IEEE Fellows</a:t>
            </a:r>
          </a:p>
          <a:p>
            <a:pPr marL="285750" indent="-285750">
              <a:buFont typeface="Arial" panose="020B0604020202020204" pitchFamily="34" charset="0"/>
              <a:buChar char="•"/>
            </a:pPr>
            <a:r>
              <a:rPr lang="en-US" dirty="0"/>
              <a:t>About 15 current or former Editors-in-Chief of IEEE/ACM Transactions in different fields</a:t>
            </a:r>
          </a:p>
          <a:p>
            <a:pPr marL="285750" indent="-285750">
              <a:buFont typeface="Arial" panose="020B0604020202020204" pitchFamily="34" charset="0"/>
              <a:buChar char="•"/>
            </a:pPr>
            <a:r>
              <a:rPr lang="en-US" dirty="0"/>
              <a:t>Our members span different societies and councils within IEEE such as CEDA, Systems Council, Computer Society, Industrial Electronics Society, Power and Engineering Society, SMC, Control Systems Society, etc.</a:t>
            </a:r>
          </a:p>
        </p:txBody>
      </p:sp>
      <p:sp>
        <p:nvSpPr>
          <p:cNvPr id="4" name="Text Placeholder 3">
            <a:extLst>
              <a:ext uri="{FF2B5EF4-FFF2-40B4-BE49-F238E27FC236}">
                <a16:creationId xmlns:a16="http://schemas.microsoft.com/office/drawing/2014/main" id="{36BCA0D4-B4CC-4479-AFEC-88197B09D2CA}"/>
              </a:ext>
            </a:extLst>
          </p:cNvPr>
          <p:cNvSpPr>
            <a:spLocks noGrp="1"/>
          </p:cNvSpPr>
          <p:nvPr>
            <p:ph type="body" sz="quarter" idx="10"/>
          </p:nvPr>
        </p:nvSpPr>
        <p:spPr/>
        <p:txBody>
          <a:bodyPr>
            <a:normAutofit fontScale="85000" lnSpcReduction="20000"/>
          </a:bodyPr>
          <a:lstStyle/>
          <a:p>
            <a:endParaRPr lang="en-US"/>
          </a:p>
        </p:txBody>
      </p:sp>
    </p:spTree>
    <p:extLst>
      <p:ext uri="{BB962C8B-B14F-4D97-AF65-F5344CB8AC3E}">
        <p14:creationId xmlns:p14="http://schemas.microsoft.com/office/powerpoint/2010/main" val="20490697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969" y="361892"/>
            <a:ext cx="9421236" cy="1143000"/>
          </a:xfrm>
        </p:spPr>
        <p:txBody>
          <a:bodyPr>
            <a:normAutofit/>
          </a:bodyPr>
          <a:lstStyle/>
          <a:p>
            <a:r>
              <a:rPr lang="en-US" dirty="0"/>
              <a:t>Journal/Conference Activities in 2018</a:t>
            </a:r>
          </a:p>
        </p:txBody>
      </p:sp>
      <p:sp>
        <p:nvSpPr>
          <p:cNvPr id="3" name="Content Placeholder 2"/>
          <p:cNvSpPr>
            <a:spLocks noGrp="1"/>
          </p:cNvSpPr>
          <p:nvPr>
            <p:ph idx="1"/>
          </p:nvPr>
        </p:nvSpPr>
        <p:spPr>
          <a:xfrm>
            <a:off x="911810" y="1166018"/>
            <a:ext cx="8392988" cy="4525963"/>
          </a:xfrm>
        </p:spPr>
        <p:txBody>
          <a:bodyPr>
            <a:normAutofit/>
          </a:bodyPr>
          <a:lstStyle/>
          <a:p>
            <a:pPr marL="285750" indent="-285750">
              <a:buFont typeface="Arial" panose="020B0604020202020204" pitchFamily="34" charset="0"/>
              <a:buChar char="•"/>
            </a:pPr>
            <a:r>
              <a:rPr lang="en-US" dirty="0">
                <a:sym typeface="+mn-ea"/>
              </a:rPr>
              <a:t>Organized</a:t>
            </a:r>
            <a:r>
              <a:rPr lang="en-US" b="1" dirty="0">
                <a:sym typeface="+mn-ea"/>
              </a:rPr>
              <a:t> </a:t>
            </a:r>
            <a:r>
              <a:rPr lang="en-US" dirty="0">
                <a:sym typeface="+mn-ea"/>
              </a:rPr>
              <a:t>special Issue on Design Automation for Cyber-Physical Systems in </a:t>
            </a:r>
            <a:r>
              <a:rPr lang="en-US" b="1" dirty="0">
                <a:solidFill>
                  <a:srgbClr val="FF0000"/>
                </a:solidFill>
                <a:sym typeface="+mn-ea"/>
              </a:rPr>
              <a:t>Proceedings of the IEEE</a:t>
            </a:r>
            <a:r>
              <a:rPr lang="en-US" dirty="0">
                <a:sym typeface="+mn-ea"/>
              </a:rPr>
              <a:t>, published in September 2018, where all of the four guest editors</a:t>
            </a:r>
            <a:r>
              <a:rPr lang="it-IT" dirty="0">
                <a:sym typeface="+mn-ea"/>
              </a:rPr>
              <a:t> Alberto Sangiovanni-Vincentelli, Shiyan Hu, Xin Li, and Qi Zhu are TC members (or advisory board member).</a:t>
            </a:r>
          </a:p>
          <a:p>
            <a:pPr marL="285750" indent="-285750">
              <a:buFont typeface="Arial" panose="020B0604020202020204" pitchFamily="34" charset="0"/>
              <a:buChar char="•"/>
            </a:pPr>
            <a:r>
              <a:rPr lang="en-US" dirty="0">
                <a:sym typeface="+mn-ea"/>
              </a:rPr>
              <a:t>Organized DAC Workshop on Design Automation for Cyber-Physical Systems (DACPS), 2018, chaired by Qi Zhu. DACPS workshop was founded by the TC since 2016 and 2019 DACPS chair is Mohammad Al </a:t>
            </a:r>
            <a:r>
              <a:rPr lang="en-US" dirty="0" err="1">
                <a:sym typeface="+mn-ea"/>
              </a:rPr>
              <a:t>Faruque</a:t>
            </a:r>
            <a:r>
              <a:rPr lang="en-US" dirty="0">
                <a:sym typeface="+mn-ea"/>
              </a:rPr>
              <a:t>.</a:t>
            </a:r>
          </a:p>
          <a:p>
            <a:pPr marL="285750" indent="-285750">
              <a:buFont typeface="Arial" panose="020B0604020202020204" pitchFamily="34" charset="0"/>
              <a:buChar char="•"/>
            </a:pPr>
            <a:r>
              <a:rPr lang="en-US" dirty="0">
                <a:sym typeface="+mn-ea"/>
              </a:rPr>
              <a:t>IEEE  ICESS 2019 (technical co-sponsor) will be collocated with DAC 2019 and chaired by Qi Zhu, our TC conference chair.</a:t>
            </a:r>
          </a:p>
          <a:p>
            <a:pPr marL="285750" indent="-285750">
              <a:buFont typeface="Arial" panose="020B0604020202020204" pitchFamily="34" charset="0"/>
              <a:buChar char="•"/>
            </a:pPr>
            <a:r>
              <a:rPr lang="en-US" dirty="0">
                <a:sym typeface="+mn-ea"/>
              </a:rPr>
              <a:t>IEEE </a:t>
            </a:r>
            <a:r>
              <a:rPr lang="en-US" dirty="0" err="1">
                <a:sym typeface="+mn-ea"/>
              </a:rPr>
              <a:t>AsianHost</a:t>
            </a:r>
            <a:r>
              <a:rPr lang="en-US" dirty="0">
                <a:sym typeface="+mn-ea"/>
              </a:rPr>
              <a:t> 2018, technical co-sponsor.</a:t>
            </a:r>
          </a:p>
          <a:p>
            <a:pPr marL="285750" indent="-285750">
              <a:buFont typeface="Arial" panose="020B0604020202020204" pitchFamily="34" charset="0"/>
              <a:buChar char="•"/>
            </a:pPr>
            <a:r>
              <a:rPr lang="en-US" dirty="0">
                <a:sym typeface="+mn-ea"/>
              </a:rPr>
              <a:t>IEEE NVMSA 2018, financial co-sponsor.</a:t>
            </a:r>
          </a:p>
          <a:p>
            <a:pPr marL="285750" indent="-285750">
              <a:buFont typeface="Arial" panose="020B0604020202020204" pitchFamily="34" charset="0"/>
              <a:buChar char="•"/>
            </a:pPr>
            <a:r>
              <a:rPr lang="en-US" dirty="0">
                <a:sym typeface="+mn-ea"/>
              </a:rPr>
              <a:t>IEEE RTCSA 2018, technical co-sponsor.</a:t>
            </a:r>
          </a:p>
          <a:p>
            <a:pPr marL="285750" indent="-285750">
              <a:buFont typeface="Arial" panose="020B0604020202020204" pitchFamily="34" charset="0"/>
              <a:buChar char="•"/>
            </a:pPr>
            <a:endParaRPr lang="en-US" dirty="0">
              <a:sym typeface="+mn-ea"/>
            </a:endParaRPr>
          </a:p>
          <a:p>
            <a:endParaRPr lang="en-US" dirty="0">
              <a:solidFill>
                <a:srgbClr val="0070C0"/>
              </a:solidFill>
              <a:sym typeface="+mn-ea"/>
            </a:endParaRPr>
          </a:p>
          <a:p>
            <a:endParaRPr lang="en-US" dirty="0"/>
          </a:p>
        </p:txBody>
      </p:sp>
      <p:sp>
        <p:nvSpPr>
          <p:cNvPr id="14" name="灯片编号占位符 3"/>
          <p:cNvSpPr txBox="1"/>
          <p:nvPr/>
        </p:nvSpPr>
        <p:spPr bwMode="auto">
          <a:xfrm>
            <a:off x="10096500" y="6564631"/>
            <a:ext cx="571500" cy="365125"/>
          </a:xfrm>
          <a:prstGeom prst="rect">
            <a:avLst/>
          </a:prstGeom>
          <a:noFill/>
          <a:ln w="9525">
            <a:noFill/>
            <a:miter lim="800000"/>
          </a:ln>
        </p:spPr>
        <p:txBody>
          <a:bodyPr/>
          <a:lstStyle/>
          <a:p>
            <a:fld id="{AF6E5650-8210-481C-856D-253D7CDB89BF}" type="slidenum">
              <a:rPr lang="zh-CN" altLang="en-US"/>
              <a:t>3</a:t>
            </a:fld>
            <a:endParaRPr lang="zh-CN" altLang="en-US" dirty="0"/>
          </a:p>
        </p:txBody>
      </p:sp>
    </p:spTree>
    <p:extLst>
      <p:ext uri="{BB962C8B-B14F-4D97-AF65-F5344CB8AC3E}">
        <p14:creationId xmlns:p14="http://schemas.microsoft.com/office/powerpoint/2010/main" val="2126810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962A3-B800-40EB-870D-34FE2B9A4650}"/>
              </a:ext>
            </a:extLst>
          </p:cNvPr>
          <p:cNvSpPr>
            <a:spLocks noGrp="1"/>
          </p:cNvSpPr>
          <p:nvPr>
            <p:ph type="title"/>
          </p:nvPr>
        </p:nvSpPr>
        <p:spPr/>
        <p:txBody>
          <a:bodyPr/>
          <a:lstStyle/>
          <a:p>
            <a:r>
              <a:rPr lang="en-US" dirty="0"/>
              <a:t>Outreach</a:t>
            </a:r>
          </a:p>
        </p:txBody>
      </p:sp>
      <p:sp>
        <p:nvSpPr>
          <p:cNvPr id="3" name="Content Placeholder 2">
            <a:extLst>
              <a:ext uri="{FF2B5EF4-FFF2-40B4-BE49-F238E27FC236}">
                <a16:creationId xmlns:a16="http://schemas.microsoft.com/office/drawing/2014/main" id="{585213D9-60E2-4140-A6C9-3900E750A339}"/>
              </a:ext>
            </a:extLst>
          </p:cNvPr>
          <p:cNvSpPr>
            <a:spLocks noGrp="1"/>
          </p:cNvSpPr>
          <p:nvPr>
            <p:ph idx="1"/>
          </p:nvPr>
        </p:nvSpPr>
        <p:spPr>
          <a:xfrm>
            <a:off x="520823" y="1076958"/>
            <a:ext cx="8845119" cy="5323842"/>
          </a:xfrm>
        </p:spPr>
        <p:txBody>
          <a:bodyPr>
            <a:normAutofit fontScale="85000" lnSpcReduction="10000"/>
          </a:bodyPr>
          <a:lstStyle/>
          <a:p>
            <a:pPr marL="285750" indent="-285750">
              <a:buFont typeface="Arial" panose="020B0604020202020204" pitchFamily="34" charset="0"/>
              <a:buChar char="•"/>
            </a:pPr>
            <a:r>
              <a:rPr lang="en-US" sz="1900" dirty="0"/>
              <a:t>General impact: the TC is becoming very popular in the broader CPS academic community. The visit to our TCCPS website since 2017 reaches </a:t>
            </a:r>
            <a:r>
              <a:rPr lang="en-US" sz="1900" b="1" dirty="0">
                <a:solidFill>
                  <a:srgbClr val="FF0000"/>
                </a:solidFill>
              </a:rPr>
              <a:t>35,458</a:t>
            </a:r>
            <a:r>
              <a:rPr lang="en-US" sz="1900" dirty="0"/>
              <a:t> (as of March 17, 2019). The counter is shown in the main page of the TC at </a:t>
            </a:r>
            <a:r>
              <a:rPr lang="en-US" sz="1900" dirty="0">
                <a:hlinkClick r:id="rId2"/>
              </a:rPr>
              <a:t>http://www.ieee-cps.org/index.html</a:t>
            </a:r>
            <a:r>
              <a:rPr lang="en-US" sz="1900" dirty="0"/>
              <a:t>, maintained by Bei Yu, our web chair and newsletter editor.</a:t>
            </a:r>
          </a:p>
          <a:p>
            <a:pPr marL="285750" indent="-285750">
              <a:buFont typeface="Arial" panose="020B0604020202020204" pitchFamily="34" charset="0"/>
              <a:buChar char="•"/>
            </a:pPr>
            <a:r>
              <a:rPr lang="en-US" sz="1900" dirty="0"/>
              <a:t>For outreach to CPS-IoT Week, the TC conference chair Qi Zhu is the program chair for First Workshop on Design Automation for CPS and IoT (DESTION) 2019 at CPS-IoT Week. The general chairs are </a:t>
            </a:r>
            <a:r>
              <a:rPr lang="it-IT" sz="1900" dirty="0">
                <a:sym typeface="+mn-ea"/>
              </a:rPr>
              <a:t>Alberto Sangiovanni-Vincentelli and Janos Sztipanovits, and a few TC members are in the TPC including Xin Li, Rolf Dresler, Shiyan Hu, Miroslav Pajic, etc</a:t>
            </a:r>
            <a:r>
              <a:rPr lang="en-US" sz="1900" dirty="0"/>
              <a:t>. As of March 15, DESTION has the second most registrations among the 13 workshops in CPS-IoT Week 2019. In the future, DESTION will be in CPS-IoT Week while DACPS workshop will be in DAC. The details of how we can grow these two “sister workshops” are under discussion.</a:t>
            </a:r>
          </a:p>
          <a:p>
            <a:pPr marL="285750" indent="-285750">
              <a:buFont typeface="Arial" panose="020B0604020202020204" pitchFamily="34" charset="0"/>
              <a:buChar char="•"/>
            </a:pPr>
            <a:r>
              <a:rPr lang="en-US" sz="1900" dirty="0"/>
              <a:t>We are strengthening the collaboration with IET where </a:t>
            </a:r>
            <a:r>
              <a:rPr lang="en-US" sz="1900" dirty="0" err="1"/>
              <a:t>Shiyan</a:t>
            </a:r>
            <a:r>
              <a:rPr lang="en-US" sz="1900" dirty="0"/>
              <a:t> Hu is Editor-in-Chief of IET CPS: Theory &amp; Application and a number of TC members are AEs. We are thinking of the possibility to establish IEEE/IET joint conferences. </a:t>
            </a:r>
          </a:p>
          <a:p>
            <a:pPr marL="285750" indent="-285750">
              <a:buFont typeface="Arial" panose="020B0604020202020204" pitchFamily="34" charset="0"/>
              <a:buChar char="•"/>
            </a:pPr>
            <a:r>
              <a:rPr lang="en-US" sz="1900" dirty="0"/>
              <a:t>We are strengthening the collaboration with ACM Transactions on CPS. Its Editor-in-Chief is Kei-Wei </a:t>
            </a:r>
            <a:r>
              <a:rPr lang="en-US" sz="1900" dirty="0" err="1"/>
              <a:t>Kuo</a:t>
            </a:r>
            <a:r>
              <a:rPr lang="en-US" sz="1900" dirty="0"/>
              <a:t>, who is one of the five executive committee members of our TC. </a:t>
            </a:r>
          </a:p>
          <a:p>
            <a:pPr marL="285750" indent="-285750">
              <a:buFont typeface="Arial" panose="020B0604020202020204" pitchFamily="34" charset="0"/>
              <a:buChar char="•"/>
            </a:pPr>
            <a:r>
              <a:rPr lang="en-US" sz="1900" dirty="0"/>
              <a:t>We are establishing the close collaboration with IEEE IES Technical Committee on Industrial Cyber-Physical Systems chaired by Prof. Armando Walter Colombo (our TC member-at-large), esp. in their initiatives of Cyber-Physical-Systems-of-Systems.</a:t>
            </a:r>
          </a:p>
          <a:p>
            <a:pPr marL="285750" indent="-285750">
              <a:buFont typeface="Arial" panose="020B0604020202020204" pitchFamily="34" charset="0"/>
              <a:buChar char="•"/>
            </a:pPr>
            <a:endParaRPr lang="en-US" dirty="0"/>
          </a:p>
          <a:p>
            <a:endParaRPr lang="en-US" dirty="0"/>
          </a:p>
        </p:txBody>
      </p:sp>
      <p:sp>
        <p:nvSpPr>
          <p:cNvPr id="4" name="Text Placeholder 3">
            <a:extLst>
              <a:ext uri="{FF2B5EF4-FFF2-40B4-BE49-F238E27FC236}">
                <a16:creationId xmlns:a16="http://schemas.microsoft.com/office/drawing/2014/main" id="{9993C10C-73E2-4D47-9CE7-72054E9EE9B2}"/>
              </a:ext>
            </a:extLst>
          </p:cNvPr>
          <p:cNvSpPr>
            <a:spLocks noGrp="1"/>
          </p:cNvSpPr>
          <p:nvPr>
            <p:ph type="body" sz="quarter" idx="10"/>
          </p:nvPr>
        </p:nvSpPr>
        <p:spPr/>
        <p:txBody>
          <a:bodyPr>
            <a:normAutofit fontScale="85000" lnSpcReduction="20000"/>
          </a:bodyPr>
          <a:lstStyle/>
          <a:p>
            <a:endParaRPr lang="en-US"/>
          </a:p>
        </p:txBody>
      </p:sp>
    </p:spTree>
    <p:extLst>
      <p:ext uri="{BB962C8B-B14F-4D97-AF65-F5344CB8AC3E}">
        <p14:creationId xmlns:p14="http://schemas.microsoft.com/office/powerpoint/2010/main" val="2177416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6529" y="420051"/>
            <a:ext cx="8229600" cy="1143000"/>
          </a:xfrm>
        </p:spPr>
        <p:txBody>
          <a:bodyPr/>
          <a:lstStyle/>
          <a:p>
            <a:r>
              <a:rPr lang="en-US" dirty="0"/>
              <a:t>Awards </a:t>
            </a:r>
          </a:p>
        </p:txBody>
      </p:sp>
      <p:sp>
        <p:nvSpPr>
          <p:cNvPr id="3" name="Content Placeholder 2"/>
          <p:cNvSpPr>
            <a:spLocks noGrp="1"/>
          </p:cNvSpPr>
          <p:nvPr>
            <p:ph idx="1"/>
          </p:nvPr>
        </p:nvSpPr>
        <p:spPr>
          <a:xfrm>
            <a:off x="632343" y="1278342"/>
            <a:ext cx="8229600" cy="5007048"/>
          </a:xfrm>
        </p:spPr>
        <p:txBody>
          <a:bodyPr/>
          <a:lstStyle/>
          <a:p>
            <a:pPr marL="285750" indent="-285750">
              <a:buFont typeface="Arial" panose="020B0604020202020204" pitchFamily="34" charset="0"/>
              <a:buChar char="•"/>
            </a:pPr>
            <a:r>
              <a:rPr lang="en-US" dirty="0">
                <a:sym typeface="+mn-ea"/>
              </a:rPr>
              <a:t>Several CPS related awards have been established by since 2017. These include Technical Achievement Award, Distinguished Leadership Award, Middle Career Award, Early Career Award, Most Influential Paper Award, and Industrial Excellence Award. Experts who received the distinctive recognition (in various categories) include </a:t>
            </a:r>
            <a:r>
              <a:rPr lang="en-US" b="1" dirty="0">
                <a:solidFill>
                  <a:srgbClr val="FF0000"/>
                </a:solidFill>
                <a:sym typeface="+mn-ea"/>
              </a:rPr>
              <a:t>Alberto </a:t>
            </a:r>
            <a:r>
              <a:rPr lang="en-US" b="1" dirty="0" err="1">
                <a:solidFill>
                  <a:srgbClr val="FF0000"/>
                </a:solidFill>
                <a:sym typeface="+mn-ea"/>
              </a:rPr>
              <a:t>Sangiovanni-Vincentelli</a:t>
            </a:r>
            <a:r>
              <a:rPr lang="en-US" b="1" dirty="0">
                <a:solidFill>
                  <a:srgbClr val="FF0000"/>
                </a:solidFill>
                <a:sym typeface="+mn-ea"/>
              </a:rPr>
              <a:t>, </a:t>
            </a:r>
            <a:r>
              <a:rPr lang="en-US" b="1" dirty="0" err="1">
                <a:solidFill>
                  <a:srgbClr val="FF0000"/>
                </a:solidFill>
                <a:sym typeface="+mn-ea"/>
              </a:rPr>
              <a:t>Tei</a:t>
            </a:r>
            <a:r>
              <a:rPr lang="en-US" b="1" dirty="0">
                <a:solidFill>
                  <a:srgbClr val="FF0000"/>
                </a:solidFill>
                <a:sym typeface="+mn-ea"/>
              </a:rPr>
              <a:t>-Wei </a:t>
            </a:r>
            <a:r>
              <a:rPr lang="en-US" b="1" dirty="0" err="1">
                <a:solidFill>
                  <a:srgbClr val="FF0000"/>
                </a:solidFill>
                <a:sym typeface="+mn-ea"/>
              </a:rPr>
              <a:t>Kuo</a:t>
            </a:r>
            <a:r>
              <a:rPr lang="en-US" b="1" dirty="0">
                <a:solidFill>
                  <a:srgbClr val="FF0000"/>
                </a:solidFill>
                <a:sym typeface="+mn-ea"/>
              </a:rPr>
              <a:t>, David Atienza, Alex </a:t>
            </a:r>
            <a:r>
              <a:rPr lang="en-US" b="1" dirty="0" err="1">
                <a:solidFill>
                  <a:srgbClr val="FF0000"/>
                </a:solidFill>
                <a:sym typeface="+mn-ea"/>
              </a:rPr>
              <a:t>Bayen</a:t>
            </a:r>
            <a:r>
              <a:rPr lang="en-US" b="1" dirty="0">
                <a:solidFill>
                  <a:srgbClr val="FF0000"/>
                </a:solidFill>
                <a:sym typeface="+mn-ea"/>
              </a:rPr>
              <a:t>, Qi Zhu, Mohammad Al </a:t>
            </a:r>
            <a:r>
              <a:rPr lang="en-US" b="1" dirty="0" err="1">
                <a:solidFill>
                  <a:srgbClr val="FF0000"/>
                </a:solidFill>
                <a:sym typeface="+mn-ea"/>
              </a:rPr>
              <a:t>Faruque</a:t>
            </a:r>
            <a:r>
              <a:rPr lang="en-US" dirty="0">
                <a:sym typeface="+mn-ea"/>
              </a:rPr>
              <a:t>, etc.</a:t>
            </a:r>
          </a:p>
          <a:p>
            <a:pPr marL="285750" indent="-285750">
              <a:buFont typeface="Arial" panose="020B0604020202020204" pitchFamily="34" charset="0"/>
              <a:buChar char="•"/>
            </a:pPr>
            <a:r>
              <a:rPr lang="en-US" dirty="0"/>
              <a:t>TCCPS Award Chairs: </a:t>
            </a:r>
          </a:p>
          <a:p>
            <a:pPr marL="742950" lvl="1" indent="-285750">
              <a:buFont typeface="Arial" panose="020B0604020202020204" pitchFamily="34" charset="0"/>
              <a:buChar char="•"/>
            </a:pPr>
            <a:r>
              <a:rPr lang="en-US" dirty="0">
                <a:latin typeface="+mn-lt"/>
              </a:rPr>
              <a:t>2019: Prof. Xin Li</a:t>
            </a:r>
          </a:p>
          <a:p>
            <a:pPr marL="742950" lvl="1" indent="-285750">
              <a:buFont typeface="Arial" panose="020B0604020202020204" pitchFamily="34" charset="0"/>
              <a:buChar char="•"/>
            </a:pPr>
            <a:r>
              <a:rPr lang="en-US" dirty="0">
                <a:latin typeface="+mn-lt"/>
              </a:rPr>
              <a:t>2018: Prof. </a:t>
            </a:r>
            <a:r>
              <a:rPr lang="en-US" b="1" dirty="0">
                <a:solidFill>
                  <a:srgbClr val="FF0000"/>
                </a:solidFill>
                <a:latin typeface="+mn-lt"/>
              </a:rPr>
              <a:t>Jamal </a:t>
            </a:r>
            <a:r>
              <a:rPr lang="en-US" b="1" dirty="0" err="1">
                <a:solidFill>
                  <a:srgbClr val="FF0000"/>
                </a:solidFill>
                <a:latin typeface="+mn-lt"/>
              </a:rPr>
              <a:t>Deen</a:t>
            </a:r>
            <a:r>
              <a:rPr lang="en-US" b="1" dirty="0">
                <a:solidFill>
                  <a:srgbClr val="FF0000"/>
                </a:solidFill>
                <a:latin typeface="+mn-lt"/>
              </a:rPr>
              <a:t> </a:t>
            </a:r>
            <a:r>
              <a:rPr lang="en-US" dirty="0">
                <a:latin typeface="+mn-lt"/>
              </a:rPr>
              <a:t>(President of Royal Society of Canada, Academy of Science for 2015-2017, he is a TCCPS advisory board member)</a:t>
            </a:r>
          </a:p>
          <a:p>
            <a:pPr marL="742950" lvl="1" indent="-285750">
              <a:buFont typeface="Arial" panose="020B0604020202020204" pitchFamily="34" charset="0"/>
              <a:buChar char="•"/>
            </a:pPr>
            <a:r>
              <a:rPr lang="en-US" dirty="0">
                <a:latin typeface="+mn-lt"/>
              </a:rPr>
              <a:t>2017: Prof. Xin Li</a:t>
            </a:r>
          </a:p>
          <a:p>
            <a:pPr marL="285750" indent="-285750">
              <a:buFont typeface="Arial" panose="020B0604020202020204" pitchFamily="34" charset="0"/>
              <a:buChar char="•"/>
            </a:pPr>
            <a:r>
              <a:rPr lang="en-US" dirty="0"/>
              <a:t>Professor </a:t>
            </a:r>
            <a:r>
              <a:rPr lang="en-US" b="1" dirty="0">
                <a:solidFill>
                  <a:srgbClr val="FF0000"/>
                </a:solidFill>
              </a:rPr>
              <a:t>Edward Lee </a:t>
            </a:r>
            <a:r>
              <a:rPr lang="en-US" dirty="0"/>
              <a:t>has been nominated for the 2019 Technical Achievement Award and he has agreed to attend DAC 2019 to receive the award if elected.</a:t>
            </a:r>
          </a:p>
        </p:txBody>
      </p:sp>
      <p:sp>
        <p:nvSpPr>
          <p:cNvPr id="14" name="灯片编号占位符 3"/>
          <p:cNvSpPr txBox="1"/>
          <p:nvPr/>
        </p:nvSpPr>
        <p:spPr bwMode="auto">
          <a:xfrm>
            <a:off x="10096500" y="6564631"/>
            <a:ext cx="571500" cy="365125"/>
          </a:xfrm>
          <a:prstGeom prst="rect">
            <a:avLst/>
          </a:prstGeom>
          <a:noFill/>
          <a:ln w="9525">
            <a:noFill/>
            <a:miter lim="800000"/>
          </a:ln>
        </p:spPr>
        <p:txBody>
          <a:bodyPr/>
          <a:lstStyle/>
          <a:p>
            <a:fld id="{AF6E5650-8210-481C-856D-253D7CDB89BF}" type="slidenum">
              <a:rPr lang="zh-CN" altLang="en-US"/>
              <a:t>5</a:t>
            </a:fld>
            <a:endParaRPr lang="zh-CN" altLang="en-US" dirty="0"/>
          </a:p>
        </p:txBody>
      </p:sp>
    </p:spTree>
    <p:extLst>
      <p:ext uri="{BB962C8B-B14F-4D97-AF65-F5344CB8AC3E}">
        <p14:creationId xmlns:p14="http://schemas.microsoft.com/office/powerpoint/2010/main" val="1712143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AFF54-5458-4311-A596-4DD7ACE394CF}"/>
              </a:ext>
            </a:extLst>
          </p:cNvPr>
          <p:cNvSpPr>
            <a:spLocks noGrp="1"/>
          </p:cNvSpPr>
          <p:nvPr>
            <p:ph type="title"/>
          </p:nvPr>
        </p:nvSpPr>
        <p:spPr/>
        <p:txBody>
          <a:bodyPr/>
          <a:lstStyle/>
          <a:p>
            <a:r>
              <a:rPr lang="en-US" dirty="0"/>
              <a:t>Task Force</a:t>
            </a:r>
          </a:p>
        </p:txBody>
      </p:sp>
      <p:sp>
        <p:nvSpPr>
          <p:cNvPr id="3" name="Content Placeholder 2">
            <a:extLst>
              <a:ext uri="{FF2B5EF4-FFF2-40B4-BE49-F238E27FC236}">
                <a16:creationId xmlns:a16="http://schemas.microsoft.com/office/drawing/2014/main" id="{F792F29A-A936-4E3A-9CE1-28AE3956AE86}"/>
              </a:ext>
            </a:extLst>
          </p:cNvPr>
          <p:cNvSpPr>
            <a:spLocks noGrp="1"/>
          </p:cNvSpPr>
          <p:nvPr>
            <p:ph idx="1"/>
          </p:nvPr>
        </p:nvSpPr>
        <p:spPr>
          <a:xfrm>
            <a:off x="609600" y="1166018"/>
            <a:ext cx="7868575" cy="4525963"/>
          </a:xfrm>
        </p:spPr>
        <p:txBody>
          <a:bodyPr/>
          <a:lstStyle/>
          <a:p>
            <a:pPr marL="285750" indent="-285750">
              <a:buFont typeface="Arial" panose="020B0604020202020204" pitchFamily="34" charset="0"/>
              <a:buChar char="•"/>
            </a:pPr>
            <a:r>
              <a:rPr lang="en-US" dirty="0"/>
              <a:t>Through our collaboration with IEEE power and engineering society (PES), we have established a task force (i.e., a working group) under the umbrella of TCCPS, called Smart Distribution and Utility Task Force. See </a:t>
            </a:r>
            <a:r>
              <a:rPr lang="en-US" dirty="0">
                <a:hlinkClick r:id="rId2"/>
              </a:rPr>
              <a:t>http://www.ieee-cps.org/task-force-sdu.html</a:t>
            </a:r>
            <a:r>
              <a:rPr lang="en-US" dirty="0"/>
              <a:t>. This group of people have already published a white paper titled “The Active Control Theory of Safe Operation for Self-healing Power Distribution Networks” and they plan to actively perform more activities (e.g., organizing task force level workshops) in 2019.</a:t>
            </a:r>
          </a:p>
          <a:p>
            <a:pPr marL="285750" indent="-285750">
              <a:buFont typeface="Arial" panose="020B0604020202020204" pitchFamily="34" charset="0"/>
              <a:buChar char="•"/>
            </a:pPr>
            <a:r>
              <a:rPr lang="en-US" dirty="0"/>
              <a:t>We are discussing with a couple of groups of experts to establish more task forces.</a:t>
            </a:r>
          </a:p>
        </p:txBody>
      </p:sp>
      <p:sp>
        <p:nvSpPr>
          <p:cNvPr id="4" name="Text Placeholder 3">
            <a:extLst>
              <a:ext uri="{FF2B5EF4-FFF2-40B4-BE49-F238E27FC236}">
                <a16:creationId xmlns:a16="http://schemas.microsoft.com/office/drawing/2014/main" id="{C5BCBBCF-289C-4AA7-8E57-0FA39C8A8251}"/>
              </a:ext>
            </a:extLst>
          </p:cNvPr>
          <p:cNvSpPr>
            <a:spLocks noGrp="1"/>
          </p:cNvSpPr>
          <p:nvPr>
            <p:ph type="body" sz="quarter" idx="10"/>
          </p:nvPr>
        </p:nvSpPr>
        <p:spPr/>
        <p:txBody>
          <a:bodyPr>
            <a:normAutofit fontScale="85000" lnSpcReduction="20000"/>
          </a:bodyPr>
          <a:lstStyle/>
          <a:p>
            <a:endParaRPr lang="en-US"/>
          </a:p>
        </p:txBody>
      </p:sp>
    </p:spTree>
    <p:extLst>
      <p:ext uri="{BB962C8B-B14F-4D97-AF65-F5344CB8AC3E}">
        <p14:creationId xmlns:p14="http://schemas.microsoft.com/office/powerpoint/2010/main" val="1118549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7405" y="223838"/>
            <a:ext cx="8229600" cy="1143000"/>
          </a:xfrm>
        </p:spPr>
        <p:txBody>
          <a:bodyPr/>
          <a:lstStyle/>
          <a:p>
            <a:r>
              <a:rPr lang="en-US" dirty="0"/>
              <a:t>CPS Newsletter</a:t>
            </a:r>
          </a:p>
        </p:txBody>
      </p:sp>
      <p:sp>
        <p:nvSpPr>
          <p:cNvPr id="3" name="Content Placeholder 2"/>
          <p:cNvSpPr>
            <a:spLocks noGrp="1"/>
          </p:cNvSpPr>
          <p:nvPr>
            <p:ph sz="half" idx="1"/>
          </p:nvPr>
        </p:nvSpPr>
        <p:spPr>
          <a:xfrm>
            <a:off x="541535" y="967423"/>
            <a:ext cx="8205470" cy="970915"/>
          </a:xfrm>
        </p:spPr>
        <p:txBody>
          <a:bodyPr>
            <a:normAutofit/>
          </a:bodyPr>
          <a:lstStyle/>
          <a:p>
            <a:r>
              <a:rPr lang="en-US" sz="1800" dirty="0">
                <a:hlinkClick r:id="rId3"/>
              </a:rPr>
              <a:t>http://www.ieee-cps.org/letter.html</a:t>
            </a:r>
            <a:r>
              <a:rPr lang="en-US" sz="1800" dirty="0"/>
              <a:t>. The newsletter is published twice a year since 2016. The former Editors-in-Chief are Xin Li and Helen Li. Its new Editor-in-Chief is Bei Yu.</a:t>
            </a:r>
          </a:p>
        </p:txBody>
      </p:sp>
      <p:sp>
        <p:nvSpPr>
          <p:cNvPr id="14" name="灯片编号占位符 3"/>
          <p:cNvSpPr txBox="1"/>
          <p:nvPr/>
        </p:nvSpPr>
        <p:spPr bwMode="auto">
          <a:xfrm>
            <a:off x="10096500" y="6492876"/>
            <a:ext cx="571500" cy="365125"/>
          </a:xfrm>
          <a:prstGeom prst="rect">
            <a:avLst/>
          </a:prstGeom>
          <a:noFill/>
          <a:ln w="9525">
            <a:noFill/>
            <a:miter lim="800000"/>
          </a:ln>
        </p:spPr>
        <p:txBody>
          <a:bodyPr/>
          <a:lstStyle/>
          <a:p>
            <a:fld id="{AF6E5650-8210-481C-856D-253D7CDB89BF}" type="slidenum">
              <a:rPr lang="zh-CN" altLang="en-US"/>
              <a:t>7</a:t>
            </a:fld>
            <a:endParaRPr lang="zh-CN" altLang="en-US" dirty="0"/>
          </a:p>
        </p:txBody>
      </p:sp>
      <p:pic>
        <p:nvPicPr>
          <p:cNvPr id="4" name="Picture 3">
            <a:extLst>
              <a:ext uri="{FF2B5EF4-FFF2-40B4-BE49-F238E27FC236}">
                <a16:creationId xmlns:a16="http://schemas.microsoft.com/office/drawing/2014/main" id="{08EA339C-ED99-43D3-B3E3-308A89C3EEF2}"/>
              </a:ext>
            </a:extLst>
          </p:cNvPr>
          <p:cNvPicPr>
            <a:picLocks noChangeAspect="1"/>
          </p:cNvPicPr>
          <p:nvPr/>
        </p:nvPicPr>
        <p:blipFill>
          <a:blip r:embed="rId4"/>
          <a:stretch>
            <a:fillRect/>
          </a:stretch>
        </p:blipFill>
        <p:spPr>
          <a:xfrm>
            <a:off x="1545371" y="1938338"/>
            <a:ext cx="4081844" cy="4348162"/>
          </a:xfrm>
          <a:prstGeom prst="rect">
            <a:avLst/>
          </a:prstGeom>
        </p:spPr>
      </p:pic>
    </p:spTree>
    <p:extLst>
      <p:ext uri="{BB962C8B-B14F-4D97-AF65-F5344CB8AC3E}">
        <p14:creationId xmlns:p14="http://schemas.microsoft.com/office/powerpoint/2010/main" val="13243922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03787" y="2101076"/>
            <a:ext cx="10972800" cy="1175656"/>
          </a:xfrm>
        </p:spPr>
        <p:txBody>
          <a:bodyPr>
            <a:normAutofit/>
          </a:bodyPr>
          <a:lstStyle/>
          <a:p>
            <a:pPr algn="ctr"/>
            <a:r>
              <a:rPr lang="en-US" sz="5700" b="1" dirty="0">
                <a:solidFill>
                  <a:schemeClr val="accent1"/>
                </a:solidFill>
              </a:rPr>
              <a:t>Thanks</a:t>
            </a:r>
          </a:p>
        </p:txBody>
      </p:sp>
      <p:sp>
        <p:nvSpPr>
          <p:cNvPr id="4" name="Text Placeholder 3"/>
          <p:cNvSpPr>
            <a:spLocks noGrp="1"/>
          </p:cNvSpPr>
          <p:nvPr>
            <p:ph type="body" sz="quarter" idx="10"/>
          </p:nvPr>
        </p:nvSpPr>
        <p:spPr/>
        <p:txBody>
          <a:bodyPr>
            <a:normAutofit fontScale="85000" lnSpcReduction="20000"/>
          </a:bodyPr>
          <a:lstStyle/>
          <a:p>
            <a:endParaRPr lang="en-US"/>
          </a:p>
        </p:txBody>
      </p:sp>
    </p:spTree>
    <p:extLst>
      <p:ext uri="{BB962C8B-B14F-4D97-AF65-F5344CB8AC3E}">
        <p14:creationId xmlns:p14="http://schemas.microsoft.com/office/powerpoint/2010/main" val="3231096960"/>
      </p:ext>
    </p:extLst>
  </p:cSld>
  <p:clrMapOvr>
    <a:masterClrMapping/>
  </p:clrMapOvr>
</p:sld>
</file>

<file path=ppt/theme/theme1.xml><?xml version="1.0" encoding="utf-8"?>
<a:theme xmlns:a="http://schemas.openxmlformats.org/drawingml/2006/main" name="CEDA EC DATE2018">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CEDA DATE 2019 BoG" id="{9B6F155D-C6EB-9647-8EF4-F009581EC29F}" vid="{2B9AFF15-0ACC-1941-B5AB-3A3D5068250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Template CEDA DATE 2019</Template>
  <TotalTime>21</TotalTime>
  <Words>816</Words>
  <Application>Microsoft Office PowerPoint</Application>
  <PresentationFormat>Widescreen</PresentationFormat>
  <Paragraphs>42</Paragraphs>
  <Slides>8</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Californian FB</vt:lpstr>
      <vt:lpstr>Wingdings 3</vt:lpstr>
      <vt:lpstr>CEDA EC DATE2018</vt:lpstr>
      <vt:lpstr>PowerPoint Presentation</vt:lpstr>
      <vt:lpstr>TC Membership Growth</vt:lpstr>
      <vt:lpstr>Journal/Conference Activities in 2018</vt:lpstr>
      <vt:lpstr>Outreach</vt:lpstr>
      <vt:lpstr>Awards </vt:lpstr>
      <vt:lpstr>Task Force</vt:lpstr>
      <vt:lpstr>CPS Newsletter</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shiyan-adm</dc:creator>
  <cp:lastModifiedBy>shiyan-adm</cp:lastModifiedBy>
  <cp:revision>24</cp:revision>
  <dcterms:created xsi:type="dcterms:W3CDTF">2019-03-17T17:52:20Z</dcterms:created>
  <dcterms:modified xsi:type="dcterms:W3CDTF">2019-03-17T21:41:12Z</dcterms:modified>
</cp:coreProperties>
</file>