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7" r:id="rId1"/>
  </p:sldMasterIdLst>
  <p:sldIdLst>
    <p:sldId id="256" r:id="rId2"/>
    <p:sldId id="258" r:id="rId3"/>
    <p:sldId id="259" r:id="rId4"/>
    <p:sldId id="263" r:id="rId5"/>
    <p:sldId id="264" r:id="rId6"/>
    <p:sldId id="261" r:id="rId7"/>
  </p:sldIdLst>
  <p:sldSz cx="9144000" cy="5143500" type="screen16x9"/>
  <p:notesSz cx="6858000" cy="9144000"/>
  <p:defaultTextStyle>
    <a:defPPr>
      <a:defRPr lang="en-US"/>
    </a:defPPr>
    <a:lvl1pPr marL="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6" autoAdjust="0"/>
    <p:restoredTop sz="94660" autoAdjust="0"/>
  </p:normalViewPr>
  <p:slideViewPr>
    <p:cSldViewPr snapToGrid="0">
      <p:cViewPr varScale="1">
        <p:scale>
          <a:sx n="91" d="100"/>
          <a:sy n="91" d="100"/>
        </p:scale>
        <p:origin x="336" y="3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mailto:David%20Atienza" TargetMode="Externa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6857" y="977187"/>
            <a:ext cx="6875456" cy="1234727"/>
          </a:xfrm>
        </p:spPr>
        <p:txBody>
          <a:bodyPr anchor="b">
            <a:noAutofit/>
          </a:bodyPr>
          <a:lstStyle>
            <a:lvl1pPr algn="l">
              <a:defRPr sz="3000">
                <a:solidFill>
                  <a:schemeClr val="accent1">
                    <a:lumMod val="75000"/>
                  </a:schemeClr>
                </a:solidFill>
                <a:latin typeface="+mj-lt"/>
                <a:cs typeface="Arial"/>
              </a:defRPr>
            </a:lvl1pPr>
          </a:lstStyle>
          <a:p>
            <a:r>
              <a:rPr lang="es-ES" dirty="0" smtClean="0"/>
              <a:t>IEEE CEDA </a:t>
            </a:r>
            <a:br>
              <a:rPr lang="es-ES" dirty="0" smtClean="0"/>
            </a:br>
            <a:r>
              <a:rPr lang="es-ES" dirty="0" err="1" smtClean="0"/>
              <a:t>Executive</a:t>
            </a:r>
            <a:r>
              <a:rPr lang="es-ES" dirty="0" smtClean="0"/>
              <a:t> </a:t>
            </a:r>
            <a:r>
              <a:rPr lang="es-ES" dirty="0" err="1" smtClean="0"/>
              <a:t>Committee</a:t>
            </a:r>
            <a:r>
              <a:rPr lang="es-ES" dirty="0" smtClean="0"/>
              <a:t>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9173" y="3435047"/>
            <a:ext cx="5825202" cy="515249"/>
          </a:xfrm>
        </p:spPr>
        <p:txBody>
          <a:bodyPr anchor="t">
            <a:normAutofit/>
          </a:bodyPr>
          <a:lstStyle>
            <a:lvl1pPr marL="0" indent="0" algn="l">
              <a:buNone/>
              <a:defRPr sz="1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Arial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June 24, 2018</a:t>
            </a:r>
            <a:br>
              <a:rPr lang="en-US" dirty="0" smtClean="0"/>
            </a:br>
            <a:r>
              <a:rPr lang="en-US" dirty="0" smtClean="0"/>
              <a:t>San Francisco, California, USA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3233" y="4865559"/>
            <a:ext cx="512504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Footer Placeholder 4"/>
          <p:cNvSpPr txBox="1">
            <a:spLocks/>
          </p:cNvSpPr>
          <p:nvPr/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Moscone West, San Francisco, CA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4276" y="2349642"/>
            <a:ext cx="2771073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+mn-lt"/>
                <a:cs typeface="Arial"/>
              </a:rPr>
              <a:t>David </a:t>
            </a:r>
            <a:r>
              <a:rPr lang="en-US" sz="1800" dirty="0" err="1" smtClean="0">
                <a:latin typeface="+mn-lt"/>
                <a:cs typeface="Arial"/>
              </a:rPr>
              <a:t>Atienza</a:t>
            </a:r>
            <a:r>
              <a:rPr lang="en-US" sz="1800" baseline="0" dirty="0" smtClean="0">
                <a:latin typeface="+mn-lt"/>
                <a:cs typeface="Arial"/>
              </a:rPr>
              <a:t> - </a:t>
            </a:r>
            <a:r>
              <a:rPr lang="en-US" sz="1800" dirty="0" smtClean="0">
                <a:latin typeface="+mn-lt"/>
                <a:cs typeface="Arial"/>
              </a:rPr>
              <a:t>President</a:t>
            </a:r>
          </a:p>
          <a:p>
            <a:endParaRPr lang="en-US" dirty="0"/>
          </a:p>
        </p:txBody>
      </p:sp>
      <p:sp>
        <p:nvSpPr>
          <p:cNvPr id="28" name="Footer Placeholder 4"/>
          <p:cNvSpPr txBox="1">
            <a:spLocks/>
          </p:cNvSpPr>
          <p:nvPr/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Arial"/>
                <a:cs typeface="Arial"/>
              </a:rPr>
              <a:t>Moscone</a:t>
            </a:r>
            <a:r>
              <a:rPr lang="en-US" dirty="0" smtClean="0">
                <a:latin typeface="Arial"/>
                <a:cs typeface="Arial"/>
              </a:rPr>
              <a:t> West, San Francisco, CA</a:t>
            </a:r>
            <a:endParaRPr lang="en-US" dirty="0">
              <a:latin typeface="Arial"/>
              <a:cs typeface="Arial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7527877" y="4399424"/>
            <a:ext cx="1509001" cy="683560"/>
            <a:chOff x="7374819" y="4263522"/>
            <a:chExt cx="1662060" cy="819462"/>
          </a:xfrm>
        </p:grpSpPr>
        <p:pic>
          <p:nvPicPr>
            <p:cNvPr id="38" name="Picture 37" descr="2018-55dac_logosquare_hires_medium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44" name="Picture 2"/>
            <p:cNvPicPr>
              <a:picLocks noChangeAspect="1" noChangeArrowheads="1"/>
            </p:cNvPicPr>
            <p:nvPr userDrawn="1"/>
          </p:nvPicPr>
          <p:blipFill>
            <a:blip r:embed="rId3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44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19" y="4646341"/>
              <a:ext cx="1662060" cy="436643"/>
            </a:xfrm>
            <a:prstGeom prst="rect">
              <a:avLst/>
            </a:prstGeom>
          </p:spPr>
        </p:pic>
      </p:grpSp>
      <p:sp>
        <p:nvSpPr>
          <p:cNvPr id="32" name="Footer Placeholder 4"/>
          <p:cNvSpPr txBox="1">
            <a:spLocks/>
          </p:cNvSpPr>
          <p:nvPr userDrawn="1"/>
        </p:nvSpPr>
        <p:spPr>
          <a:xfrm>
            <a:off x="253908" y="4869657"/>
            <a:ext cx="1950842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n-lt"/>
                <a:cs typeface="Arial"/>
              </a:rPr>
              <a:t>Moscone</a:t>
            </a:r>
            <a:r>
              <a:rPr lang="en-US" dirty="0" smtClean="0">
                <a:latin typeface="+mn-lt"/>
                <a:cs typeface="Arial"/>
              </a:rPr>
              <a:t> West, San Francisco, CA</a:t>
            </a:r>
            <a:endParaRPr lang="en-US" dirty="0">
              <a:latin typeface="+mn-lt"/>
              <a:cs typeface="Arial"/>
            </a:endParaRPr>
          </a:p>
        </p:txBody>
      </p:sp>
      <p:sp>
        <p:nvSpPr>
          <p:cNvPr id="34" name="TextBox 33"/>
          <p:cNvSpPr txBox="1"/>
          <p:nvPr userDrawn="1"/>
        </p:nvSpPr>
        <p:spPr>
          <a:xfrm>
            <a:off x="501102" y="2958529"/>
            <a:ext cx="2274387" cy="288539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en-US" dirty="0" smtClean="0">
                <a:latin typeface="+mn-lt"/>
                <a:cs typeface="Arial"/>
                <a:hlinkClick r:id="rId5"/>
              </a:rPr>
              <a:t>president@ieee-ceda.com</a:t>
            </a:r>
            <a:endParaRPr lang="en-US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3826" y="243165"/>
            <a:ext cx="6447501" cy="481958"/>
          </a:xfrm>
        </p:spPr>
        <p:txBody>
          <a:bodyPr>
            <a:normAutofit/>
          </a:bodyPr>
          <a:lstStyle>
            <a:lvl1pPr>
              <a:defRPr sz="2700">
                <a:latin typeface="+mn-lt"/>
                <a:cs typeface="Arial"/>
              </a:defRPr>
            </a:lvl1pPr>
          </a:lstStyle>
          <a:p>
            <a:r>
              <a:rPr lang="en-US" dirty="0" smtClean="0"/>
              <a:t>Edit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65463" y="898287"/>
            <a:ext cx="6447501" cy="3632735"/>
          </a:xfrm>
        </p:spPr>
        <p:txBody>
          <a:bodyPr>
            <a:normAutofit/>
          </a:bodyPr>
          <a:lstStyle>
            <a:lvl1pPr marL="2857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cs typeface="Arial"/>
              </a:defRPr>
            </a:lvl1pPr>
            <a:lvl2pPr marL="6286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cs typeface="Arial"/>
              </a:defRPr>
            </a:lvl2pPr>
            <a:lvl3pPr marL="9715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400" baseline="0">
                <a:solidFill>
                  <a:schemeClr val="tx1"/>
                </a:solidFill>
                <a:latin typeface="+mn-lt"/>
                <a:cs typeface="Arial"/>
              </a:defRPr>
            </a:lvl3pPr>
            <a:lvl4pPr>
              <a:defRPr>
                <a:latin typeface="California FB"/>
                <a:cs typeface="California FB"/>
              </a:defRPr>
            </a:lvl4pPr>
            <a:lvl5pPr>
              <a:defRPr>
                <a:latin typeface="California FB"/>
                <a:cs typeface="California FB"/>
              </a:defRPr>
            </a:lvl5pPr>
          </a:lstStyle>
          <a:p>
            <a:pPr lvl="0"/>
            <a:r>
              <a:rPr lang="en-US" dirty="0" smtClean="0"/>
              <a:t>Level one</a:t>
            </a:r>
            <a:endParaRPr lang="en-US" dirty="0"/>
          </a:p>
          <a:p>
            <a:pPr lvl="1"/>
            <a:r>
              <a:rPr lang="en-US" dirty="0" smtClean="0"/>
              <a:t>Level two</a:t>
            </a:r>
            <a:endParaRPr lang="en-US" dirty="0"/>
          </a:p>
          <a:p>
            <a:pPr lvl="2"/>
            <a:r>
              <a:rPr lang="en-US" dirty="0" smtClean="0"/>
              <a:t>Level three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0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3826" y="243165"/>
            <a:ext cx="6447501" cy="990600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462" y="1380519"/>
            <a:ext cx="6447501" cy="315050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Moscone</a:t>
            </a:r>
            <a:r>
              <a:rPr lang="en-US" dirty="0" smtClean="0"/>
              <a:t> West, San Francisco, CA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88227" y="4869657"/>
            <a:ext cx="34729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7527877" y="4399424"/>
            <a:ext cx="1509001" cy="683560"/>
            <a:chOff x="7374819" y="4263522"/>
            <a:chExt cx="1662060" cy="819462"/>
          </a:xfrm>
        </p:grpSpPr>
        <p:pic>
          <p:nvPicPr>
            <p:cNvPr id="7" name="Picture 6" descr="2018-55dac_logosquare_hires_medium.png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29" name="Picture 2"/>
            <p:cNvPicPr>
              <a:picLocks noChangeAspect="1" noChangeArrowheads="1"/>
            </p:cNvPicPr>
            <p:nvPr userDrawn="1"/>
          </p:nvPicPr>
          <p:blipFill>
            <a:blip r:embed="rId7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19" y="4646341"/>
              <a:ext cx="1662060" cy="436643"/>
            </a:xfrm>
            <a:prstGeom prst="rect">
              <a:avLst/>
            </a:prstGeom>
          </p:spPr>
        </p:pic>
      </p:grpSp>
      <p:grpSp>
        <p:nvGrpSpPr>
          <p:cNvPr id="30" name="Group 29"/>
          <p:cNvGrpSpPr/>
          <p:nvPr/>
        </p:nvGrpSpPr>
        <p:grpSpPr>
          <a:xfrm>
            <a:off x="7769026" y="4399425"/>
            <a:ext cx="1212197" cy="305983"/>
            <a:chOff x="7640427" y="4263522"/>
            <a:chExt cx="1335151" cy="366817"/>
          </a:xfrm>
        </p:grpSpPr>
        <p:pic>
          <p:nvPicPr>
            <p:cNvPr id="31" name="Picture 30" descr="2018-55dac_logosquare_hires_medium.png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32" name="Picture 2"/>
            <p:cNvPicPr>
              <a:picLocks noChangeAspect="1" noChangeArrowheads="1"/>
            </p:cNvPicPr>
            <p:nvPr userDrawn="1"/>
          </p:nvPicPr>
          <p:blipFill>
            <a:blip r:embed="rId7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>
              <a:lumMod val="75000"/>
            </a:schemeClr>
          </a:solidFill>
          <a:latin typeface="+mj-lt"/>
          <a:ea typeface="+mj-ea"/>
          <a:cs typeface="Arial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169" y="1208158"/>
            <a:ext cx="8614833" cy="1234727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90"/>
                </a:solidFill>
              </a:rPr>
              <a:t>IEEE CEDA </a:t>
            </a:r>
            <a:br>
              <a:rPr lang="en-US" dirty="0">
                <a:solidFill>
                  <a:srgbClr val="000090"/>
                </a:solidFill>
              </a:rPr>
            </a:br>
            <a:r>
              <a:rPr lang="en-US" dirty="0">
                <a:solidFill>
                  <a:srgbClr val="000090"/>
                </a:solidFill>
              </a:rPr>
              <a:t>Executive Committee &amp;</a:t>
            </a:r>
            <a:br>
              <a:rPr lang="en-US" dirty="0">
                <a:solidFill>
                  <a:srgbClr val="000090"/>
                </a:solidFill>
              </a:rPr>
            </a:br>
            <a:r>
              <a:rPr lang="en-US" dirty="0">
                <a:solidFill>
                  <a:srgbClr val="000090"/>
                </a:solidFill>
              </a:rPr>
              <a:t>Annual Board of Governors’ Meetings </a:t>
            </a:r>
            <a:r>
              <a:rPr lang="en-US" dirty="0" smtClean="0">
                <a:solidFill>
                  <a:srgbClr val="000090"/>
                </a:solidFill>
              </a:rPr>
              <a:t/>
            </a:r>
            <a:br>
              <a:rPr lang="en-US" dirty="0" smtClean="0">
                <a:solidFill>
                  <a:srgbClr val="000090"/>
                </a:solidFill>
              </a:rPr>
            </a:br>
            <a:r>
              <a:rPr lang="en-US" dirty="0" smtClean="0">
                <a:solidFill>
                  <a:srgbClr val="000090"/>
                </a:solidFill>
              </a:rPr>
              <a:t>at </a:t>
            </a:r>
            <a:r>
              <a:rPr lang="en-US" dirty="0">
                <a:solidFill>
                  <a:srgbClr val="000090"/>
                </a:solidFill>
              </a:rPr>
              <a:t>DAC </a:t>
            </a:r>
            <a:r>
              <a:rPr lang="en-US" dirty="0" smtClean="0">
                <a:solidFill>
                  <a:srgbClr val="000090"/>
                </a:solidFill>
              </a:rPr>
              <a:t>2018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6520" y="4006246"/>
            <a:ext cx="5825202" cy="822674"/>
          </a:xfrm>
        </p:spPr>
        <p:txBody>
          <a:bodyPr>
            <a:normAutofit/>
          </a:bodyPr>
          <a:lstStyle/>
          <a:p>
            <a:r>
              <a:rPr lang="en-US" sz="1200" b="1" dirty="0" err="1"/>
              <a:t>Moscone</a:t>
            </a:r>
            <a:r>
              <a:rPr lang="en-US" sz="1200" b="1" dirty="0"/>
              <a:t> Center West, San Francisco, CA</a:t>
            </a:r>
            <a:br>
              <a:rPr lang="en-US" sz="1200" b="1" dirty="0"/>
            </a:br>
            <a:r>
              <a:rPr lang="en-US" sz="1200" b="1" dirty="0"/>
              <a:t>June 5</a:t>
            </a:r>
            <a:r>
              <a:rPr lang="en-US" sz="1200" b="1" baseline="30000" dirty="0"/>
              <a:t>th</a:t>
            </a:r>
            <a:r>
              <a:rPr lang="en-US" sz="1200" b="1" dirty="0"/>
              <a:t>, 2016</a:t>
            </a:r>
          </a:p>
        </p:txBody>
      </p:sp>
    </p:spTree>
    <p:extLst>
      <p:ext uri="{BB962C8B-B14F-4D97-AF65-F5344CB8AC3E}">
        <p14:creationId xmlns:p14="http://schemas.microsoft.com/office/powerpoint/2010/main" val="281434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8001" y="383928"/>
            <a:ext cx="6447501" cy="1667716"/>
          </a:xfrm>
        </p:spPr>
        <p:txBody>
          <a:bodyPr/>
          <a:lstStyle/>
          <a:p>
            <a:r>
              <a:rPr lang="en-US" dirty="0" smtClean="0"/>
              <a:t>Conferences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9519" y="2012951"/>
            <a:ext cx="6447501" cy="802824"/>
          </a:xfrm>
        </p:spPr>
        <p:txBody>
          <a:bodyPr>
            <a:normAutofit/>
          </a:bodyPr>
          <a:lstStyle/>
          <a:p>
            <a:r>
              <a:rPr lang="en-US" sz="1200" dirty="0" smtClean="0"/>
              <a:t>Luca Fanucci, University of Pisa</a:t>
            </a:r>
            <a:endParaRPr lang="en-US" sz="1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orient="vert" idx="4294967295"/>
          </p:nvPr>
        </p:nvSpPr>
        <p:spPr>
          <a:xfrm>
            <a:off x="0" y="2760663"/>
            <a:ext cx="6446838" cy="2352427"/>
          </a:xfrm>
        </p:spPr>
        <p:txBody>
          <a:bodyPr>
            <a:normAutofit/>
          </a:bodyPr>
          <a:lstStyle/>
          <a:p>
            <a:pPr lvl="1">
              <a:buFont typeface="Arial"/>
              <a:buChar char="•"/>
            </a:pPr>
            <a:r>
              <a:rPr lang="en-US" sz="1100" b="1" dirty="0" smtClean="0"/>
              <a:t>Committee</a:t>
            </a:r>
            <a:r>
              <a:rPr lang="en-US" sz="1100" dirty="0" smtClean="0"/>
              <a:t> Members</a:t>
            </a:r>
          </a:p>
          <a:p>
            <a:pPr lvl="2">
              <a:buFont typeface="Arial"/>
              <a:buChar char="•"/>
            </a:pPr>
            <a:r>
              <a:rPr lang="en-US" sz="1000" dirty="0"/>
              <a:t>Ayse Coskun (DAC rep)</a:t>
            </a:r>
          </a:p>
          <a:p>
            <a:pPr lvl="2">
              <a:buFont typeface="Arial"/>
              <a:buChar char="•"/>
            </a:pPr>
            <a:r>
              <a:rPr lang="en-US" sz="1000" dirty="0"/>
              <a:t>Donatella </a:t>
            </a:r>
            <a:r>
              <a:rPr lang="en-US" sz="1000" dirty="0" err="1"/>
              <a:t>Sciuto</a:t>
            </a:r>
            <a:r>
              <a:rPr lang="en-US" sz="1000" dirty="0"/>
              <a:t> (DATE rep)</a:t>
            </a:r>
          </a:p>
          <a:p>
            <a:pPr lvl="2">
              <a:buFont typeface="Arial"/>
              <a:buChar char="•"/>
            </a:pPr>
            <a:r>
              <a:rPr lang="en-US" sz="1000" dirty="0" err="1"/>
              <a:t>Gi-Joon</a:t>
            </a:r>
            <a:r>
              <a:rPr lang="en-US" sz="1000" dirty="0"/>
              <a:t> Nam (ICCAD rep)</a:t>
            </a:r>
          </a:p>
          <a:p>
            <a:pPr lvl="2">
              <a:buFont typeface="Arial"/>
              <a:buChar char="•"/>
            </a:pPr>
            <a:r>
              <a:rPr lang="en-US" sz="1000" dirty="0"/>
              <a:t>Masanori Hashimoto(ASP-DAC rep)</a:t>
            </a:r>
          </a:p>
          <a:p>
            <a:pPr lvl="2">
              <a:buFont typeface="Arial"/>
              <a:buChar char="•"/>
            </a:pPr>
            <a:r>
              <a:rPr lang="en-US" sz="1000" dirty="0"/>
              <a:t>Yao-Wen Chang (past VP</a:t>
            </a:r>
            <a:r>
              <a:rPr lang="en-US" sz="1000" dirty="0" smtClean="0"/>
              <a:t>)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97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Status of </a:t>
            </a:r>
            <a:r>
              <a:rPr lang="en-US" dirty="0" smtClean="0">
                <a:latin typeface="+mn-lt"/>
              </a:rPr>
              <a:t>Conferences</a:t>
            </a:r>
            <a:endParaRPr lang="en-US" dirty="0">
              <a:latin typeface="+mn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65463" y="898287"/>
            <a:ext cx="8266141" cy="363273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Longlasting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CEDA </a:t>
            </a:r>
            <a:r>
              <a:rPr lang="en-US" dirty="0" smtClean="0">
                <a:latin typeface="+mn-lt"/>
              </a:rPr>
              <a:t>Conferences: DAC, ASP-DAC, ICCAD, </a:t>
            </a:r>
            <a:r>
              <a:rPr lang="en-US" dirty="0" smtClean="0">
                <a:latin typeface="+mn-lt"/>
              </a:rPr>
              <a:t>DATE, </a:t>
            </a:r>
            <a:r>
              <a:rPr lang="en-US" dirty="0" err="1" smtClean="0">
                <a:latin typeface="+mn-lt"/>
              </a:rPr>
              <a:t>ESWeek</a:t>
            </a:r>
            <a:endParaRPr lang="en-US" dirty="0" smtClean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+mn-lt"/>
              </a:rPr>
              <a:t>34 additional </a:t>
            </a:r>
            <a:r>
              <a:rPr lang="en-US" dirty="0" smtClean="0">
                <a:latin typeface="+mn-lt"/>
              </a:rPr>
              <a:t>sponsored conferences: </a:t>
            </a:r>
            <a:r>
              <a:rPr lang="en-US" dirty="0" smtClean="0">
                <a:latin typeface="+mn-lt"/>
              </a:rPr>
              <a:t>18 </a:t>
            </a:r>
            <a:r>
              <a:rPr lang="en-US" dirty="0" smtClean="0">
                <a:latin typeface="+mn-lt"/>
              </a:rPr>
              <a:t>Financial and 17</a:t>
            </a:r>
            <a:r>
              <a:rPr lang="en-US" dirty="0" smtClean="0"/>
              <a:t> </a:t>
            </a:r>
            <a:r>
              <a:rPr lang="en-US" dirty="0"/>
              <a:t>Technical</a:t>
            </a:r>
            <a:endParaRPr lang="en-US" dirty="0" smtClean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en-US" dirty="0" smtClean="0"/>
              <a:t>Added 4 </a:t>
            </a:r>
            <a:r>
              <a:rPr lang="en-US" dirty="0"/>
              <a:t>new conferences in </a:t>
            </a:r>
            <a:r>
              <a:rPr lang="en-US" dirty="0" smtClean="0"/>
              <a:t>2016, 3 </a:t>
            </a:r>
            <a:r>
              <a:rPr lang="en-US" dirty="0"/>
              <a:t>in 2017 </a:t>
            </a:r>
            <a:r>
              <a:rPr lang="en-US" dirty="0" smtClean="0"/>
              <a:t>and 4 in 2018 (so </a:t>
            </a:r>
            <a:r>
              <a:rPr lang="en-US" dirty="0"/>
              <a:t>far): 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/>
              <a:t>7th Non-Volatile Memory Systems and </a:t>
            </a:r>
            <a:r>
              <a:rPr lang="en-US" dirty="0" smtClean="0"/>
              <a:t>Applications Symposium, Hakodate</a:t>
            </a:r>
            <a:r>
              <a:rPr lang="en-US" dirty="0"/>
              <a:t>, Japan, August 28-31, 2018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(Financial 50%)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dirty="0" smtClean="0"/>
              <a:t> Asian </a:t>
            </a:r>
            <a:r>
              <a:rPr lang="en-US" dirty="0"/>
              <a:t>Test Symposium, Hefei, Anhui, </a:t>
            </a:r>
            <a:r>
              <a:rPr lang="en-US" dirty="0" smtClean="0"/>
              <a:t>China, October </a:t>
            </a:r>
            <a:r>
              <a:rPr lang="en-US" dirty="0"/>
              <a:t>15‐18, </a:t>
            </a:r>
            <a:r>
              <a:rPr lang="en-US" dirty="0" smtClean="0"/>
              <a:t>2018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(Financial 50%)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Asian-Host</a:t>
            </a:r>
            <a:r>
              <a:rPr lang="en-US" dirty="0"/>
              <a:t>: Asian Hardware Oriented Security and Trust Symposium, </a:t>
            </a:r>
            <a:r>
              <a:rPr lang="en-US" dirty="0" smtClean="0"/>
              <a:t>Hong </a:t>
            </a:r>
            <a:r>
              <a:rPr lang="en-US" dirty="0"/>
              <a:t>Kong, </a:t>
            </a:r>
            <a:r>
              <a:rPr lang="en-US" dirty="0" smtClean="0"/>
              <a:t>December 2018 </a:t>
            </a:r>
            <a:r>
              <a:rPr lang="en-US" dirty="0" smtClean="0">
                <a:solidFill>
                  <a:srgbClr val="00CC00"/>
                </a:solidFill>
              </a:rPr>
              <a:t>(Technical)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23</a:t>
            </a:r>
            <a:r>
              <a:rPr lang="en-US" baseline="30000" dirty="0" smtClean="0"/>
              <a:t>rd</a:t>
            </a:r>
            <a:r>
              <a:rPr lang="en-US" dirty="0" smtClean="0"/>
              <a:t> Conference on Design of Circuits </a:t>
            </a:r>
            <a:r>
              <a:rPr lang="en-US" dirty="0"/>
              <a:t>and Integrated Systems, Lyon, </a:t>
            </a:r>
            <a:r>
              <a:rPr lang="en-US" dirty="0" smtClean="0"/>
              <a:t>France, 14-16 November 2018 </a:t>
            </a:r>
            <a:r>
              <a:rPr lang="en-US" dirty="0">
                <a:solidFill>
                  <a:srgbClr val="00CC00"/>
                </a:solidFill>
              </a:rPr>
              <a:t>(Technical)  </a:t>
            </a:r>
          </a:p>
        </p:txBody>
      </p:sp>
    </p:spTree>
    <p:extLst>
      <p:ext uri="{BB962C8B-B14F-4D97-AF65-F5344CB8AC3E}">
        <p14:creationId xmlns:p14="http://schemas.microsoft.com/office/powerpoint/2010/main" val="398066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3825" y="243165"/>
            <a:ext cx="8557659" cy="48195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Status </a:t>
            </a:r>
            <a:r>
              <a:rPr lang="en-US" dirty="0" smtClean="0">
                <a:latin typeface="+mn-lt"/>
              </a:rPr>
              <a:t>of </a:t>
            </a:r>
            <a:r>
              <a:rPr lang="en-US" dirty="0" smtClean="0">
                <a:latin typeface="+mn-lt"/>
              </a:rPr>
              <a:t>Conferences – Geographical Coverage (2018)</a:t>
            </a:r>
            <a:endParaRPr lang="en-US" dirty="0">
              <a:latin typeface="+mn-lt"/>
            </a:endParaRP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4889840" y="898287"/>
            <a:ext cx="3641764" cy="363273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85750" indent="-2857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1pPr>
            <a:lvl2pPr marL="628650" indent="-2857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971550" indent="-2857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12001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fornia FB"/>
                <a:ea typeface="+mn-ea"/>
                <a:cs typeface="California FB"/>
              </a:defRPr>
            </a:lvl4pPr>
            <a:lvl5pPr marL="15430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fornia FB"/>
                <a:ea typeface="+mn-ea"/>
                <a:cs typeface="California FB"/>
              </a:defRPr>
            </a:lvl5pPr>
            <a:lvl6pPr marL="18859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dirty="0" smtClean="0"/>
              <a:t>Europe most represented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Few </a:t>
            </a:r>
            <a:r>
              <a:rPr lang="en-US" dirty="0" smtClean="0"/>
              <a:t>conference in </a:t>
            </a:r>
            <a:r>
              <a:rPr lang="en-US" dirty="0" smtClean="0"/>
              <a:t>USA</a:t>
            </a:r>
          </a:p>
          <a:p>
            <a:pPr>
              <a:lnSpc>
                <a:spcPct val="150000"/>
              </a:lnSpc>
            </a:pPr>
            <a:r>
              <a:rPr lang="en-US" dirty="0"/>
              <a:t>No conference in Africa</a:t>
            </a:r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34" y="898287"/>
            <a:ext cx="4615744" cy="388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67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3825" y="243165"/>
            <a:ext cx="7990003" cy="481958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Status of </a:t>
            </a:r>
            <a:r>
              <a:rPr lang="en-US" dirty="0" smtClean="0">
                <a:latin typeface="+mn-lt"/>
              </a:rPr>
              <a:t>Conferences </a:t>
            </a:r>
            <a:r>
              <a:rPr lang="en-US" dirty="0" smtClean="0">
                <a:latin typeface="+mn-lt"/>
              </a:rPr>
              <a:t>– Topics Coverage (2018)</a:t>
            </a:r>
            <a:endParaRPr lang="en-US" dirty="0"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007" y="762387"/>
            <a:ext cx="7267727" cy="439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Future Directions…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964" y="898290"/>
            <a:ext cx="7696297" cy="3632735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Support </a:t>
            </a:r>
            <a:r>
              <a:rPr lang="en-US" dirty="0" smtClean="0"/>
              <a:t>Conference with </a:t>
            </a:r>
            <a:r>
              <a:rPr lang="en-US" dirty="0"/>
              <a:t>Publicity to </a:t>
            </a:r>
            <a:r>
              <a:rPr lang="en-US" dirty="0" smtClean="0"/>
              <a:t>promote </a:t>
            </a:r>
            <a:r>
              <a:rPr lang="en-US" dirty="0"/>
              <a:t>paper submission especially for the ones with high acceptance rate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Support Conference with competitive access to IEEE registration </a:t>
            </a:r>
            <a:r>
              <a:rPr lang="en-US" dirty="0"/>
              <a:t>tool including </a:t>
            </a:r>
            <a:r>
              <a:rPr lang="en-US" dirty="0" smtClean="0"/>
              <a:t>full </a:t>
            </a:r>
            <a:r>
              <a:rPr lang="en-US" dirty="0"/>
              <a:t>set up, IEEE member check, VAT invoice creation, name badges, wire transfer fees, substitutions, </a:t>
            </a:r>
            <a:r>
              <a:rPr lang="en-US" dirty="0" err="1"/>
              <a:t>etc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smtClean="0"/>
              <a:t>Expand </a:t>
            </a:r>
            <a:r>
              <a:rPr lang="en-US" dirty="0"/>
              <a:t>CEDA visibility to other regions (such as </a:t>
            </a:r>
            <a:r>
              <a:rPr lang="en-US" dirty="0" smtClean="0"/>
              <a:t>Africa </a:t>
            </a:r>
            <a:r>
              <a:rPr lang="en-US" dirty="0"/>
              <a:t>and South America) and support their </a:t>
            </a:r>
            <a:r>
              <a:rPr lang="en-US" dirty="0" smtClean="0"/>
              <a:t>conferences.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/>
              <a:t>Explore new areas of CEDA interest such EDA for Internet of Things (</a:t>
            </a:r>
            <a:r>
              <a:rPr lang="en-US" dirty="0" err="1"/>
              <a:t>IoT</a:t>
            </a:r>
            <a:r>
              <a:rPr lang="en-US" dirty="0"/>
              <a:t>), EDA for bio-electronic systems design, and artificial intelligence for EDA.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Stimulate </a:t>
            </a:r>
            <a:r>
              <a:rPr lang="en-US" dirty="0"/>
              <a:t>healthy CEDA technically sponsored conference to apply for CEDA financial sponsorship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Supporting </a:t>
            </a:r>
            <a:r>
              <a:rPr lang="en-US" dirty="0"/>
              <a:t>student </a:t>
            </a:r>
            <a:r>
              <a:rPr lang="en-US" dirty="0" smtClean="0"/>
              <a:t>participation at CEDA sponsored conferences </a:t>
            </a:r>
            <a:r>
              <a:rPr lang="en-US" dirty="0"/>
              <a:t>especially the ones from developing countries or those with a verified </a:t>
            </a:r>
            <a:r>
              <a:rPr lang="en-US" dirty="0" smtClean="0"/>
              <a:t>need </a:t>
            </a:r>
            <a:r>
              <a:rPr lang="en-US" dirty="0"/>
              <a:t>by establishing a </a:t>
            </a:r>
            <a:r>
              <a:rPr lang="en-US" dirty="0" smtClean="0"/>
              <a:t>“CEDA </a:t>
            </a:r>
            <a:r>
              <a:rPr lang="en-US" dirty="0"/>
              <a:t>Travel Grant Program” in the same spirit as ACM SIGDA: http://archive.sigda.org/travelgrants.html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52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 BoG DAC 2018 Templat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344</Words>
  <Application>Microsoft Office PowerPoint</Application>
  <PresentationFormat>On-screen Show (16:9)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California FB</vt:lpstr>
      <vt:lpstr>Wingdings 3</vt:lpstr>
      <vt:lpstr>EC BoG DAC 2018 Template</vt:lpstr>
      <vt:lpstr>    IEEE CEDA  Executive Committee &amp; Annual Board of Governors’ Meetings  at DAC 2018</vt:lpstr>
      <vt:lpstr>Conferences  </vt:lpstr>
      <vt:lpstr>Status of Conferences</vt:lpstr>
      <vt:lpstr>Status of Conferences – Geographical Coverage (2018)</vt:lpstr>
      <vt:lpstr>Status of Conferences – Topics Coverage (2018)</vt:lpstr>
      <vt:lpstr>Future Directions…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TELECON</dc:title>
  <dc:creator>CC-3</dc:creator>
  <cp:lastModifiedBy>Luca Fanucci</cp:lastModifiedBy>
  <cp:revision>64</cp:revision>
  <dcterms:created xsi:type="dcterms:W3CDTF">2016-04-15T13:56:06Z</dcterms:created>
  <dcterms:modified xsi:type="dcterms:W3CDTF">2018-06-24T18:43:27Z</dcterms:modified>
</cp:coreProperties>
</file>