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1" r:id="rId3"/>
  </p:sldMasterIdLst>
  <p:notesMasterIdLst>
    <p:notesMasterId r:id="rId12"/>
  </p:notesMasterIdLst>
  <p:sldIdLst>
    <p:sldId id="291" r:id="rId4"/>
    <p:sldId id="388" r:id="rId5"/>
    <p:sldId id="389" r:id="rId6"/>
    <p:sldId id="390" r:id="rId7"/>
    <p:sldId id="391" r:id="rId8"/>
    <p:sldId id="392" r:id="rId9"/>
    <p:sldId id="393" r:id="rId10"/>
    <p:sldId id="39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A17A5-6FF5-4D8C-8F00-E7842631E0C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F2C60-83E9-4F17-81F8-227CD06C0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8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9C5556-D9B5-4DFC-8F43-EE2BD4A3C886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1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C5E5C5-8C0C-4250-AE1F-731F42986C0F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1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F1CF3E-9170-4289-8B59-F79085C99001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1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5CFA65-6FD0-4294-9449-D9DA1B922ADB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1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89EAD1-266F-437C-A900-21D8EDBC910C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89650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C30EEF-AC44-4466-8214-A5F47BEB37C3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1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ln/>
        </p:spPr>
        <p:txBody>
          <a:bodyPr lIns="80165" tIns="40083" rIns="80165" bIns="40083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7E094-48E1-4DCE-92C6-E98270D12DAF}" type="slidenum"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89650" cy="34258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A9219-C0D7-77F0-756B-51C69844D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1B4E2-3895-EE39-CE80-BE62EA015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A3CF-F8CB-26FB-1C02-87F2A4A0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6C6A0-B33B-33CF-EF5D-577320B3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77335-7C12-37F9-89D9-989A4E2A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8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77A54-F066-E8C4-75EA-CB7329D3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11CC43-9DD9-9E35-A32B-2983136C8E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6271C-10F3-8F2E-B54D-C823FE82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5A247-3CA9-2C11-FE08-7702EEDB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C12CE-2A4A-AFA3-7F8B-AAD25782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9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7A64BE-EA2C-376B-98A3-D7D905E462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A8D23D-ECF4-3626-C9FB-774B45DC9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C1C63-4FFA-C319-1646-BBFC80BE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9D280-447F-CCD3-9BD5-FAFD1FF8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DAA82-C6ED-AA2F-7CA5-B11407AF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93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01600" y="76200"/>
            <a:ext cx="11785600" cy="838200"/>
          </a:xfrm>
        </p:spPr>
        <p:txBody>
          <a:bodyPr vert="horz" anchor="t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sz="3200" b="1">
                <a:solidFill>
                  <a:schemeClr val="tx1"/>
                </a:solidFill>
                <a:effectLst/>
              </a:defRPr>
            </a:lvl1pPr>
            <a:extLst/>
          </a:lstStyle>
          <a:p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019" y="5791200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5" y="6638132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3" name="Text Placeholder 29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03489" indent="-457189">
              <a:buFont typeface="Arial"/>
              <a:buChar char="•"/>
              <a:defRPr sz="3200"/>
            </a:lvl1pPr>
            <a:lvl3pPr>
              <a:buFont typeface="Wingdings" pitchFamily="2" charset="2"/>
              <a:buChar char="§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  <a:lvl7pPr marL="2514537" indent="-380990">
              <a:buFont typeface="Arial"/>
              <a:buChar char="•"/>
              <a:defRPr/>
            </a:lvl7pPr>
            <a:lvl8pPr marL="2819330" indent="-380990">
              <a:buFont typeface="Arial"/>
              <a:buChar char="•"/>
              <a:defRPr/>
            </a:lvl8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6" eaLnBrk="1" latinLnBrk="0" hangingPunct="1"/>
            <a:r>
              <a:rPr kumimoji="0" lang="en-US" dirty="0"/>
              <a:t>Second level</a:t>
            </a:r>
          </a:p>
          <a:p>
            <a:pPr lvl="6" eaLnBrk="1" latinLnBrk="0" hangingPunct="1"/>
            <a:r>
              <a:rPr kumimoji="0" lang="en-US" dirty="0"/>
              <a:t>Third level</a:t>
            </a:r>
          </a:p>
          <a:p>
            <a:pPr lvl="6" eaLnBrk="1" latinLnBrk="0" hangingPunct="1"/>
            <a:r>
              <a:rPr kumimoji="0" lang="en-US" dirty="0"/>
              <a:t>Fourth level</a:t>
            </a:r>
          </a:p>
          <a:p>
            <a:pPr lvl="7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5" name="image1.jpg" descr="CEDA_Logo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4000" y="6045200"/>
            <a:ext cx="3352800" cy="812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32268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553200"/>
            <a:ext cx="4165600" cy="304800"/>
          </a:xfrm>
        </p:spPr>
        <p:txBody>
          <a:bodyPr/>
          <a:lstStyle/>
          <a:p>
            <a:r>
              <a:rPr lang="en-US" dirty="0"/>
              <a:t>CEDA BoG at ICCAD, November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534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Arial" pitchFamily="34" charset="0"/>
              <a:buChar char="•"/>
              <a:defRPr/>
            </a:lvl3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86241" y="6629400"/>
            <a:ext cx="3134241" cy="2198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effectLst/>
              </a:defRPr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-86241" y="6638132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0037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0" y="6578601"/>
            <a:ext cx="4165600" cy="27940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831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5689600" cy="4495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689600" cy="449580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48829" y="6578601"/>
            <a:ext cx="4165600" cy="279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111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81418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blackWhite">
          <a:xfrm>
            <a:off x="0" y="0"/>
            <a:ext cx="12192000" cy="1295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2400" kern="12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9" descr="CEDAlogoColo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" y="2"/>
            <a:ext cx="6197596" cy="129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7253" name="Rectangle 5"/>
          <p:cNvSpPr>
            <a:spLocks noGrp="1" noChangeArrowheads="1"/>
          </p:cNvSpPr>
          <p:nvPr>
            <p:ph type="ctrTitle"/>
          </p:nvPr>
        </p:nvSpPr>
        <p:spPr bwMode="black">
          <a:xfrm>
            <a:off x="520705" y="2493966"/>
            <a:ext cx="10606617" cy="1470025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77254" name="Rectangle 6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043366"/>
            <a:ext cx="8534400" cy="998537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-108" charset="2"/>
              <a:buNone/>
              <a:defRPr b="0">
                <a:solidFill>
                  <a:srgbClr val="0000FF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7188200" y="6221415"/>
            <a:ext cx="2159000" cy="31115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733" b="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1096188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24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EF05D-C440-2E8A-DB23-2590030E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1DFC0-D35C-6C89-088C-F42B7B9CE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F03E1-FCFE-D3AC-519E-9C187D43F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2B3FD-151D-2DB5-8E24-32E1995E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37D5C-1578-B5B8-FCAE-2DCEBA5C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5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648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5"/>
          <p:cNvSpPr>
            <a:spLocks noGrp="1"/>
          </p:cNvSpPr>
          <p:nvPr>
            <p:ph type="title"/>
          </p:nvPr>
        </p:nvSpPr>
        <p:spPr>
          <a:xfrm>
            <a:off x="1333512" y="3098874"/>
            <a:ext cx="8588163" cy="599847"/>
          </a:xfrm>
          <a:prstGeom prst="rect">
            <a:avLst/>
          </a:prstGeom>
        </p:spPr>
        <p:txBody>
          <a:bodyPr/>
          <a:lstStyle>
            <a:lvl1pPr algn="l">
              <a:defRPr sz="3467" b="1" i="0" spc="133">
                <a:effectLst/>
                <a:latin typeface="Impact"/>
                <a:cs typeface="Impact"/>
              </a:defRPr>
            </a:lvl1pPr>
          </a:lstStyle>
          <a:p>
            <a:pPr lvl="0"/>
            <a:r>
              <a:rPr lang="fr-FR" noProof="0" dirty="0"/>
              <a:t>Cliquez pour modifier le style du titre</a:t>
            </a:r>
            <a:endParaRPr lang="fr-CH" noProof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486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9924777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20853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E05D-C2FD-BEB8-E05F-DFA1B7A5B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157AE-C5CD-9F13-D166-7FBBE12A6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8A96F-5B28-8128-5B81-20057C4B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B7E4D-D86A-D9FB-56A7-FE7321B1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8A85F-71AC-F766-3441-D5ACBE9C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6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A25C6-609B-A882-84CC-1A024773D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2376-13D9-6F03-530B-CD3D9FF78D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EF7E3-9D46-23EA-F9F3-80808953C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43733-233C-1B23-37E1-888E90E3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91D3E-CE79-4005-6760-57A99418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C31D-BC9D-F290-BA23-923E0DDF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5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5446B-5AB3-8904-2422-4DB6D3935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773A6-821E-8940-70F3-465710AB8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3861A-690F-A18D-136F-A9D419779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F035BC-3B2D-F2AD-7DEA-110408665F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010B3-5B5B-C2C2-C415-DCB321C817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A47813-71E4-796B-4619-C09482FE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0CE197-4980-6FBB-278E-D2796EFF0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D325F-1C86-0CA8-5A2D-CC50144A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9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76130-2134-9D7A-7333-B3B0DC636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961A1F-F617-469C-845D-8DD0CBD6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AB3247-D4F2-26B1-887D-52EBB367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B21A2C-B8D2-1A13-EADA-D8D2650E6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7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5C086A-9964-F37B-281A-FD8D8B6D9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7E3BB5-0D3B-34EE-2B94-D6EEB723B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96B4D-09E6-4FCC-02B5-762A0158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CC81E-9934-8392-91B8-B154E1C38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7020D-671E-ADD5-BB4D-BBBA50C3E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791B71-4869-8C2C-145D-448CF8C2F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EC1FB-7D10-CCCF-6413-592948807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62C87-F6BF-DDF1-1574-24CD995D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979E9-C286-E3EF-9E7D-73557273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9EDCE-982C-60F1-8712-6BF29B5CF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D856D6-813F-E822-2F43-EE933418AC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E1B68-7C44-2985-1171-167187E9D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EB91A-473F-D235-6843-ECB11873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7E8BA-D057-2360-239E-C262FB5CB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79F4E-5B9E-CBFD-AA70-F9212A7A2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9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167382-42CC-5E6B-DA9C-486C6919B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68BF8-9E51-3746-0BA4-E43985ACF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EBF67-6B31-4C58-CF72-428C68966B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3D22D-924C-48D3-8CF8-E45ACBCA1D58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49AA0-1F3B-B93C-816D-9567CFD29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25E3E-5D4B-7F31-F7F9-B280D5EA21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8CAA6-D0AE-4BB0-8E4A-29A7AE131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6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702" y="6248402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4" y="6172202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1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21920" tIns="60960" rIns="121920" bIns="60960" anchor="ctr" compatLnSpc="1"/>
          <a:lstStyle/>
          <a:p>
            <a:pPr algn="ctr" eaLnBrk="1" latinLnBrk="0" hangingPunct="1"/>
            <a:endParaRPr kumimoji="0" lang="en-US" sz="24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04800" y="228601"/>
            <a:ext cx="9448800" cy="868363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04800" y="1066802"/>
            <a:ext cx="11277600" cy="510540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17" name="image1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400" y="192251"/>
            <a:ext cx="2991104" cy="814647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6705603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333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1176000" y="6578600"/>
            <a:ext cx="10160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fld id="{AE8679CB-D23D-3945-B3BA-AEE628F83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91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755885" indent="-609585" algn="l" rtl="0" eaLnBrk="1" latinLnBrk="0" hangingPunct="1">
        <a:spcBef>
          <a:spcPts val="533"/>
        </a:spcBef>
        <a:spcAft>
          <a:spcPts val="0"/>
        </a:spcAft>
        <a:buClr>
          <a:schemeClr val="accent1"/>
        </a:buClr>
        <a:buSzPct val="68000"/>
        <a:buFont typeface="Arial"/>
        <a:buChar char="•"/>
        <a:defRPr kumimoji="0" sz="36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981431" indent="-457189" algn="l" rtl="0" eaLnBrk="1" latinLnBrk="0" hangingPunct="1">
        <a:spcBef>
          <a:spcPts val="432"/>
        </a:spcBef>
        <a:buClr>
          <a:schemeClr val="accent1"/>
        </a:buClr>
        <a:buFont typeface="Arial"/>
        <a:buChar char="•"/>
        <a:defRPr kumimoji="0" sz="3067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298416" indent="-457189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SzPct val="100000"/>
        <a:buFont typeface="Arial"/>
        <a:buChar char="•"/>
        <a:defRPr kumimoji="0" sz="2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76358" indent="-457189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Font typeface="Arial"/>
        <a:buChar char="•"/>
        <a:defRPr kumimoji="0" sz="2533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904952" indent="-380990" algn="l" rtl="0" eaLnBrk="1" latinLnBrk="0" hangingPunct="1">
        <a:spcBef>
          <a:spcPts val="467"/>
        </a:spcBef>
        <a:buClr>
          <a:schemeClr val="accent1">
            <a:lumMod val="75000"/>
          </a:schemeClr>
        </a:buClr>
        <a:buFont typeface="Arial"/>
        <a:buChar char="•"/>
        <a:defRPr kumimoji="0" sz="24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133547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339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2743131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3047924" indent="-304792" algn="l" rtl="0" eaLnBrk="1" latinLnBrk="0" hangingPunct="1">
        <a:spcBef>
          <a:spcPts val="467"/>
        </a:spcBef>
        <a:buClr>
          <a:schemeClr val="accent3"/>
        </a:buClr>
        <a:buFont typeface="Wingdings 2"/>
        <a:buChar char=""/>
        <a:defRPr kumimoji="0" sz="2133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05322" y="1"/>
            <a:ext cx="1099396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Arial Bold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5" y="1295401"/>
            <a:ext cx="10367433" cy="508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Arial Bold" charset="0"/>
              </a:rPr>
              <a:t>Click to edit Master text styles</a:t>
            </a:r>
          </a:p>
          <a:p>
            <a:pPr lvl="1"/>
            <a:r>
              <a:rPr lang="en-US" dirty="0">
                <a:sym typeface="Arial" pitchFamily="34" charset="0"/>
              </a:rPr>
              <a:t>Second level</a:t>
            </a:r>
          </a:p>
          <a:p>
            <a:pPr lvl="2"/>
            <a:r>
              <a:rPr lang="en-US" dirty="0">
                <a:sym typeface="Arial" pitchFamily="34" charset="0"/>
              </a:rPr>
              <a:t>Third level</a:t>
            </a:r>
          </a:p>
          <a:p>
            <a:pPr lvl="3"/>
            <a:r>
              <a:rPr lang="en-US" dirty="0">
                <a:sym typeface="Arial" pitchFamily="34" charset="0"/>
              </a:rPr>
              <a:t>Fourth level</a:t>
            </a:r>
          </a:p>
          <a:p>
            <a:pPr lvl="4"/>
            <a:r>
              <a:rPr lang="en-US" dirty="0">
                <a:sym typeface="Arial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62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ransition/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67" b="0">
          <a:solidFill>
            <a:srgbClr val="222268"/>
          </a:solidFill>
          <a:latin typeface="+mj-lt"/>
          <a:ea typeface="+mj-ea"/>
          <a:cs typeface="+mj-cs"/>
          <a:sym typeface="Arial Bold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4267">
          <a:solidFill>
            <a:srgbClr val="7889FB"/>
          </a:solidFill>
          <a:latin typeface="Arial Bold" charset="0"/>
          <a:ea typeface="ヒラギノ角ゴ ProN W6" charset="0"/>
          <a:cs typeface="ヒラギノ角ゴ ProN W6" charset="0"/>
          <a:sym typeface="Arial Bold" charset="0"/>
        </a:defRPr>
      </a:lvl9pPr>
    </p:titleStyle>
    <p:bodyStyle>
      <a:lvl1pPr marL="457189" indent="-457189" algn="l" rtl="0" fontAlgn="base">
        <a:spcBef>
          <a:spcPts val="1333"/>
        </a:spcBef>
        <a:spcAft>
          <a:spcPct val="0"/>
        </a:spcAft>
        <a:buClr>
          <a:srgbClr val="2DB6B3"/>
        </a:buClr>
        <a:buSzPct val="100000"/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Arial Bold" charset="0"/>
        </a:defRPr>
      </a:lvl1pPr>
      <a:lvl2pPr marL="711182" indent="-457189" algn="l" rtl="0" fontAlgn="base">
        <a:spcBef>
          <a:spcPts val="933"/>
        </a:spcBef>
        <a:spcAft>
          <a:spcPct val="0"/>
        </a:spcAft>
        <a:buClr>
          <a:srgbClr val="2DB6B3"/>
        </a:buClr>
        <a:buSzPct val="100000"/>
        <a:buFont typeface="Arial"/>
        <a:buChar char="•"/>
        <a:defRPr sz="2933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2pPr>
      <a:lvl3pPr marL="1015975" indent="-457189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/>
        <a:buChar char="•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3pPr>
      <a:lvl4pPr marL="1318651" indent="-457189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/>
        <a:buChar char="•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4pPr>
      <a:lvl5pPr marL="1625559" indent="-457189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/>
        <a:buChar char="•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5pPr>
      <a:lvl6pPr marL="2082748" indent="-304792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6pPr>
      <a:lvl7pPr marL="2692333" indent="-304792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7pPr>
      <a:lvl8pPr marL="3301917" indent="-304792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8pPr>
      <a:lvl9pPr marL="3911502" indent="-304792" algn="l" rtl="0" fontAlgn="base">
        <a:spcBef>
          <a:spcPts val="667"/>
        </a:spcBef>
        <a:spcAft>
          <a:spcPct val="0"/>
        </a:spcAft>
        <a:buClr>
          <a:srgbClr val="2DB6B3"/>
        </a:buClr>
        <a:buSzPct val="100000"/>
        <a:buFont typeface="Arial" pitchFamily="34" charset="0"/>
        <a:buChar char="&gt;"/>
        <a:defRPr sz="2667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Arial" pitchFamily="34" charset="0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93964"/>
            <a:ext cx="11099800" cy="314483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Website and CEDA Newsletter</a:t>
            </a:r>
            <a:br>
              <a:rPr lang="en-US" dirty="0"/>
            </a:br>
            <a:r>
              <a:rPr lang="en-US" sz="3733" dirty="0"/>
              <a:t>BoG Meeting</a:t>
            </a:r>
            <a:br>
              <a:rPr lang="en-US" sz="3733" dirty="0"/>
            </a:br>
            <a:br>
              <a:rPr lang="en-US" sz="6400" dirty="0"/>
            </a:br>
            <a:r>
              <a:rPr lang="en-US" sz="3200" dirty="0"/>
              <a:t>José Ayala</a:t>
            </a:r>
            <a:br>
              <a:rPr lang="en-US" sz="3200" b="0" dirty="0"/>
            </a:br>
            <a:r>
              <a:rPr lang="en-US" sz="2667" b="0" dirty="0"/>
              <a:t>CEDA Webmaster</a:t>
            </a:r>
            <a:endParaRPr lang="en-US" sz="3200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" y="273051"/>
            <a:ext cx="10970684" cy="488951"/>
          </a:xfrm>
          <a:ln/>
        </p:spPr>
        <p:txBody>
          <a:bodyPr vert="horz" lIns="110593" tIns="40057" rIns="110593" bIns="55297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0" algn="l"/>
                <a:tab pos="552954" algn="l"/>
                <a:tab pos="1105908" algn="l"/>
                <a:tab pos="1658863" algn="l"/>
                <a:tab pos="2211817" algn="l"/>
                <a:tab pos="2764772" algn="l"/>
                <a:tab pos="3317726" algn="l"/>
                <a:tab pos="3870681" algn="l"/>
                <a:tab pos="4423635" algn="l"/>
                <a:tab pos="4976589" algn="l"/>
                <a:tab pos="5529543" algn="l"/>
                <a:tab pos="6082497" algn="l"/>
                <a:tab pos="6635451" algn="l"/>
                <a:tab pos="7188407" algn="l"/>
                <a:tab pos="7741361" algn="l"/>
                <a:tab pos="8294315" algn="l"/>
                <a:tab pos="8847269" algn="l"/>
                <a:tab pos="9400224" algn="l"/>
                <a:tab pos="9953178" algn="l"/>
                <a:tab pos="10506132" algn="l"/>
                <a:tab pos="11059086" algn="l"/>
              </a:tabLst>
            </a:pPr>
            <a:r>
              <a:rPr lang="en-US" dirty="0"/>
              <a:t>A quick </a:t>
            </a:r>
            <a:r>
              <a:rPr lang="en-US" dirty="0">
                <a:effectLst/>
              </a:rPr>
              <a:t>view</a:t>
            </a:r>
            <a:r>
              <a:rPr lang="en-US" dirty="0"/>
              <a:t> of the CEDA website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142575"/>
            <a:ext cx="10970880" cy="1144920"/>
          </a:xfrm>
          <a:ln/>
        </p:spPr>
        <p:txBody>
          <a:bodyPr vert="horz" lIns="110593" tIns="40057" rIns="110593" bIns="55297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0" algn="l"/>
                <a:tab pos="552954" algn="l"/>
                <a:tab pos="1105908" algn="l"/>
                <a:tab pos="1658863" algn="l"/>
                <a:tab pos="2211817" algn="l"/>
                <a:tab pos="2764772" algn="l"/>
                <a:tab pos="3317726" algn="l"/>
                <a:tab pos="3870681" algn="l"/>
                <a:tab pos="4423635" algn="l"/>
                <a:tab pos="4976589" algn="l"/>
                <a:tab pos="5529543" algn="l"/>
                <a:tab pos="6082497" algn="l"/>
                <a:tab pos="6635451" algn="l"/>
                <a:tab pos="7188407" algn="l"/>
                <a:tab pos="7741361" algn="l"/>
                <a:tab pos="8294315" algn="l"/>
                <a:tab pos="8847269" algn="l"/>
                <a:tab pos="9400224" algn="l"/>
                <a:tab pos="9953178" algn="l"/>
                <a:tab pos="10506132" algn="l"/>
                <a:tab pos="11059086" algn="l"/>
              </a:tabLst>
            </a:pPr>
            <a:r>
              <a:rPr lang="en-US" dirty="0"/>
              <a:t>New section: Job Offers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641" y="1327822"/>
            <a:ext cx="10970880" cy="5142780"/>
          </a:xfrm>
          <a:ln/>
        </p:spPr>
        <p:txBody>
          <a:bodyPr vert="horz" lIns="110593" tIns="55297" rIns="110593" bIns="55297">
            <a:normAutofit/>
          </a:bodyPr>
          <a:lstStyle/>
          <a:p>
            <a:pPr marL="518395" indent="-391676">
              <a:buSzPct val="45000"/>
              <a:buFont typeface="Wingdings" charset="2"/>
              <a:buChar char=""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dirty="0"/>
              <a:t>EDA Job offers to be posted on the website for easy and broad advertisement</a:t>
            </a:r>
          </a:p>
          <a:p>
            <a:pPr marL="518395" indent="-391676">
              <a:buSzPct val="45000"/>
              <a:buFont typeface="Wingdings" charset="2"/>
              <a:buChar char=""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dirty="0"/>
              <a:t>Send us your job offers, email link on the website</a:t>
            </a:r>
          </a:p>
          <a:p>
            <a:pPr marL="1044470" lvl="1" indent="-387836">
              <a:buClrTx/>
              <a:buSzPct val="75000"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endParaRPr lang="en-US" dirty="0"/>
          </a:p>
          <a:p>
            <a:pPr marL="1044470" lvl="1" indent="-387836">
              <a:buClrTx/>
              <a:buSzPct val="75000"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endParaRPr lang="en-US" dirty="0"/>
          </a:p>
          <a:p>
            <a:pPr marL="0" indent="126718" algn="ctr">
              <a:buClrTx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endParaRPr lang="en-US" dirty="0"/>
          </a:p>
          <a:p>
            <a:pPr marL="0" indent="126718" algn="ctr">
              <a:buClrTx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142575"/>
            <a:ext cx="10970880" cy="1144920"/>
          </a:xfrm>
          <a:ln/>
        </p:spPr>
        <p:txBody>
          <a:bodyPr vert="horz" lIns="110593" tIns="40057" rIns="110593" bIns="55297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0" algn="l"/>
                <a:tab pos="552954" algn="l"/>
                <a:tab pos="1105908" algn="l"/>
                <a:tab pos="1658863" algn="l"/>
                <a:tab pos="2211817" algn="l"/>
                <a:tab pos="2764772" algn="l"/>
                <a:tab pos="3317726" algn="l"/>
                <a:tab pos="3870681" algn="l"/>
                <a:tab pos="4423635" algn="l"/>
                <a:tab pos="4976589" algn="l"/>
                <a:tab pos="5529543" algn="l"/>
                <a:tab pos="6082497" algn="l"/>
                <a:tab pos="6635451" algn="l"/>
                <a:tab pos="7188407" algn="l"/>
                <a:tab pos="7741361" algn="l"/>
                <a:tab pos="8294315" algn="l"/>
                <a:tab pos="8847269" algn="l"/>
                <a:tab pos="9400224" algn="l"/>
                <a:tab pos="9953178" algn="l"/>
                <a:tab pos="10506132" algn="l"/>
                <a:tab pos="11059086" algn="l"/>
              </a:tabLst>
            </a:pPr>
            <a:r>
              <a:rPr lang="en-US" dirty="0"/>
              <a:t>CEDA News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641" y="1327822"/>
            <a:ext cx="10970880" cy="5142780"/>
          </a:xfrm>
          <a:ln/>
        </p:spPr>
        <p:txBody>
          <a:bodyPr vert="horz" lIns="110593" tIns="55297" rIns="110593" bIns="55297">
            <a:normAutofit/>
          </a:bodyPr>
          <a:lstStyle/>
          <a:p>
            <a:pPr marL="518395" indent="-391676">
              <a:buSzPct val="45000"/>
              <a:buFont typeface="Wingdings" charset="2"/>
              <a:buChar char=""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dirty="0"/>
              <a:t>Can also be used to practical and efficient media alert</a:t>
            </a:r>
          </a:p>
          <a:p>
            <a:pPr marL="0" indent="126718" algn="ctr">
              <a:buClrTx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endParaRPr lang="en-US" dirty="0">
              <a:solidFill>
                <a:srgbClr val="FF3333"/>
              </a:solidFill>
            </a:endParaRPr>
          </a:p>
          <a:p>
            <a:pPr marL="1044470" lvl="1" indent="-387836">
              <a:buClrTx/>
              <a:buSzPct val="75000"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endParaRPr lang="en-US" dirty="0">
              <a:solidFill>
                <a:srgbClr val="FF3333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142575"/>
            <a:ext cx="10970880" cy="1144920"/>
          </a:xfrm>
          <a:ln/>
        </p:spPr>
        <p:txBody>
          <a:bodyPr vert="horz" lIns="110593" tIns="40057" rIns="110593" bIns="55297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0" algn="l"/>
                <a:tab pos="552954" algn="l"/>
                <a:tab pos="1105908" algn="l"/>
                <a:tab pos="1658863" algn="l"/>
                <a:tab pos="2211817" algn="l"/>
                <a:tab pos="2764772" algn="l"/>
                <a:tab pos="3317726" algn="l"/>
                <a:tab pos="3870681" algn="l"/>
                <a:tab pos="4423635" algn="l"/>
                <a:tab pos="4976589" algn="l"/>
                <a:tab pos="5529543" algn="l"/>
                <a:tab pos="6082497" algn="l"/>
                <a:tab pos="6635451" algn="l"/>
                <a:tab pos="7188407" algn="l"/>
                <a:tab pos="7741361" algn="l"/>
                <a:tab pos="8294315" algn="l"/>
                <a:tab pos="8847269" algn="l"/>
                <a:tab pos="9400224" algn="l"/>
                <a:tab pos="9953178" algn="l"/>
                <a:tab pos="10506132" algn="l"/>
                <a:tab pos="11059086" algn="l"/>
              </a:tabLst>
            </a:pPr>
            <a:r>
              <a:rPr lang="en-US" dirty="0"/>
              <a:t>Open Call for Travel Grants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641" y="1327822"/>
            <a:ext cx="10970880" cy="5142780"/>
          </a:xfrm>
          <a:ln/>
        </p:spPr>
        <p:txBody>
          <a:bodyPr vert="horz" lIns="110593" tIns="25689" rIns="110593" bIns="55297">
            <a:normAutofit/>
          </a:bodyPr>
          <a:lstStyle/>
          <a:p>
            <a:pPr marL="518395" indent="-391676">
              <a:buSzPct val="45000"/>
              <a:buFont typeface="Symbol" charset="2"/>
              <a:buChar char=""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sz="2933" dirty="0"/>
              <a:t>CEDA is offering conference travel awards for supporting three participants to attend the 2nd IEEE Women in Engineering International Leadership Conference (WIE-ILC).</a:t>
            </a:r>
          </a:p>
          <a:p>
            <a:pPr marL="518395" indent="-391676">
              <a:buSzPct val="45000"/>
              <a:buFont typeface="Symbol" charset="2"/>
              <a:buChar char=""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sz="3333" dirty="0"/>
              <a:t>Applications are due </a:t>
            </a:r>
            <a:r>
              <a:rPr lang="en-US" sz="3333" dirty="0">
                <a:solidFill>
                  <a:srgbClr val="FF3333"/>
                </a:solidFill>
              </a:rPr>
              <a:t>Feb 19</a:t>
            </a:r>
            <a:r>
              <a:rPr lang="en-US" sz="3333" baseline="33000" dirty="0">
                <a:solidFill>
                  <a:srgbClr val="FF3333"/>
                </a:solidFill>
              </a:rPr>
              <a:t>th</a:t>
            </a:r>
            <a:r>
              <a:rPr lang="en-US" sz="3333" dirty="0">
                <a:solidFill>
                  <a:srgbClr val="FF3333"/>
                </a:solidFill>
              </a:rPr>
              <a:t>, 2016</a:t>
            </a:r>
          </a:p>
          <a:p>
            <a:pPr marL="518395" indent="-391676">
              <a:buSzPct val="45000"/>
              <a:buFont typeface="Symbol" charset="2"/>
              <a:buChar char=""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sz="3333" dirty="0"/>
              <a:t>More information on the website, </a:t>
            </a:r>
            <a:r>
              <a:rPr lang="en-US" sz="3333" dirty="0">
                <a:solidFill>
                  <a:srgbClr val="3333FF"/>
                </a:solidFill>
              </a:rPr>
              <a:t>Awards section</a:t>
            </a:r>
          </a:p>
          <a:p>
            <a:pPr marL="0" indent="126718" algn="ctr">
              <a:buClrTx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endParaRPr lang="en-US" sz="2933" dirty="0"/>
          </a:p>
          <a:p>
            <a:pPr marL="0" indent="126718" algn="ctr">
              <a:buClrTx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endParaRPr lang="en-US" sz="3333" dirty="0">
              <a:solidFill>
                <a:srgbClr val="FF3333"/>
              </a:solidFill>
            </a:endParaRPr>
          </a:p>
          <a:p>
            <a:pPr marL="0" indent="126718" algn="ctr">
              <a:buClrTx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endParaRPr lang="en-US" sz="3333" dirty="0">
              <a:solidFill>
                <a:srgbClr val="FF3333"/>
              </a:solidFill>
            </a:endParaRPr>
          </a:p>
          <a:p>
            <a:pPr marL="1044470" lvl="1" indent="-387836">
              <a:buClrTx/>
              <a:buSzPct val="75000"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endParaRPr lang="en-US" dirty="0">
              <a:solidFill>
                <a:srgbClr val="FF3333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" y="273051"/>
            <a:ext cx="10968567" cy="717551"/>
          </a:xfrm>
          <a:ln/>
        </p:spPr>
        <p:txBody>
          <a:bodyPr vert="horz" wrap="square" lIns="110593" tIns="55297" rIns="110593" bIns="55297" numCol="1" anchor="b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552954" algn="l"/>
                <a:tab pos="1105908" algn="l"/>
                <a:tab pos="1658863" algn="l"/>
                <a:tab pos="2211817" algn="l"/>
                <a:tab pos="2764772" algn="l"/>
                <a:tab pos="3317726" algn="l"/>
                <a:tab pos="3870681" algn="l"/>
                <a:tab pos="4423635" algn="l"/>
                <a:tab pos="4976589" algn="l"/>
                <a:tab pos="5529543" algn="l"/>
                <a:tab pos="6082497" algn="l"/>
                <a:tab pos="6635451" algn="l"/>
                <a:tab pos="7188407" algn="l"/>
                <a:tab pos="7741361" algn="l"/>
                <a:tab pos="8294315" algn="l"/>
                <a:tab pos="8847269" algn="l"/>
                <a:tab pos="9400224" algn="l"/>
                <a:tab pos="9953178" algn="l"/>
                <a:tab pos="10506132" algn="l"/>
                <a:tab pos="11059086" algn="l"/>
              </a:tabLst>
            </a:pPr>
            <a:r>
              <a:rPr lang="en-US" dirty="0">
                <a:solidFill>
                  <a:srgbClr val="222268"/>
                </a:solidFill>
              </a:rPr>
              <a:t>New Format in Our Email Blasts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8400" y="909528"/>
            <a:ext cx="7203680" cy="518647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273632"/>
            <a:ext cx="10970880" cy="1144921"/>
          </a:xfrm>
          <a:ln/>
        </p:spPr>
        <p:txBody>
          <a:bodyPr vert="horz" lIns="110593" tIns="40057" rIns="110593" bIns="55297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0" algn="l"/>
                <a:tab pos="552954" algn="l"/>
                <a:tab pos="1105908" algn="l"/>
                <a:tab pos="1658863" algn="l"/>
                <a:tab pos="2211817" algn="l"/>
                <a:tab pos="2764772" algn="l"/>
                <a:tab pos="3317726" algn="l"/>
                <a:tab pos="3870681" algn="l"/>
                <a:tab pos="4423635" algn="l"/>
                <a:tab pos="4976589" algn="l"/>
                <a:tab pos="5529543" algn="l"/>
                <a:tab pos="6082497" algn="l"/>
                <a:tab pos="6635451" algn="l"/>
                <a:tab pos="7188407" algn="l"/>
                <a:tab pos="7741361" algn="l"/>
                <a:tab pos="8294315" algn="l"/>
                <a:tab pos="8847269" algn="l"/>
                <a:tab pos="9400224" algn="l"/>
                <a:tab pos="9953178" algn="l"/>
                <a:tab pos="10506132" algn="l"/>
                <a:tab pos="11059086" algn="l"/>
              </a:tabLst>
            </a:pPr>
            <a:r>
              <a:rPr lang="en-US" dirty="0"/>
              <a:t>CEDA Newsletter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643" y="1604331"/>
            <a:ext cx="10364159" cy="4567871"/>
          </a:xfrm>
          <a:ln/>
        </p:spPr>
        <p:txBody>
          <a:bodyPr vert="horz" lIns="110593" tIns="55297" rIns="110593" bIns="55297">
            <a:normAutofit fontScale="92500" lnSpcReduction="10000"/>
          </a:bodyPr>
          <a:lstStyle/>
          <a:p>
            <a:pPr marL="518395" indent="-391676">
              <a:buSzPct val="45000"/>
              <a:buFont typeface="Wingdings" charset="2"/>
              <a:buChar char=""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sz="3200" dirty="0"/>
              <a:t>Bi-monthly publication</a:t>
            </a:r>
          </a:p>
          <a:p>
            <a:pPr marL="518395" indent="-391676">
              <a:buSzPct val="45000"/>
              <a:buFont typeface="Wingdings" charset="2"/>
              <a:buChar char=""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sz="3200" dirty="0"/>
              <a:t>It includes CFPs, </a:t>
            </a:r>
          </a:p>
          <a:p>
            <a:pPr marL="522235" indent="-387836">
              <a:buClrTx/>
              <a:buSzPct val="45000"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sz="3200" dirty="0"/>
              <a:t>announcements, invited </a:t>
            </a:r>
          </a:p>
          <a:p>
            <a:pPr marL="522235" indent="-387836">
              <a:buClrTx/>
              <a:buSzPct val="45000"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sz="3200" dirty="0"/>
              <a:t>columns, etc.</a:t>
            </a:r>
          </a:p>
          <a:p>
            <a:pPr marL="518395" indent="-391676">
              <a:buSzPct val="45000"/>
              <a:buFont typeface="Wingdings" charset="2"/>
              <a:buChar char=""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sz="3200" dirty="0"/>
              <a:t>Open for contributions </a:t>
            </a:r>
          </a:p>
          <a:p>
            <a:pPr marL="522235" indent="-387836">
              <a:buClrTx/>
              <a:buSzPct val="45000"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sz="3200" dirty="0"/>
              <a:t>(</a:t>
            </a:r>
            <a:r>
              <a:rPr lang="en-US" sz="3200" dirty="0">
                <a:solidFill>
                  <a:srgbClr val="FF3333"/>
                </a:solidFill>
              </a:rPr>
              <a:t>send me an email!</a:t>
            </a:r>
            <a:r>
              <a:rPr lang="en-US" sz="3200" dirty="0"/>
              <a:t>)</a:t>
            </a:r>
          </a:p>
          <a:p>
            <a:pPr marL="518395" indent="-391676">
              <a:buSzPct val="45000"/>
              <a:buFont typeface="Wingdings" charset="2"/>
              <a:buChar char=""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sz="3200" dirty="0"/>
              <a:t>Distributed by email to </a:t>
            </a:r>
          </a:p>
          <a:p>
            <a:pPr marL="522235" indent="-387836">
              <a:buClrTx/>
              <a:buSzPct val="45000"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sz="3200" dirty="0"/>
              <a:t>CEDA list subscribers, </a:t>
            </a:r>
          </a:p>
          <a:p>
            <a:pPr marL="522235" indent="-387836">
              <a:buClrTx/>
              <a:buSzPct val="45000"/>
              <a:buNone/>
              <a:tabLst>
                <a:tab pos="518395" algn="l"/>
                <a:tab pos="654714" algn="l"/>
                <a:tab pos="1207668" algn="l"/>
                <a:tab pos="1760623" algn="l"/>
                <a:tab pos="2313577" algn="l"/>
                <a:tab pos="2866531" algn="l"/>
                <a:tab pos="3419485" algn="l"/>
                <a:tab pos="3972439" algn="l"/>
                <a:tab pos="4525395" algn="l"/>
                <a:tab pos="5078349" algn="l"/>
                <a:tab pos="5631303" algn="l"/>
                <a:tab pos="6184257" algn="l"/>
                <a:tab pos="6737212" algn="l"/>
                <a:tab pos="7290166" algn="l"/>
                <a:tab pos="7843120" algn="l"/>
                <a:tab pos="8396074" algn="l"/>
                <a:tab pos="8949028" algn="l"/>
                <a:tab pos="9501984" algn="l"/>
                <a:tab pos="10054938" algn="l"/>
                <a:tab pos="10607892" algn="l"/>
                <a:tab pos="11160846" algn="l"/>
              </a:tabLst>
            </a:pPr>
            <a:r>
              <a:rPr lang="en-US" sz="3200" dirty="0"/>
              <a:t>available on the website archive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0400" y="1371602"/>
            <a:ext cx="3928320" cy="44068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08641" y="273629"/>
            <a:ext cx="10968960" cy="1143480"/>
          </a:xfrm>
          <a:ln/>
        </p:spPr>
        <p:txBody>
          <a:bodyPr vert="horz" lIns="110593" tIns="55297" rIns="110593" bIns="55297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tabLst>
                <a:tab pos="0" algn="l"/>
                <a:tab pos="552954" algn="l"/>
                <a:tab pos="1105908" algn="l"/>
                <a:tab pos="1658863" algn="l"/>
                <a:tab pos="2211817" algn="l"/>
                <a:tab pos="2764772" algn="l"/>
                <a:tab pos="3317726" algn="l"/>
                <a:tab pos="3870681" algn="l"/>
                <a:tab pos="4423635" algn="l"/>
                <a:tab pos="4976589" algn="l"/>
                <a:tab pos="5529543" algn="l"/>
                <a:tab pos="6082497" algn="l"/>
                <a:tab pos="6635451" algn="l"/>
                <a:tab pos="7188407" algn="l"/>
                <a:tab pos="7741361" algn="l"/>
                <a:tab pos="8294315" algn="l"/>
                <a:tab pos="8847269" algn="l"/>
                <a:tab pos="9400224" algn="l"/>
                <a:tab pos="9953178" algn="l"/>
                <a:tab pos="10506132" algn="l"/>
                <a:tab pos="11059086" algn="l"/>
              </a:tabLst>
            </a:pPr>
            <a:r>
              <a:rPr lang="en-US" dirty="0"/>
              <a:t>Follow Us on...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1600" y="2755011"/>
            <a:ext cx="8428800" cy="155824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/>
            <a:r>
              <a:rPr lang="en-US" b="1" kern="0" dirty="0">
                <a:solidFill>
                  <a:prstClr val="black"/>
                </a:solidFill>
                <a:latin typeface="Calibri"/>
                <a:cs typeface="Calibri"/>
                <a:sym typeface="Calibri"/>
              </a:rPr>
              <a:t>CEDA BoG at ICCAD November 2017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- 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AAF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and Content">
      <a:majorFont>
        <a:latin typeface="Arial Bold"/>
        <a:ea typeface="ヒラギノ角ゴ ProN W6"/>
        <a:cs typeface="ヒラギノ角ゴ ProN W6"/>
      </a:majorFont>
      <a:minorFont>
        <a:latin typeface="Arial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202</Words>
  <Application>Microsoft Office PowerPoint</Application>
  <PresentationFormat>Widescreen</PresentationFormat>
  <Paragraphs>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Arial</vt:lpstr>
      <vt:lpstr>Arial Bold</vt:lpstr>
      <vt:lpstr>Calibri</vt:lpstr>
      <vt:lpstr>Calibri Light</vt:lpstr>
      <vt:lpstr>Impact</vt:lpstr>
      <vt:lpstr>Lucida Sans Unicode</vt:lpstr>
      <vt:lpstr>Symbol</vt:lpstr>
      <vt:lpstr>Wingdings</vt:lpstr>
      <vt:lpstr>Wingdings 2</vt:lpstr>
      <vt:lpstr>Office Theme</vt:lpstr>
      <vt:lpstr>Concourse</vt:lpstr>
      <vt:lpstr>Default - Title and Content</vt:lpstr>
      <vt:lpstr>Website and CEDA Newsletter BoG Meeting  José Ayala CEDA Webmaster</vt:lpstr>
      <vt:lpstr>A quick view of the CEDA website</vt:lpstr>
      <vt:lpstr>New section: Job Offers</vt:lpstr>
      <vt:lpstr>CEDA News</vt:lpstr>
      <vt:lpstr>Open Call for Travel Grants</vt:lpstr>
      <vt:lpstr>New Format in Our Email Blasts</vt:lpstr>
      <vt:lpstr>CEDA Newsletter</vt:lpstr>
      <vt:lpstr>Follow Us on...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BoG Meeting  Gi-Joon Nam VP-Finance</dc:title>
  <dc:creator>Madie Nelson</dc:creator>
  <cp:lastModifiedBy>Madie Nelson</cp:lastModifiedBy>
  <cp:revision>5</cp:revision>
  <dcterms:created xsi:type="dcterms:W3CDTF">2022-06-09T20:35:18Z</dcterms:created>
  <dcterms:modified xsi:type="dcterms:W3CDTF">2022-06-09T20:37:17Z</dcterms:modified>
</cp:coreProperties>
</file>