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0" r:id="rId3"/>
    <p:sldId id="259" r:id="rId4"/>
    <p:sldId id="261" r:id="rId5"/>
    <p:sldId id="262" r:id="rId6"/>
    <p:sldId id="266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J:Desktop:1WorkingSet:Career:CEDA:2017-budget:44bdg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[1]Sheet1!$B$3:$B$7</c:f>
              <c:numCache>
                <c:formatCode>General</c:formatCode>
                <c:ptCount val="5"/>
                <c:pt idx="0">
                  <c:v>963.7</c:v>
                </c:pt>
                <c:pt idx="1">
                  <c:v>1119.8</c:v>
                </c:pt>
                <c:pt idx="2">
                  <c:v>1656.2</c:v>
                </c:pt>
                <c:pt idx="3">
                  <c:v>1805.4</c:v>
                </c:pt>
                <c:pt idx="4">
                  <c:v>1913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91-4B2C-96F3-F73EEBDDF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815743552"/>
        <c:axId val="-923295472"/>
      </c:barChart>
      <c:catAx>
        <c:axId val="-815743552"/>
        <c:scaling>
          <c:orientation val="minMax"/>
        </c:scaling>
        <c:delete val="1"/>
        <c:axPos val="b"/>
        <c:majorTickMark val="out"/>
        <c:minorTickMark val="none"/>
        <c:tickLblPos val="nextTo"/>
        <c:crossAx val="-923295472"/>
        <c:crosses val="autoZero"/>
        <c:auto val="1"/>
        <c:lblAlgn val="ctr"/>
        <c:lblOffset val="100"/>
        <c:noMultiLvlLbl val="0"/>
      </c:catAx>
      <c:valAx>
        <c:axId val="-923295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815743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B3B78-1B51-2742-9B54-8E9BDD0BC183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6B6F6-5096-504A-A225-CE9BA662D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64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060F1-DFB0-8D4B-862F-044DEFF15B6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32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060F1-DFB0-8D4B-862F-044DEFF15B6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12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060F1-DFB0-8D4B-862F-044DEFF15B6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15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060F1-DFB0-8D4B-862F-044DEFF15B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7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060F1-DFB0-8D4B-862F-044DEFF15B6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0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060F1-DFB0-8D4B-862F-044DEFF15B6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22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060F1-DFB0-8D4B-862F-044DEFF15B6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2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69605" y="1588296"/>
            <a:ext cx="7766936" cy="1646302"/>
          </a:xfrm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72693" y="3541080"/>
            <a:ext cx="7766936" cy="1096899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of Chair</a:t>
            </a:r>
          </a:p>
          <a:p>
            <a:r>
              <a:rPr lang="en-US" dirty="0"/>
              <a:t>Members of Committee (if applicable)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130" y="15832"/>
            <a:ext cx="2333625" cy="1343025"/>
          </a:xfrm>
          <a:prstGeom prst="rect">
            <a:avLst/>
          </a:prstGeom>
        </p:spPr>
      </p:pic>
      <p:grpSp>
        <p:nvGrpSpPr>
          <p:cNvPr id="32" name="Group 31"/>
          <p:cNvGrpSpPr/>
          <p:nvPr userDrawn="1"/>
        </p:nvGrpSpPr>
        <p:grpSpPr>
          <a:xfrm>
            <a:off x="9774130" y="5559552"/>
            <a:ext cx="2454618" cy="1383792"/>
            <a:chOff x="9211269" y="5211741"/>
            <a:chExt cx="2846791" cy="1646259"/>
          </a:xfrm>
        </p:grpSpPr>
        <p:pic>
          <p:nvPicPr>
            <p:cNvPr id="33" name="Picture 32"/>
            <p:cNvPicPr>
              <a:picLocks noChangeAspect="1"/>
            </p:cNvPicPr>
            <p:nvPr userDrawn="1"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4941" y="5691472"/>
              <a:ext cx="2793119" cy="1166528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 userDrawn="1"/>
          </p:nvPicPr>
          <p:blipFill>
            <a:blip r:embed="rId4">
              <a:clrChange>
                <a:clrFrom>
                  <a:srgbClr val="FFFDE5"/>
                </a:clrFrom>
                <a:clrTo>
                  <a:srgbClr val="FFFDE5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8931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269" y="5211741"/>
              <a:ext cx="2606699" cy="760395"/>
            </a:xfrm>
            <a:prstGeom prst="rect">
              <a:avLst/>
            </a:prstGeom>
          </p:spPr>
        </p:pic>
      </p:grpSp>
      <p:sp>
        <p:nvSpPr>
          <p:cNvPr id="38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52540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3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516850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6" y="6560043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978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002736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101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57217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2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3052545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4910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7026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1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54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979393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758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3874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39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03777" y="6434089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6142" y="6425537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58258" y="646873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5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2" y="2160590"/>
            <a:ext cx="8596668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57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IEEE CEDA </a:t>
            </a:r>
            <a:br>
              <a:rPr lang="en-US" dirty="0"/>
            </a:br>
            <a:r>
              <a:rPr lang="en-US" dirty="0"/>
              <a:t>Annual Board of Governors’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President </a:t>
            </a:r>
            <a:r>
              <a:rPr lang="en-US" dirty="0" err="1"/>
              <a:t>Shishpal</a:t>
            </a:r>
            <a:r>
              <a:rPr lang="en-US" dirty="0"/>
              <a:t> S. Rawat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049914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041362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6" y="6084555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130" y="15832"/>
            <a:ext cx="2333625" cy="1343025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9774130" y="5547360"/>
            <a:ext cx="2454618" cy="1383792"/>
            <a:chOff x="9211269" y="5211741"/>
            <a:chExt cx="2846791" cy="1646259"/>
          </a:xfrm>
        </p:grpSpPr>
        <p:pic>
          <p:nvPicPr>
            <p:cNvPr id="29" name="Picture 28"/>
            <p:cNvPicPr>
              <a:picLocks noChangeAspect="1"/>
            </p:cNvPicPr>
            <p:nvPr userDrawn="1"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4941" y="5691472"/>
              <a:ext cx="2793119" cy="1166528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11">
              <a:clrChange>
                <a:clrFrom>
                  <a:srgbClr val="FFFDE5"/>
                </a:clrFrom>
                <a:clrTo>
                  <a:srgbClr val="FFFDE5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colorTemperature colorTemp="8931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269" y="5211741"/>
              <a:ext cx="2606699" cy="7603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8555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Californian FB" panose="0207040306080B030204" pitchFamily="18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8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6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Finance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Gi-Joon Nam</a:t>
            </a:r>
          </a:p>
        </p:txBody>
      </p:sp>
    </p:spTree>
    <p:extLst>
      <p:ext uri="{BB962C8B-B14F-4D97-AF65-F5344CB8AC3E}">
        <p14:creationId xmlns:p14="http://schemas.microsoft.com/office/powerpoint/2010/main" val="4155021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CEDA Finance Strategy/Goals in 2017</a:t>
            </a:r>
          </a:p>
        </p:txBody>
      </p:sp>
      <p:sp>
        <p:nvSpPr>
          <p:cNvPr id="8" name="Rectangle 7"/>
          <p:cNvSpPr/>
          <p:nvPr/>
        </p:nvSpPr>
        <p:spPr>
          <a:xfrm>
            <a:off x="570155" y="1678193"/>
            <a:ext cx="4292301" cy="22698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Goal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Continue to keep the healthy balance spreadsheet with marginal net surplus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Fund long </a:t>
            </a:r>
            <a:r>
              <a:rPr lang="en-US">
                <a:solidFill>
                  <a:schemeClr val="tx1"/>
                </a:solidFill>
              </a:rPr>
              <a:t>term initiatives with high dividends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74522" y="1678192"/>
            <a:ext cx="4292301" cy="22698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Key Strategies</a:t>
            </a:r>
          </a:p>
          <a:p>
            <a:pPr marL="342900" indent="-342900" algn="ctr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Provide needed help to activity organizers (technical, conference, initiatives etc.)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1463" y="3948056"/>
            <a:ext cx="4292301" cy="22698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Top Goals in 2017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Tracking all CEDA sponsored conferences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Fostering local chapter activities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Continue to support D&amp;T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75830" y="3948055"/>
            <a:ext cx="4292301" cy="22698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Dependencies / Key Issues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Creative ideas for ”Initiative” projects</a:t>
            </a:r>
          </a:p>
        </p:txBody>
      </p:sp>
    </p:spTree>
    <p:extLst>
      <p:ext uri="{BB962C8B-B14F-4D97-AF65-F5344CB8AC3E}">
        <p14:creationId xmlns:p14="http://schemas.microsoft.com/office/powerpoint/2010/main" val="406968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1796" y="20449"/>
            <a:ext cx="764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Finances 2016 Nov. update: Forecast Summary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968" y="543669"/>
            <a:ext cx="11245850" cy="581406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5862918" y="1850314"/>
            <a:ext cx="1645920" cy="465806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0520980" y="1850313"/>
            <a:ext cx="744070" cy="458273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85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1798" y="20449"/>
            <a:ext cx="2159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2017 Budget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63102"/>
              </p:ext>
            </p:extLst>
          </p:nvPr>
        </p:nvGraphicFramePr>
        <p:xfrm>
          <a:off x="204393" y="602425"/>
          <a:ext cx="9520519" cy="609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2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7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72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24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06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24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3336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2017 IEEE S/C BUDGET</a:t>
                      </a:r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36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FOR THE PERIOD ENDING DECEMBER 31, 2017</a:t>
                      </a:r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BUSINESS UNIT - 0440</a:t>
                      </a:r>
                      <a:endParaRPr lang="en-US" sz="1000" b="1" i="0" u="none" strike="noStrike" dirty="0">
                        <a:effectLst/>
                        <a:latin typeface="Chalkboard Bold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SUMMARY BY COST CENTER</a:t>
                      </a:r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>
                          <a:effectLst/>
                        </a:rPr>
                        <a:t>2010</a:t>
                      </a:r>
                      <a:endParaRPr lang="is-I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>
                          <a:effectLst/>
                        </a:rPr>
                        <a:t>2011</a:t>
                      </a:r>
                      <a:endParaRPr lang="is-I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>
                          <a:effectLst/>
                        </a:rPr>
                        <a:t>2012</a:t>
                      </a:r>
                      <a:endParaRPr lang="is-I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>
                          <a:effectLst/>
                        </a:rPr>
                        <a:t>2013</a:t>
                      </a:r>
                      <a:endParaRPr lang="is-I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>
                          <a:effectLst/>
                        </a:rPr>
                        <a:t>2014</a:t>
                      </a:r>
                      <a:endParaRPr lang="is-I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>
                          <a:effectLst/>
                        </a:rPr>
                        <a:t>2015</a:t>
                      </a:r>
                      <a:endParaRPr lang="is-I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>
                          <a:effectLst/>
                        </a:rPr>
                        <a:t>2016</a:t>
                      </a:r>
                      <a:endParaRPr lang="is-I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 dirty="0">
                          <a:effectLst/>
                        </a:rPr>
                        <a:t>2017</a:t>
                      </a:r>
                      <a:endParaRPr lang="is-IS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ACTUALS</a:t>
                      </a:r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ACTUALS</a:t>
                      </a:r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ACTUALS</a:t>
                      </a:r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ACTUALS</a:t>
                      </a:r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ACTUALS</a:t>
                      </a:r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ACTUALS</a:t>
                      </a:r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BUDGET</a:t>
                      </a:r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BUDGET</a:t>
                      </a:r>
                      <a:endParaRPr lang="en-US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u="none" strike="noStrike" dirty="0">
                          <a:effectLst/>
                        </a:rPr>
                        <a:t> </a:t>
                      </a:r>
                      <a:endParaRPr lang="sk-SK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33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mr-IN" sz="1000" u="none" strike="noStrike">
                          <a:effectLst/>
                        </a:rPr>
                        <a:t>00261 TRANS ON COMP. AIDED DSGN                         </a:t>
                      </a:r>
                      <a:endParaRPr lang="mr-IN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492.3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445.9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437.9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473.8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389.6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u="none" strike="noStrike">
                          <a:effectLst/>
                        </a:rPr>
                        <a:t>399.4 </a:t>
                      </a:r>
                      <a:endParaRPr lang="uk-UA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349.4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371.5 </a:t>
                      </a:r>
                      <a:endParaRPr lang="nb-NO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33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00970 EMBEDDED SYSTEMS LETTERS</a:t>
                      </a:r>
                      <a:endParaRPr lang="en-US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74.4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58.6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71.8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80.9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u="none" strike="noStrike">
                          <a:effectLst/>
                        </a:rPr>
                        <a:t>77.1 </a:t>
                      </a:r>
                      <a:endParaRPr lang="uk-UA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78.1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82.1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78.3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33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mr-IN" sz="1000" u="none" strike="noStrike">
                          <a:effectLst/>
                        </a:rPr>
                        <a:t>01499 PERIODICAL RELATED - OTHER                        </a:t>
                      </a:r>
                      <a:endParaRPr lang="mr-IN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0.0 </a:t>
                      </a:r>
                      <a:endParaRPr lang="nb-NO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01500 NEWSLETTER</a:t>
                      </a:r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0.0 </a:t>
                      </a:r>
                      <a:endParaRPr lang="nb-NO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33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mr-IN" sz="1000" u="none" strike="noStrike">
                          <a:effectLst/>
                        </a:rPr>
                        <a:t>01600 NON PERIODICAL                                    </a:t>
                      </a:r>
                      <a:endParaRPr lang="mr-IN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01700 CONFERENCES</a:t>
                      </a:r>
                      <a:endParaRPr lang="en-US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1,587.9 </a:t>
                      </a:r>
                      <a:endParaRPr lang="fi-FI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1,811.7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1,656.6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1,720.8 </a:t>
                      </a:r>
                      <a:endParaRPr lang="fi-FI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1,683.8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1,718.1 </a:t>
                      </a:r>
                      <a:endParaRPr lang="fi-FI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1,904.2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 dirty="0">
                          <a:effectLst/>
                        </a:rPr>
                        <a:t>1,823.2 </a:t>
                      </a:r>
                      <a:endParaRPr lang="hr-HR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01701 CONF RELATED</a:t>
                      </a:r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12.6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10.3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10.4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14.0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 dirty="0">
                          <a:effectLst/>
                        </a:rPr>
                        <a:t>14.3 </a:t>
                      </a:r>
                      <a:endParaRPr lang="hr-HR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33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mr-IN" sz="1000" u="none" strike="noStrike">
                          <a:effectLst/>
                        </a:rPr>
                        <a:t>01800 ADMINISTRATION                                    </a:t>
                      </a:r>
                      <a:endParaRPr lang="mr-IN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33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mr-IN" sz="1000" u="none" strike="noStrike">
                          <a:effectLst/>
                        </a:rPr>
                        <a:t>01900 COMMITTEE &amp; OTHER                                 </a:t>
                      </a:r>
                      <a:endParaRPr lang="mr-IN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0.0 </a:t>
                      </a:r>
                      <a:endParaRPr lang="nb-NO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r>
                        <a:rPr lang="mr-IN" sz="1000" u="none" strike="noStrike" dirty="0">
                          <a:effectLst/>
                        </a:rPr>
                        <a:t>01930 INITIATIVES      </a:t>
                      </a:r>
                      <a:endParaRPr lang="mr-IN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TOTAL INCOME</a:t>
                      </a:r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2,167.2 </a:t>
                      </a:r>
                      <a:endParaRPr lang="nb-NO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u="none" strike="noStrike" dirty="0">
                          <a:effectLst/>
                        </a:rPr>
                        <a:t>2,326.6 </a:t>
                      </a:r>
                      <a:endParaRPr lang="hr-HR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>
                          <a:effectLst/>
                        </a:rPr>
                        <a:t>2,176.7 </a:t>
                      </a:r>
                      <a:endParaRPr lang="nb-NO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2,275.5 </a:t>
                      </a:r>
                      <a:endParaRPr lang="nb-NO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>
                          <a:effectLst/>
                        </a:rPr>
                        <a:t>2,150.6 </a:t>
                      </a:r>
                      <a:endParaRPr lang="nb-NO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2,195.6 </a:t>
                      </a:r>
                      <a:endParaRPr lang="nb-NO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2,349.7 </a:t>
                      </a:r>
                      <a:endParaRPr lang="nb-NO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u="none" strike="noStrike" dirty="0">
                          <a:effectLst/>
                        </a:rPr>
                        <a:t>2,287.3 </a:t>
                      </a:r>
                      <a:endParaRPr lang="fi-FI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u="none" strike="noStrike" dirty="0">
                          <a:effectLst/>
                        </a:rPr>
                        <a:t> </a:t>
                      </a:r>
                      <a:endParaRPr lang="sk-SK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u="none" strike="noStrike" dirty="0">
                          <a:effectLst/>
                        </a:rPr>
                        <a:t> </a:t>
                      </a:r>
                      <a:endParaRPr lang="sk-SK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33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mr-IN" sz="1000" u="none" strike="noStrike">
                          <a:effectLst/>
                        </a:rPr>
                        <a:t>00261 TRANS ON COMP. AIDED DSGN                         </a:t>
                      </a:r>
                      <a:endParaRPr lang="mr-IN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>
                          <a:effectLst/>
                        </a:rPr>
                        <a:t>272.7 </a:t>
                      </a:r>
                      <a:endParaRPr lang="is-I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252.0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>
                          <a:effectLst/>
                        </a:rPr>
                        <a:t>268.4 </a:t>
                      </a:r>
                      <a:endParaRPr lang="is-I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270.9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>
                          <a:effectLst/>
                        </a:rPr>
                        <a:t>227.3 </a:t>
                      </a:r>
                      <a:endParaRPr lang="is-I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222.2 </a:t>
                      </a:r>
                      <a:endParaRPr lang="cs-CZ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225.7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199.8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00970 EMBEDDED SYSTEMS LETTERS</a:t>
                      </a:r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u="none" strike="noStrike">
                          <a:effectLst/>
                        </a:rPr>
                        <a:t>39.1 </a:t>
                      </a:r>
                      <a:endParaRPr lang="uk-UA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44.8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47.2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48.4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u="none" strike="noStrike">
                          <a:effectLst/>
                        </a:rPr>
                        <a:t>39.1 </a:t>
                      </a:r>
                      <a:endParaRPr lang="uk-UA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40.1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32.0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29.7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33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mr-IN" sz="1000" u="none" strike="noStrike" dirty="0">
                          <a:effectLst/>
                        </a:rPr>
                        <a:t>01499 PERIODICAL RELATED - OTHER                        </a:t>
                      </a:r>
                      <a:endParaRPr lang="mr-IN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3.8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9.3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14.6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28.8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17.1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15.5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29.5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31.8 </a:t>
                      </a:r>
                      <a:endParaRPr lang="nb-NO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01500 NEWSLETTER</a:t>
                      </a:r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0.7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1.5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14.4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33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mr-IN" sz="1000" u="none" strike="noStrike">
                          <a:effectLst/>
                        </a:rPr>
                        <a:t>01600 NON PERIODICAL                                    </a:t>
                      </a:r>
                      <a:endParaRPr lang="mr-IN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3.9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8.2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6.3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3.5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3.2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4.4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4.3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 dirty="0">
                          <a:effectLst/>
                        </a:rPr>
                        <a:t>4.3 </a:t>
                      </a:r>
                      <a:endParaRPr lang="hr-HR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01700 CONFERENCES</a:t>
                      </a:r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1,296.1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1,555.5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1,442.0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1,468.9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1,461.7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1,424.0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1,621.0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1,476.8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01701 CONF RELATED</a:t>
                      </a:r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3.7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6.9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40.0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000" u="none" strike="noStrike">
                          <a:effectLst/>
                        </a:rPr>
                        <a:t>(4.1)</a:t>
                      </a:r>
                      <a:endParaRPr lang="mr-IN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3.7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18.7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 dirty="0">
                          <a:effectLst/>
                        </a:rPr>
                        <a:t>18.9 </a:t>
                      </a:r>
                      <a:endParaRPr lang="hr-HR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33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mr-IN" sz="1000" u="none" strike="noStrike">
                          <a:effectLst/>
                        </a:rPr>
                        <a:t>01800 ADMINISTRATION                                    </a:t>
                      </a:r>
                      <a:endParaRPr lang="mr-IN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130.0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dirty="0">
                          <a:effectLst/>
                        </a:rPr>
                        <a:t>122.4 </a:t>
                      </a:r>
                      <a:endParaRPr lang="tr-TR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136.1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127.6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120.9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121.7 </a:t>
                      </a:r>
                      <a:endParaRPr lang="cs-CZ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137.0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 dirty="0">
                          <a:effectLst/>
                        </a:rPr>
                        <a:t>144.2 </a:t>
                      </a:r>
                      <a:endParaRPr lang="hr-HR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33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mr-IN" sz="1000" u="none" strike="noStrike">
                          <a:effectLst/>
                        </a:rPr>
                        <a:t>01900 COMMITTEE &amp; OTHER                                 </a:t>
                      </a:r>
                      <a:endParaRPr lang="mr-IN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80.8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104.6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145.6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94.4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112.0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138.9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175.5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287.2 </a:t>
                      </a:r>
                      <a:endParaRPr lang="fi-FI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r>
                        <a:rPr lang="mr-IN" sz="1000" u="none" strike="noStrike">
                          <a:effectLst/>
                        </a:rPr>
                        <a:t>01930 INITIATIVES      </a:t>
                      </a:r>
                      <a:endParaRPr lang="mr-IN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6.0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27.1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44.0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42.9 </a:t>
                      </a:r>
                      <a:endParaRPr lang="nb-NO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TOTAL EXPENSE/RMBSVC</a:t>
                      </a:r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>
                          <a:effectLst/>
                        </a:rPr>
                        <a:t>1,830.8 </a:t>
                      </a:r>
                      <a:endParaRPr lang="nb-NO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>
                          <a:effectLst/>
                        </a:rPr>
                        <a:t>2,103.7 </a:t>
                      </a:r>
                      <a:endParaRPr lang="nb-NO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2,100.1 </a:t>
                      </a:r>
                      <a:endParaRPr lang="nb-NO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>
                          <a:effectLst/>
                        </a:rPr>
                        <a:t>2,038.5 </a:t>
                      </a:r>
                      <a:endParaRPr lang="nb-NO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u="none" strike="noStrike">
                          <a:effectLst/>
                        </a:rPr>
                        <a:t>1,998.9 </a:t>
                      </a:r>
                      <a:endParaRPr lang="hr-HR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>
                          <a:effectLst/>
                        </a:rPr>
                        <a:t>1,997.4 </a:t>
                      </a:r>
                      <a:endParaRPr lang="nb-NO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>
                          <a:effectLst/>
                        </a:rPr>
                        <a:t>2,302.0 </a:t>
                      </a:r>
                      <a:endParaRPr lang="nb-NO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>
                          <a:effectLst/>
                        </a:rPr>
                        <a:t>2,235.5 </a:t>
                      </a:r>
                      <a:endParaRPr lang="nb-NO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1" u="none" strike="noStrike" dirty="0">
                          <a:effectLst/>
                        </a:rPr>
                        <a:t> </a:t>
                      </a:r>
                      <a:endParaRPr lang="sk-SK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17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TOTAL FROM OPERATIONS</a:t>
                      </a:r>
                      <a:endParaRPr lang="en-US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u="none" strike="noStrike">
                          <a:effectLst/>
                        </a:rPr>
                        <a:t>336.4 </a:t>
                      </a:r>
                      <a:endParaRPr lang="hr-HR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u="none" strike="noStrike">
                          <a:effectLst/>
                        </a:rPr>
                        <a:t>222.9 </a:t>
                      </a:r>
                      <a:endParaRPr lang="cs-CZ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u="none" strike="noStrike">
                          <a:effectLst/>
                        </a:rPr>
                        <a:t>76.5 </a:t>
                      </a:r>
                      <a:endParaRPr lang="hr-HR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u="none" strike="noStrike" dirty="0">
                          <a:effectLst/>
                        </a:rPr>
                        <a:t>237.0 </a:t>
                      </a:r>
                      <a:endParaRPr lang="is-I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>
                          <a:effectLst/>
                        </a:rPr>
                        <a:t>151.7 </a:t>
                      </a:r>
                      <a:endParaRPr lang="nb-NO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u="none" strike="noStrike">
                          <a:effectLst/>
                        </a:rPr>
                        <a:t>198.2 </a:t>
                      </a:r>
                      <a:endParaRPr lang="hr-HR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>
                          <a:effectLst/>
                        </a:rPr>
                        <a:t>47.7 </a:t>
                      </a:r>
                      <a:endParaRPr lang="nb-NO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51.8 </a:t>
                      </a:r>
                      <a:endParaRPr lang="nb-NO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4170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u="none" strike="noStrike" dirty="0">
                          <a:effectLst/>
                        </a:rPr>
                        <a:t> </a:t>
                      </a:r>
                      <a:endParaRPr lang="sk-SK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333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mr-IN" sz="1000" u="none" strike="noStrike">
                          <a:effectLst/>
                        </a:rPr>
                        <a:t>00100 RMBSVC INTEREST INCOME                                   </a:t>
                      </a:r>
                      <a:endParaRPr lang="mr-IN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000" u="none" strike="noStrike">
                          <a:effectLst/>
                        </a:rPr>
                        <a:t>(49.6)</a:t>
                      </a:r>
                      <a:endParaRPr lang="mr-IN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96.8 </a:t>
                      </a:r>
                      <a:endParaRPr lang="hr-HR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000" u="none" strike="noStrike">
                          <a:effectLst/>
                        </a:rPr>
                        <a:t>(79.5)</a:t>
                      </a:r>
                      <a:endParaRPr lang="mr-IN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>
                          <a:effectLst/>
                        </a:rPr>
                        <a:t>(288.6)</a:t>
                      </a:r>
                      <a:endParaRPr lang="is-I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 dirty="0">
                          <a:effectLst/>
                        </a:rPr>
                        <a:t>2.4 </a:t>
                      </a:r>
                      <a:endParaRPr lang="hr-HR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96.9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0.0 </a:t>
                      </a:r>
                      <a:endParaRPr lang="nb-NO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u="none" strike="noStrike" dirty="0">
                          <a:effectLst/>
                        </a:rPr>
                        <a:t> </a:t>
                      </a:r>
                      <a:endParaRPr lang="sk-SK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417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TOTAL NET</a:t>
                      </a:r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u="none" strike="noStrike">
                          <a:effectLst/>
                        </a:rPr>
                        <a:t>386.0 </a:t>
                      </a:r>
                      <a:endParaRPr lang="hr-HR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>
                          <a:effectLst/>
                        </a:rPr>
                        <a:t>126.2 </a:t>
                      </a:r>
                      <a:endParaRPr lang="tr-TR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u="none" strike="noStrike">
                          <a:effectLst/>
                        </a:rPr>
                        <a:t>156.1 </a:t>
                      </a:r>
                      <a:endParaRPr lang="hr-HR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>
                          <a:effectLst/>
                        </a:rPr>
                        <a:t>525.6 </a:t>
                      </a:r>
                      <a:endParaRPr lang="nb-NO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u="none" strike="noStrike">
                          <a:effectLst/>
                        </a:rPr>
                        <a:t>149.3 </a:t>
                      </a:r>
                      <a:endParaRPr lang="cs-CZ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u="none" strike="noStrike" dirty="0">
                          <a:effectLst/>
                        </a:rPr>
                        <a:t>101.3 </a:t>
                      </a:r>
                      <a:endParaRPr lang="fi-FI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47.7 </a:t>
                      </a:r>
                      <a:endParaRPr lang="nb-NO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51.8 </a:t>
                      </a:r>
                      <a:endParaRPr lang="nb-NO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4170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Reserve Balance</a:t>
                      </a:r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u="none" strike="noStrike" dirty="0">
                          <a:effectLst/>
                        </a:rPr>
                        <a:t>1,656.2 </a:t>
                      </a:r>
                      <a:endParaRPr lang="hr-HR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u="none" strike="noStrike" dirty="0">
                          <a:effectLst/>
                        </a:rPr>
                        <a:t>1,805.4 </a:t>
                      </a:r>
                      <a:endParaRPr lang="hr-HR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u="none" strike="noStrike" dirty="0">
                          <a:effectLst/>
                        </a:rPr>
                        <a:t>1,906.6 </a:t>
                      </a:r>
                      <a:endParaRPr lang="hr-HR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333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3% Spending Rule</a:t>
                      </a:r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57.2 </a:t>
                      </a:r>
                      <a:endParaRPr lang="nb-NO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004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2016/2017 Finance Comments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5448" y="1456361"/>
            <a:ext cx="8594429" cy="4585002"/>
          </a:xfrm>
        </p:spPr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en-US" dirty="0"/>
              <a:t>Surplus of $127K from operations as of Sep 2016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All CEDA sponsored conferences  including DAC, DATE, ICCAD ended with surplus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Conservative expense controls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By “50% Spending Rule”, $112.7K was available in 2016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The Reserves exiting 2015 is $1.913M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Similar amount (or slightly more) is expected by the end of 2016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888114" y="6390979"/>
            <a:ext cx="668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2011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66311" y="6390979"/>
            <a:ext cx="668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2012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44508" y="6390979"/>
            <a:ext cx="668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2013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22705" y="6390979"/>
            <a:ext cx="668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2014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00901" y="6390979"/>
            <a:ext cx="668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2015</a:t>
            </a:r>
          </a:p>
        </p:txBody>
      </p:sp>
      <p:sp>
        <p:nvSpPr>
          <p:cNvPr id="3" name="TextBox 2"/>
          <p:cNvSpPr txBox="1"/>
          <p:nvPr/>
        </p:nvSpPr>
        <p:spPr>
          <a:xfrm flipH="1">
            <a:off x="1569830" y="3797270"/>
            <a:ext cx="827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$100K</a:t>
            </a: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976600"/>
              </p:ext>
            </p:extLst>
          </p:nvPr>
        </p:nvGraphicFramePr>
        <p:xfrm>
          <a:off x="2375051" y="36904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097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596" y="378670"/>
            <a:ext cx="8594429" cy="1320800"/>
          </a:xfrm>
        </p:spPr>
        <p:txBody>
          <a:bodyPr/>
          <a:lstStyle/>
          <a:p>
            <a:r>
              <a:rPr lang="en-US" dirty="0"/>
              <a:t>2016/2017 Finance Comments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448" y="1025026"/>
            <a:ext cx="8594429" cy="5120818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/>
              <a:t>2016 Initiatives projects summary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CEDA local chapter funding: $20K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DATC activity for “</a:t>
            </a:r>
            <a:r>
              <a:rPr lang="en-US" dirty="0" err="1"/>
              <a:t>OpenDesign</a:t>
            </a:r>
            <a:r>
              <a:rPr lang="en-US" dirty="0"/>
              <a:t> Flow”: $10K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Next generation EDA workshop : $20K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SVDTC activity : $5K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CEDA/EDA promotional video production: $10K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CEDA website upgrade: $25K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Initiatives: total budget $42.9K in 2017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DATC “</a:t>
            </a:r>
            <a:r>
              <a:rPr lang="en-US" dirty="0" err="1"/>
              <a:t>OpenDesign</a:t>
            </a:r>
            <a:r>
              <a:rPr lang="en-US" dirty="0"/>
              <a:t> Flow” project: $6K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Distinguished lecturer program: $15K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Geographical outreach program (for Africa, Asia, Latin America) : $15K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Diversity in EDA: $6.9K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Local chapter support is absorbed into regular budget: $64K ($13K in 2016)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Regular “distinguished lecturer” budget : $32K ($22.7K in 2016)</a:t>
            </a:r>
          </a:p>
        </p:txBody>
      </p:sp>
    </p:spTree>
    <p:extLst>
      <p:ext uri="{BB962C8B-B14F-4D97-AF65-F5344CB8AC3E}">
        <p14:creationId xmlns:p14="http://schemas.microsoft.com/office/powerpoint/2010/main" val="736571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596" y="378670"/>
            <a:ext cx="8594429" cy="1320800"/>
          </a:xfrm>
        </p:spPr>
        <p:txBody>
          <a:bodyPr/>
          <a:lstStyle/>
          <a:p>
            <a:r>
              <a:rPr lang="en-US" dirty="0"/>
              <a:t>2016/2017 Finance Comments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448" y="1025026"/>
            <a:ext cx="8594429" cy="5120818"/>
          </a:xfrm>
        </p:spPr>
        <p:txBody>
          <a:bodyPr>
            <a:norm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/>
              <a:t>Periodicals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TCAD (Sole financial sponsor)</a:t>
            </a:r>
          </a:p>
          <a:p>
            <a:pPr marL="742950" lvl="1" indent="-285750">
              <a:buFont typeface="Arial" charset="0"/>
              <a:buChar char="•"/>
            </a:pPr>
            <a:endParaRPr lang="en-US" dirty="0"/>
          </a:p>
          <a:p>
            <a:pPr marL="742950" lvl="1" indent="-285750">
              <a:buFont typeface="Arial" charset="0"/>
              <a:buChar char="•"/>
            </a:pPr>
            <a:endParaRPr lang="en-US" dirty="0"/>
          </a:p>
          <a:p>
            <a:pPr marL="742950" lvl="1" indent="-285750">
              <a:buFont typeface="Arial" charset="0"/>
              <a:buChar char="•"/>
            </a:pPr>
            <a:endParaRPr lang="en-US" dirty="0"/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Embedded Systems Letters (Sole financial sponsor)</a:t>
            </a:r>
          </a:p>
          <a:p>
            <a:pPr marL="742950" lvl="1" indent="-285750">
              <a:buFont typeface="Arial" charset="0"/>
              <a:buChar char="•"/>
            </a:pPr>
            <a:endParaRPr lang="en-US" dirty="0"/>
          </a:p>
          <a:p>
            <a:pPr marL="742950" lvl="1" indent="-285750">
              <a:buFont typeface="Arial" charset="0"/>
              <a:buChar char="•"/>
            </a:pPr>
            <a:endParaRPr lang="en-US" dirty="0"/>
          </a:p>
          <a:p>
            <a:pPr marL="742950" lvl="1" indent="-285750">
              <a:buFont typeface="Arial" charset="0"/>
              <a:buChar char="•"/>
            </a:pPr>
            <a:endParaRPr lang="en-US" dirty="0"/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Design &amp; Test Magazine (Financial co-sponsor)</a:t>
            </a:r>
          </a:p>
          <a:p>
            <a:pPr marL="742950" lvl="1" indent="-285750">
              <a:buFont typeface="Arial" charset="0"/>
              <a:buChar char="•"/>
            </a:pPr>
            <a:endParaRPr lang="en-US" dirty="0"/>
          </a:p>
          <a:p>
            <a:pPr marL="742950" lvl="1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809" y="3256953"/>
            <a:ext cx="6184900" cy="1054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809" y="1894976"/>
            <a:ext cx="6235700" cy="901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809" y="4875844"/>
            <a:ext cx="5207000" cy="1270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2153" y="2431890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Net: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2153" y="3919535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Net: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00" y="5429366"/>
            <a:ext cx="90120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Income:</a:t>
            </a:r>
          </a:p>
          <a:p>
            <a:r>
              <a:rPr lang="en-US" sz="1400" dirty="0"/>
              <a:t>Expense:</a:t>
            </a:r>
          </a:p>
          <a:p>
            <a:r>
              <a:rPr lang="en-US" sz="1400" dirty="0"/>
              <a:t>Net: </a:t>
            </a:r>
          </a:p>
        </p:txBody>
      </p:sp>
    </p:spTree>
    <p:extLst>
      <p:ext uri="{BB962C8B-B14F-4D97-AF65-F5344CB8AC3E}">
        <p14:creationId xmlns:p14="http://schemas.microsoft.com/office/powerpoint/2010/main" val="1938315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Initiative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448" y="1453896"/>
            <a:ext cx="8594429" cy="5130368"/>
          </a:xfrm>
        </p:spPr>
        <p:txBody>
          <a:bodyPr>
            <a:norm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/>
              <a:t>Each IEEE OU can spend money on key new initiatives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One-time spend, not for regular expenses or head-count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“50% rule”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Can spend 50% of previous operating year’s surplus [minus investment gains]</a:t>
            </a:r>
          </a:p>
          <a:p>
            <a:pPr lvl="2"/>
            <a:r>
              <a:rPr lang="en-US" dirty="0"/>
              <a:t>$112.7K is allocated in 2016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“3% rule”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Can spend up to 3% of reserves of past year</a:t>
            </a:r>
          </a:p>
          <a:p>
            <a:pPr lvl="2"/>
            <a:r>
              <a:rPr lang="en-US" dirty="0"/>
              <a:t>2016 reserves at $1.91M </a:t>
            </a:r>
            <a:r>
              <a:rPr lang="en-US" dirty="0">
                <a:sym typeface="Wingdings"/>
              </a:rPr>
              <a:t> up to ~$5</a:t>
            </a:r>
            <a:r>
              <a:rPr lang="en-US" altLang="ko-KR" dirty="0">
                <a:sym typeface="Wingdings"/>
              </a:rPr>
              <a:t>7.2</a:t>
            </a:r>
            <a:r>
              <a:rPr lang="en-US" dirty="0">
                <a:sym typeface="Wingdings"/>
              </a:rPr>
              <a:t>K is available in 2017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>
                <a:sym typeface="Wingdings"/>
              </a:rPr>
              <a:t>Looking for creative ideas to fund in 2017</a:t>
            </a:r>
          </a:p>
        </p:txBody>
      </p:sp>
    </p:spTree>
    <p:extLst>
      <p:ext uri="{BB962C8B-B14F-4D97-AF65-F5344CB8AC3E}">
        <p14:creationId xmlns:p14="http://schemas.microsoft.com/office/powerpoint/2010/main" val="1756250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2016/2017 Finance Comments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448" y="1453896"/>
            <a:ext cx="8594429" cy="5120818"/>
          </a:xfrm>
        </p:spPr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en-US" dirty="0"/>
              <a:t>Meetings/conferences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Surplus of ~$145K from 2016 conferences</a:t>
            </a:r>
            <a:r>
              <a:rPr lang="ko-KR" altLang="en-US" dirty="0"/>
              <a:t> </a:t>
            </a:r>
            <a:endParaRPr lang="en-US" dirty="0"/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DAC 2016</a:t>
            </a:r>
            <a:r>
              <a:rPr lang="ko-KR" altLang="en-US" dirty="0"/>
              <a:t> </a:t>
            </a:r>
            <a:r>
              <a:rPr lang="en-US" altLang="ko-KR" dirty="0"/>
              <a:t>has the biggest </a:t>
            </a:r>
            <a:r>
              <a:rPr lang="en-US" dirty="0"/>
              <a:t>surplus of ~$100K as usual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201</a:t>
            </a:r>
            <a:r>
              <a:rPr lang="en-US" altLang="ko-KR" dirty="0"/>
              <a:t>6</a:t>
            </a:r>
            <a:r>
              <a:rPr lang="en-US" dirty="0"/>
              <a:t> Surplus: ICCAD ($2.8K), ASP-DAC ($4.8K), DATE ($8.7K)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Some CEDA sponsored conferences not reflected in CEDA finance spreadsheet</a:t>
            </a:r>
            <a:r>
              <a:rPr lang="ko-KR" altLang="en-US" dirty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028" y="3311710"/>
            <a:ext cx="6299200" cy="349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884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2016/2017 Finance Comments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448" y="1453896"/>
            <a:ext cx="8594429" cy="5120818"/>
          </a:xfrm>
        </p:spPr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en-US" dirty="0"/>
              <a:t>Technical Activities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Quite significant improvement in CEDA local chapter activities in 2017</a:t>
            </a:r>
          </a:p>
          <a:p>
            <a:pPr lvl="2"/>
            <a:r>
              <a:rPr lang="en-US" dirty="0"/>
              <a:t>5 active chapters (Central Texas, Japan, Taiwan, China-Beijing, China-Shanghai)</a:t>
            </a:r>
          </a:p>
          <a:p>
            <a:pPr lvl="2"/>
            <a:r>
              <a:rPr lang="en-US" dirty="0"/>
              <a:t>4 stable chapters (Korea, PA, India, </a:t>
            </a:r>
            <a:r>
              <a:rPr lang="en-US" dirty="0" err="1"/>
              <a:t>HongKong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New or less active chapters (Illinois, Canada, Brazil, Morocco)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Education activity supports in 201</a:t>
            </a:r>
            <a:r>
              <a:rPr lang="en-US" altLang="ko-KR" dirty="0"/>
              <a:t>7</a:t>
            </a:r>
            <a:endParaRPr lang="en-US" dirty="0"/>
          </a:p>
          <a:p>
            <a:pPr lvl="2"/>
            <a:r>
              <a:rPr lang="en-US" dirty="0"/>
              <a:t>ICCAD CAD contest</a:t>
            </a:r>
          </a:p>
          <a:p>
            <a:pPr lvl="2"/>
            <a:r>
              <a:rPr lang="en-US" dirty="0"/>
              <a:t>PhD forum events at DATE / ASP-DAC / LATS</a:t>
            </a:r>
          </a:p>
          <a:p>
            <a:pPr lvl="2"/>
            <a:r>
              <a:rPr lang="en-US" dirty="0"/>
              <a:t>IEEE CEDA </a:t>
            </a:r>
            <a:r>
              <a:rPr lang="en-US" dirty="0" err="1"/>
              <a:t>IoT</a:t>
            </a:r>
            <a:r>
              <a:rPr lang="en-US" dirty="0"/>
              <a:t> Competition at DATE 2017</a:t>
            </a:r>
          </a:p>
          <a:p>
            <a:pPr lvl="2"/>
            <a:r>
              <a:rPr lang="en-US" dirty="0"/>
              <a:t>Career Perspective Panel @ DAC</a:t>
            </a:r>
          </a:p>
          <a:p>
            <a:pPr lvl="2"/>
            <a:r>
              <a:rPr lang="en-US" dirty="0"/>
              <a:t>Professional Development workshop @ DAC</a:t>
            </a:r>
          </a:p>
          <a:p>
            <a:pPr lvl="2"/>
            <a:r>
              <a:rPr lang="en-US" dirty="0"/>
              <a:t>Distinguished lecture series and luncheon keynote presentations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408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7 CEDA BoG at DATE presentation template" id="{142D9DEA-4E3B-4058-A195-A2025065C1F0}" vid="{D1D5A319-F017-4194-AED4-C407DEC3FE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 CEDA BoG at DATE-Finance</Template>
  <TotalTime>494</TotalTime>
  <Words>905</Words>
  <Application>Microsoft Office PowerPoint</Application>
  <PresentationFormat>Widescreen</PresentationFormat>
  <Paragraphs>362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Californian FB</vt:lpstr>
      <vt:lpstr>Chalkboard Bold</vt:lpstr>
      <vt:lpstr>HY그래픽M</vt:lpstr>
      <vt:lpstr>Mangal</vt:lpstr>
      <vt:lpstr>Trebuchet MS</vt:lpstr>
      <vt:lpstr>Wingdings</vt:lpstr>
      <vt:lpstr>Wingdings 3</vt:lpstr>
      <vt:lpstr>Facet</vt:lpstr>
      <vt:lpstr>Finance Report</vt:lpstr>
      <vt:lpstr>PowerPoint Presentation</vt:lpstr>
      <vt:lpstr>PowerPoint Presentation</vt:lpstr>
      <vt:lpstr>2016/2017 Finance Comments</vt:lpstr>
      <vt:lpstr>2016/2017 Finance Comments (cont.)</vt:lpstr>
      <vt:lpstr>2016/2017 Finance Comments (cont.)</vt:lpstr>
      <vt:lpstr>Initiative funds</vt:lpstr>
      <vt:lpstr>2016/2017 Finance Comments (cont.)</vt:lpstr>
      <vt:lpstr>2016/2017 Finance Comments (cont.)</vt:lpstr>
      <vt:lpstr>CEDA Finance Strategy/Goals in 2017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</dc:title>
  <dc:creator>Gi-Joon Nam</dc:creator>
  <cp:lastModifiedBy>Jen McGillis</cp:lastModifiedBy>
  <cp:revision>34</cp:revision>
  <dcterms:created xsi:type="dcterms:W3CDTF">2017-03-10T21:01:01Z</dcterms:created>
  <dcterms:modified xsi:type="dcterms:W3CDTF">2017-03-16T18:55:35Z</dcterms:modified>
</cp:coreProperties>
</file>