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Chair</a:t>
            </a:r>
          </a:p>
          <a:p>
            <a:r>
              <a:rPr lang="en-US" dirty="0"/>
              <a:t>Members of Committee (if applicable)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9774130" y="5559552"/>
            <a:ext cx="2454618" cy="1383792"/>
            <a:chOff x="9211269" y="5211741"/>
            <a:chExt cx="2846791" cy="1646259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  <p:sp>
        <p:nvSpPr>
          <p:cNvPr id="38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52540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56004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7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02736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0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57217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52545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910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026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4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393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758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3874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9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03777" y="643408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42" y="6425537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8258" y="646873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89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9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Annual Board of Governors’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President </a:t>
            </a:r>
            <a:r>
              <a:rPr lang="en-US" dirty="0" err="1"/>
              <a:t>Shishpal</a:t>
            </a:r>
            <a:r>
              <a:rPr lang="en-US" dirty="0"/>
              <a:t> S. Rawat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9774130" y="5547360"/>
            <a:ext cx="2454618" cy="1383792"/>
            <a:chOff x="9211269" y="5211741"/>
            <a:chExt cx="2846791" cy="1646259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2" cstate="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5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Californian FB" panose="0207040306080B030204" pitchFamily="18" charset="0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kumimoji="1" sz="18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kumimoji="1"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5" y="511901"/>
            <a:ext cx="8596668" cy="2223621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CEDA </a:t>
            </a:r>
            <a:r>
              <a:rPr lang="en-US" dirty="0">
                <a:latin typeface="+mj-lt"/>
              </a:rPr>
              <a:t>Awards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5246" y="2683935"/>
            <a:ext cx="8596668" cy="1070432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+mn-lt"/>
              </a:rPr>
              <a:t>Hidetoshi </a:t>
            </a:r>
            <a:r>
              <a:rPr lang="en-US" sz="1600" dirty="0" smtClean="0">
                <a:latin typeface="+mn-lt"/>
              </a:rPr>
              <a:t>Onodera / Kyoto </a:t>
            </a:r>
            <a:r>
              <a:rPr lang="en-US" sz="1600" dirty="0" smtClean="0">
                <a:latin typeface="+mn-lt"/>
              </a:rPr>
              <a:t>University</a:t>
            </a:r>
            <a:endParaRPr lang="en-US" sz="16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orient="vert" idx="4294967295"/>
          </p:nvPr>
        </p:nvSpPr>
        <p:spPr>
          <a:xfrm>
            <a:off x="265158" y="3682204"/>
            <a:ext cx="8596313" cy="272647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400" dirty="0">
                <a:latin typeface="+mn-lt"/>
              </a:rPr>
              <a:t>Yao-Wen </a:t>
            </a:r>
            <a:r>
              <a:rPr lang="en-US" sz="1400" dirty="0" smtClean="0">
                <a:latin typeface="+mn-lt"/>
              </a:rPr>
              <a:t>Chang / National </a:t>
            </a:r>
            <a:r>
              <a:rPr lang="en-US" sz="1400" dirty="0" smtClean="0">
                <a:latin typeface="+mn-lt"/>
              </a:rPr>
              <a:t>Taiwan </a:t>
            </a:r>
            <a:r>
              <a:rPr lang="en-US" sz="1400" dirty="0" smtClean="0">
                <a:latin typeface="+mn-lt"/>
              </a:rPr>
              <a:t>University, 2016-2017</a:t>
            </a:r>
            <a:endParaRPr lang="en-US" sz="1400" dirty="0">
              <a:latin typeface="+mn-lt"/>
            </a:endParaRPr>
          </a:p>
          <a:p>
            <a:pPr>
              <a:buFont typeface="Arial"/>
              <a:buChar char="•"/>
            </a:pPr>
            <a:r>
              <a:rPr lang="en-US" sz="1400" dirty="0" err="1">
                <a:latin typeface="+mn-lt"/>
              </a:rPr>
              <a:t>Niraj</a:t>
            </a:r>
            <a:r>
              <a:rPr lang="en-US" sz="1400" dirty="0">
                <a:latin typeface="+mn-lt"/>
              </a:rPr>
              <a:t> K. </a:t>
            </a:r>
            <a:r>
              <a:rPr lang="en-US" sz="1400" dirty="0" err="1" smtClean="0">
                <a:latin typeface="+mn-lt"/>
              </a:rPr>
              <a:t>Jha</a:t>
            </a:r>
            <a:r>
              <a:rPr lang="en-US" sz="1400" dirty="0" smtClean="0">
                <a:latin typeface="+mn-lt"/>
              </a:rPr>
              <a:t> / Princeton University, 2016-2017</a:t>
            </a:r>
            <a:endParaRPr lang="en-US" sz="1400" dirty="0">
              <a:latin typeface="+mn-lt"/>
            </a:endParaRPr>
          </a:p>
          <a:p>
            <a:pPr>
              <a:buFont typeface="Arial"/>
              <a:buChar char="•"/>
            </a:pPr>
            <a:r>
              <a:rPr lang="en-US" sz="1400" dirty="0">
                <a:latin typeface="+mn-lt"/>
              </a:rPr>
              <a:t>William </a:t>
            </a:r>
            <a:r>
              <a:rPr lang="en-US" sz="1400" dirty="0" smtClean="0">
                <a:latin typeface="+mn-lt"/>
              </a:rPr>
              <a:t>Joyner/Semiconductor Research </a:t>
            </a:r>
            <a:r>
              <a:rPr lang="en-US" sz="1400" dirty="0" smtClean="0">
                <a:latin typeface="+mn-lt"/>
              </a:rPr>
              <a:t>Corporation</a:t>
            </a:r>
            <a:r>
              <a:rPr lang="en-US" sz="1400" dirty="0" smtClean="0">
                <a:latin typeface="+mn-lt"/>
              </a:rPr>
              <a:t>, 2016</a:t>
            </a:r>
            <a:endParaRPr lang="en-US" sz="1400" dirty="0">
              <a:latin typeface="+mn-lt"/>
            </a:endParaRPr>
          </a:p>
          <a:p>
            <a:pPr>
              <a:buFont typeface="Arial"/>
              <a:buChar char="•"/>
            </a:pPr>
            <a:r>
              <a:rPr lang="en-US" sz="1400" dirty="0">
                <a:latin typeface="+mn-lt"/>
              </a:rPr>
              <a:t>Wolfgang </a:t>
            </a:r>
            <a:r>
              <a:rPr lang="en-US" sz="1400" dirty="0" err="1" smtClean="0">
                <a:latin typeface="+mn-lt"/>
              </a:rPr>
              <a:t>Rosenstiel</a:t>
            </a:r>
            <a:r>
              <a:rPr lang="en-US" sz="1400" dirty="0" smtClean="0">
                <a:latin typeface="+mn-lt"/>
              </a:rPr>
              <a:t> / </a:t>
            </a:r>
            <a:r>
              <a:rPr lang="en-US" sz="1400" dirty="0" err="1" smtClean="0">
                <a:latin typeface="+mn-lt"/>
              </a:rPr>
              <a:t>Universität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Tübingen</a:t>
            </a:r>
            <a:r>
              <a:rPr lang="en-US" sz="1400" dirty="0" smtClean="0">
                <a:latin typeface="+mn-lt"/>
              </a:rPr>
              <a:t>, 2016-2017</a:t>
            </a:r>
            <a:endParaRPr lang="en-US" sz="1400" dirty="0">
              <a:latin typeface="+mn-lt"/>
            </a:endParaRPr>
          </a:p>
          <a:p>
            <a:pPr>
              <a:buFont typeface="Arial"/>
              <a:buChar char="•"/>
            </a:pPr>
            <a:r>
              <a:rPr lang="en-US" sz="1400" dirty="0" smtClean="0">
                <a:latin typeface="+mn-lt"/>
              </a:rPr>
              <a:t>Martin D. F. Wong / </a:t>
            </a:r>
            <a:r>
              <a:rPr lang="en-US" sz="1400" dirty="0" smtClean="0">
                <a:latin typeface="+mn-lt"/>
              </a:rPr>
              <a:t>University </a:t>
            </a:r>
            <a:r>
              <a:rPr lang="en-US" sz="1400" dirty="0">
                <a:latin typeface="+mn-lt"/>
              </a:rPr>
              <a:t>Illinois, </a:t>
            </a:r>
            <a:r>
              <a:rPr lang="en-US" sz="1400" dirty="0" smtClean="0">
                <a:latin typeface="+mn-lt"/>
              </a:rPr>
              <a:t>Urbana–Champaign, 2017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latin typeface="+mn-lt"/>
              </a:rPr>
              <a:t>Jacob Abraham / University of Texas, Austin, 2017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latin typeface="+mn-lt"/>
              </a:rPr>
              <a:t>Mary Jane Irwin / Penn State University, 2017</a:t>
            </a:r>
            <a:endParaRPr lang="en-US" sz="1400" dirty="0" smtClean="0"/>
          </a:p>
          <a:p>
            <a:pPr>
              <a:buFont typeface="Arial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Status of Activity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101" y="2160589"/>
            <a:ext cx="9291278" cy="46264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Member Recognition by CEDA sponsored/co-sponsored Awards</a:t>
            </a:r>
          </a:p>
          <a:p>
            <a:pPr lvl="1"/>
            <a:r>
              <a:rPr lang="en-US" dirty="0" smtClean="0">
                <a:latin typeface="+mn-lt"/>
              </a:rPr>
              <a:t>Phil </a:t>
            </a:r>
            <a:r>
              <a:rPr lang="en-US" dirty="0">
                <a:latin typeface="+mn-lt"/>
              </a:rPr>
              <a:t>Kaufman Award for Distinguished Contributions to Electronic Design </a:t>
            </a:r>
            <a:r>
              <a:rPr lang="en-US" dirty="0" smtClean="0">
                <a:latin typeface="+mn-lt"/>
              </a:rPr>
              <a:t>Automation, co-sponsored with ESD Alliance</a:t>
            </a:r>
          </a:p>
          <a:p>
            <a:pPr lvl="1"/>
            <a:r>
              <a:rPr lang="en-US" dirty="0">
                <a:latin typeface="+mn-lt"/>
              </a:rPr>
              <a:t>	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2016 recipient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 Dr.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Andrjez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Strojwas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IEEE/ACM A. Richard Newton Technical Impact Award in Electronic Design </a:t>
            </a:r>
            <a:r>
              <a:rPr lang="en-US" dirty="0" smtClean="0">
                <a:latin typeface="+mn-lt"/>
              </a:rPr>
              <a:t>Automation, co-sponsored with ACM SIGDA</a:t>
            </a:r>
          </a:p>
          <a:p>
            <a:pPr lvl="1"/>
            <a:r>
              <a:rPr lang="en-US" dirty="0">
                <a:latin typeface="+mn-lt"/>
              </a:rPr>
              <a:t>	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2017 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recipients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 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Matthew W. 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Moskewicz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Conor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F. Madigan, Ying Zhao, 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Lintao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Zhang, and Sharad 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Malik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	“Chaff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 Engineering an Efficient SAT Solver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,"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DAC 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2001.</a:t>
            </a:r>
            <a:endParaRPr lang="en-US" sz="15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IEEE Transactions on Computer-Aided Design Donald O. Pederson Best Paper Award</a:t>
            </a:r>
          </a:p>
          <a:p>
            <a:pPr lvl="1"/>
            <a:r>
              <a:rPr lang="en-US" dirty="0">
                <a:latin typeface="+mn-lt"/>
              </a:rPr>
              <a:t>IEEE CEDA Ernest S. </a:t>
            </a:r>
            <a:r>
              <a:rPr lang="en-US" dirty="0" err="1">
                <a:latin typeface="+mn-lt"/>
              </a:rPr>
              <a:t>Kuh</a:t>
            </a:r>
            <a:r>
              <a:rPr lang="en-US" dirty="0">
                <a:latin typeface="+mn-lt"/>
              </a:rPr>
              <a:t> Early Career </a:t>
            </a:r>
            <a:r>
              <a:rPr lang="en-US" dirty="0" smtClean="0">
                <a:latin typeface="+mn-lt"/>
              </a:rPr>
              <a:t>Award</a:t>
            </a:r>
          </a:p>
          <a:p>
            <a:pPr lvl="1"/>
            <a:r>
              <a:rPr lang="en-US" dirty="0">
                <a:latin typeface="+mn-lt"/>
              </a:rPr>
              <a:t>	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2016 recipient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 Mohammad Abdullah Al </a:t>
            </a:r>
            <a:r>
              <a:rPr lang="en-US" sz="15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Faruque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UC Irvine.</a:t>
            </a:r>
            <a:endParaRPr lang="en-US" sz="15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William J </a:t>
            </a:r>
            <a:r>
              <a:rPr lang="en-US" dirty="0" err="1">
                <a:latin typeface="+mn-lt"/>
              </a:rPr>
              <a:t>McCalla</a:t>
            </a:r>
            <a:r>
              <a:rPr lang="en-US" dirty="0">
                <a:latin typeface="+mn-lt"/>
              </a:rPr>
              <a:t> ICCAD Best Paper Award</a:t>
            </a:r>
          </a:p>
          <a:p>
            <a:pPr lvl="1"/>
            <a:r>
              <a:rPr lang="en-US" dirty="0">
                <a:latin typeface="+mn-lt"/>
              </a:rPr>
              <a:t>IEEE CEDA Distinguished Service Award</a:t>
            </a:r>
          </a:p>
          <a:p>
            <a:pPr lvl="1"/>
            <a:r>
              <a:rPr lang="en-US" dirty="0">
                <a:latin typeface="+mn-lt"/>
              </a:rPr>
              <a:t>IEEE CEDA Outstanding Service </a:t>
            </a:r>
            <a:r>
              <a:rPr lang="en-US" dirty="0" smtClean="0">
                <a:latin typeface="+mn-lt"/>
              </a:rPr>
              <a:t>Award</a:t>
            </a:r>
          </a:p>
          <a:p>
            <a:pPr lvl="1"/>
            <a:r>
              <a:rPr lang="en-US" dirty="0">
                <a:latin typeface="+mn-lt"/>
              </a:rPr>
              <a:t>	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ASP-DAC, DATE, DAC, </a:t>
            </a:r>
            <a:r>
              <a:rPr lang="en-US" sz="15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ESweek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ICCAD, </a:t>
            </a:r>
            <a:r>
              <a:rPr lang="en-US" sz="15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EiCs</a:t>
            </a:r>
            <a:endParaRPr lang="en-US" sz="15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Future Directions…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88"/>
            <a:ext cx="8596668" cy="46422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Member Recognition by Existing Awards</a:t>
            </a:r>
          </a:p>
          <a:p>
            <a:pPr lvl="1"/>
            <a:r>
              <a:rPr lang="en-US" dirty="0" smtClean="0">
                <a:latin typeface="+mn-lt"/>
              </a:rPr>
              <a:t>Stronger promotion for award nominations by news letter, website, social media, </a:t>
            </a:r>
            <a:r>
              <a:rPr lang="en-US" dirty="0" err="1" smtClean="0">
                <a:latin typeface="+mn-lt"/>
              </a:rPr>
              <a:t>etc</a:t>
            </a:r>
            <a:r>
              <a:rPr lang="en-US" dirty="0" smtClean="0">
                <a:latin typeface="+mn-lt"/>
              </a:rPr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together with solicitation through Committee/EC/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BoG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members</a:t>
            </a:r>
          </a:p>
          <a:p>
            <a:pPr lvl="1"/>
            <a:r>
              <a:rPr lang="en-US" dirty="0" smtClean="0">
                <a:latin typeface="+mn-lt"/>
              </a:rPr>
              <a:t>Stronger publicity for wider recognition by news letter, website, social media, etc.</a:t>
            </a:r>
          </a:p>
          <a:p>
            <a:pPr lvl="1"/>
            <a:endParaRPr lang="en-US" dirty="0" smtClean="0">
              <a:latin typeface="+mn-lt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Possibility of New award/certificate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??  (in brainstorming)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sz="1600" dirty="0">
                <a:latin typeface="+mn-lt"/>
              </a:rPr>
              <a:t>C</a:t>
            </a:r>
            <a:r>
              <a:rPr lang="en-US" sz="1600" dirty="0" smtClean="0">
                <a:latin typeface="+mn-lt"/>
              </a:rPr>
              <a:t>overage of existing awards is good, but not perfect.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New award/certificate recognizes </a:t>
            </a:r>
            <a:r>
              <a:rPr lang="en-US" dirty="0">
                <a:latin typeface="+mn-lt"/>
              </a:rPr>
              <a:t>accomplishments of 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mid-career, non-academic EDA engineers </a:t>
            </a:r>
            <a:r>
              <a:rPr lang="en-US" dirty="0">
                <a:latin typeface="+mn-lt"/>
              </a:rPr>
              <a:t>(currently not well-covered by CEDA)</a:t>
            </a:r>
          </a:p>
          <a:p>
            <a:pPr lvl="1"/>
            <a:r>
              <a:rPr lang="en-US" dirty="0">
                <a:latin typeface="+mn-lt"/>
              </a:rPr>
              <a:t>Possibly joint with </a:t>
            </a:r>
            <a:r>
              <a:rPr lang="en-US" dirty="0" smtClean="0">
                <a:latin typeface="+mn-lt"/>
              </a:rPr>
              <a:t>ESD Alliance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Needs </a:t>
            </a:r>
            <a:r>
              <a:rPr lang="en-US" dirty="0">
                <a:latin typeface="+mn-lt"/>
              </a:rPr>
              <a:t>solid nomination scheme to cover whole body of EDA </a:t>
            </a:r>
            <a:r>
              <a:rPr lang="en-US" dirty="0" smtClean="0">
                <a:latin typeface="+mn-lt"/>
              </a:rPr>
              <a:t>engineers</a:t>
            </a:r>
          </a:p>
          <a:p>
            <a:pPr lvl="1"/>
            <a:r>
              <a:rPr lang="en-US" dirty="0" smtClean="0">
                <a:latin typeface="+mn-lt"/>
              </a:rPr>
              <a:t>Comments from parent societies are welcome</a:t>
            </a:r>
          </a:p>
          <a:p>
            <a:pPr lvl="1"/>
            <a:r>
              <a:rPr lang="en-US" dirty="0">
                <a:latin typeface="+mn-lt"/>
              </a:rPr>
              <a:t>	</a:t>
            </a:r>
            <a:r>
              <a:rPr lang="en-US" sz="1400" dirty="0" smtClean="0">
                <a:latin typeface="+mn-lt"/>
              </a:rPr>
              <a:t>An example in this category: Under 40 Innovators Award at DAC</a:t>
            </a:r>
            <a:endParaRPr lang="en-US" sz="1400" dirty="0">
              <a:latin typeface="+mn-lt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EDA BoG at DATE presentation template" id="{142D9DEA-4E3B-4058-A195-A2025065C1F0}" vid="{D1D5A319-F017-4194-AED4-C407DEC3FE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CEDA BoG at DATE presentation template</Template>
  <TotalTime>184</TotalTime>
  <Words>148</Words>
  <Application>Microsoft Office PowerPoint</Application>
  <PresentationFormat>ワイド画面</PresentationFormat>
  <Paragraphs>34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Arial</vt:lpstr>
      <vt:lpstr>Californian FB</vt:lpstr>
      <vt:lpstr>Trebuchet MS</vt:lpstr>
      <vt:lpstr>Wingdings 3</vt:lpstr>
      <vt:lpstr>ファセット</vt:lpstr>
      <vt:lpstr>CEDA Awards</vt:lpstr>
      <vt:lpstr>Status of Activity</vt:lpstr>
      <vt:lpstr>Future Directions…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小野寺秀俊</dc:creator>
  <cp:lastModifiedBy>小野寺秀俊</cp:lastModifiedBy>
  <cp:revision>15</cp:revision>
  <dcterms:created xsi:type="dcterms:W3CDTF">2017-02-22T00:46:51Z</dcterms:created>
  <dcterms:modified xsi:type="dcterms:W3CDTF">2017-03-26T08:05:46Z</dcterms:modified>
</cp:coreProperties>
</file>