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9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9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2" cstate="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kumimoji="1"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kumimoji="1"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511901"/>
            <a:ext cx="8596668" cy="2223621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CEDA </a:t>
            </a:r>
            <a:r>
              <a:rPr lang="en-US" dirty="0">
                <a:latin typeface="+mj-lt"/>
              </a:rPr>
              <a:t>Awards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5246" y="2683935"/>
            <a:ext cx="8596668" cy="1070432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Hidetoshi </a:t>
            </a:r>
            <a:r>
              <a:rPr lang="en-US" sz="1600" dirty="0" smtClean="0">
                <a:latin typeface="+mn-lt"/>
              </a:rPr>
              <a:t>Onodera / Kyoto </a:t>
            </a:r>
            <a:r>
              <a:rPr lang="en-US" sz="1600" dirty="0" smtClean="0">
                <a:latin typeface="+mn-lt"/>
              </a:rPr>
              <a:t>University</a:t>
            </a:r>
            <a:endParaRPr lang="en-US" sz="16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265158" y="3682204"/>
            <a:ext cx="8596313" cy="272647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Yao-Wen </a:t>
            </a:r>
            <a:r>
              <a:rPr lang="en-US" sz="1400" dirty="0" smtClean="0">
                <a:latin typeface="+mn-lt"/>
              </a:rPr>
              <a:t>Chang / National </a:t>
            </a:r>
            <a:r>
              <a:rPr lang="en-US" sz="1400" dirty="0" smtClean="0">
                <a:latin typeface="+mn-lt"/>
              </a:rPr>
              <a:t>Taiwan </a:t>
            </a:r>
            <a:r>
              <a:rPr lang="en-US" sz="1400" dirty="0" smtClean="0">
                <a:latin typeface="+mn-lt"/>
              </a:rPr>
              <a:t>University,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 err="1">
                <a:latin typeface="+mn-lt"/>
              </a:rPr>
              <a:t>Niraj</a:t>
            </a:r>
            <a:r>
              <a:rPr lang="en-US" sz="1400" dirty="0">
                <a:latin typeface="+mn-lt"/>
              </a:rPr>
              <a:t> K. </a:t>
            </a:r>
            <a:r>
              <a:rPr lang="en-US" sz="1400" dirty="0" err="1" smtClean="0">
                <a:latin typeface="+mn-lt"/>
              </a:rPr>
              <a:t>Jha</a:t>
            </a:r>
            <a:r>
              <a:rPr lang="en-US" sz="1400" dirty="0" smtClean="0">
                <a:latin typeface="+mn-lt"/>
              </a:rPr>
              <a:t> / Princeton University,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William </a:t>
            </a:r>
            <a:r>
              <a:rPr lang="en-US" sz="1400" dirty="0" smtClean="0">
                <a:latin typeface="+mn-lt"/>
              </a:rPr>
              <a:t>Joyner/Semiconductor Research </a:t>
            </a:r>
            <a:r>
              <a:rPr lang="en-US" sz="1400" dirty="0" smtClean="0">
                <a:latin typeface="+mn-lt"/>
              </a:rPr>
              <a:t>Corporation</a:t>
            </a:r>
            <a:r>
              <a:rPr lang="en-US" sz="1400" dirty="0" smtClean="0">
                <a:latin typeface="+mn-lt"/>
              </a:rPr>
              <a:t>, 2016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Wolfgang </a:t>
            </a:r>
            <a:r>
              <a:rPr lang="en-US" sz="1400" dirty="0" err="1" smtClean="0">
                <a:latin typeface="+mn-lt"/>
              </a:rPr>
              <a:t>Rosenstiel</a:t>
            </a:r>
            <a:r>
              <a:rPr lang="en-US" sz="1400" dirty="0" smtClean="0">
                <a:latin typeface="+mn-lt"/>
              </a:rPr>
              <a:t> / </a:t>
            </a:r>
            <a:r>
              <a:rPr lang="en-US" sz="1400" dirty="0" err="1" smtClean="0">
                <a:latin typeface="+mn-lt"/>
              </a:rPr>
              <a:t>Universität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Tübingen</a:t>
            </a:r>
            <a:r>
              <a:rPr lang="en-US" sz="1400" dirty="0" smtClean="0">
                <a:latin typeface="+mn-lt"/>
              </a:rPr>
              <a:t>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Martin D. F. Wong / </a:t>
            </a:r>
            <a:r>
              <a:rPr lang="en-US" sz="1400" dirty="0" smtClean="0">
                <a:latin typeface="+mn-lt"/>
              </a:rPr>
              <a:t>University </a:t>
            </a:r>
            <a:r>
              <a:rPr lang="en-US" sz="1400" dirty="0">
                <a:latin typeface="+mn-lt"/>
              </a:rPr>
              <a:t>Illinois, </a:t>
            </a:r>
            <a:r>
              <a:rPr lang="en-US" sz="1400" dirty="0" smtClean="0">
                <a:latin typeface="+mn-lt"/>
              </a:rPr>
              <a:t>Urbana–Champaign, 2017</a:t>
            </a: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Jacob Abraham / University of Texas, Austin, 2017</a:t>
            </a: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Mary Jane Irwin / Penn State University, 2017</a:t>
            </a:r>
            <a:endParaRPr lang="en-US" sz="1400" dirty="0" smtClean="0"/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Status of Activity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1" y="2160589"/>
            <a:ext cx="9291278" cy="46264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Member Recognition by CEDA sponsored/co-sponsored Awards</a:t>
            </a:r>
          </a:p>
          <a:p>
            <a:pPr lvl="1"/>
            <a:r>
              <a:rPr lang="en-US" dirty="0" smtClean="0">
                <a:latin typeface="+mn-lt"/>
              </a:rPr>
              <a:t>Phil </a:t>
            </a:r>
            <a:r>
              <a:rPr lang="en-US" dirty="0">
                <a:latin typeface="+mn-lt"/>
              </a:rPr>
              <a:t>Kaufman Award for Distinguished Contributions to Electronic Design </a:t>
            </a:r>
            <a:r>
              <a:rPr lang="en-US" dirty="0" smtClean="0">
                <a:latin typeface="+mn-lt"/>
              </a:rPr>
              <a:t>Automation, co-sponsored with ESD Alliance</a:t>
            </a:r>
          </a:p>
          <a:p>
            <a:pPr lvl="1"/>
            <a:r>
              <a:rPr lang="en-US" dirty="0">
                <a:latin typeface="+mn-lt"/>
              </a:rPr>
              <a:t>	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2016 recipient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 Dr.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Andrjez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Strojwas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IEEE/ACM A. Richard Newton Technical Impact Award in Electronic Design </a:t>
            </a:r>
            <a:r>
              <a:rPr lang="en-US" dirty="0" smtClean="0">
                <a:latin typeface="+mn-lt"/>
              </a:rPr>
              <a:t>Automation, co-sponsored with ACM SIGDA</a:t>
            </a:r>
          </a:p>
          <a:p>
            <a:pPr lvl="1"/>
            <a:r>
              <a:rPr lang="en-US" dirty="0">
                <a:latin typeface="+mn-lt"/>
              </a:rPr>
              <a:t>	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2017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recipients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 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Matthew W.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Moskewicz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Conor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F. Madigan, Ying Zhao, </a:t>
            </a:r>
            <a:r>
              <a:rPr lang="en-US" sz="15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Lintao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Zhang, and Sharad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Malik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	“Chaff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 Engineering an Efficient SAT Solver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,"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DAC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2001.</a:t>
            </a:r>
            <a:endParaRPr lang="en-US" sz="15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IEEE Transactions on Computer-Aided Design Donald O. Pederson Best Paper Award</a:t>
            </a:r>
          </a:p>
          <a:p>
            <a:pPr lvl="1"/>
            <a:r>
              <a:rPr lang="en-US" dirty="0">
                <a:latin typeface="+mn-lt"/>
              </a:rPr>
              <a:t>IEEE CEDA Ernest S. </a:t>
            </a:r>
            <a:r>
              <a:rPr lang="en-US" dirty="0" err="1">
                <a:latin typeface="+mn-lt"/>
              </a:rPr>
              <a:t>Kuh</a:t>
            </a:r>
            <a:r>
              <a:rPr lang="en-US" dirty="0">
                <a:latin typeface="+mn-lt"/>
              </a:rPr>
              <a:t> Early Career </a:t>
            </a:r>
            <a:r>
              <a:rPr lang="en-US" dirty="0" smtClean="0">
                <a:latin typeface="+mn-lt"/>
              </a:rPr>
              <a:t>Award</a:t>
            </a:r>
          </a:p>
          <a:p>
            <a:pPr lvl="1"/>
            <a:r>
              <a:rPr lang="en-US" dirty="0">
                <a:latin typeface="+mn-lt"/>
              </a:rPr>
              <a:t>	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2016 recipient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 Mohammad Abdullah Al </a:t>
            </a:r>
            <a:r>
              <a:rPr lang="en-US" sz="15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Faruque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UC Irvine.</a:t>
            </a:r>
            <a:endParaRPr lang="en-US" sz="15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William J </a:t>
            </a:r>
            <a:r>
              <a:rPr lang="en-US" dirty="0" err="1">
                <a:latin typeface="+mn-lt"/>
              </a:rPr>
              <a:t>McCalla</a:t>
            </a:r>
            <a:r>
              <a:rPr lang="en-US" dirty="0">
                <a:latin typeface="+mn-lt"/>
              </a:rPr>
              <a:t> ICCAD Best Paper Award</a:t>
            </a:r>
          </a:p>
          <a:p>
            <a:pPr lvl="1"/>
            <a:r>
              <a:rPr lang="en-US" dirty="0">
                <a:latin typeface="+mn-lt"/>
              </a:rPr>
              <a:t>IEEE CEDA Distinguished Service Award</a:t>
            </a:r>
          </a:p>
          <a:p>
            <a:pPr lvl="1"/>
            <a:r>
              <a:rPr lang="en-US" dirty="0">
                <a:latin typeface="+mn-lt"/>
              </a:rPr>
              <a:t>IEEE CEDA Outstanding Service </a:t>
            </a:r>
            <a:r>
              <a:rPr lang="en-US" dirty="0" smtClean="0">
                <a:latin typeface="+mn-lt"/>
              </a:rPr>
              <a:t>Award</a:t>
            </a:r>
          </a:p>
          <a:p>
            <a:pPr lvl="1"/>
            <a:r>
              <a:rPr lang="en-US" dirty="0">
                <a:latin typeface="+mn-lt"/>
              </a:rPr>
              <a:t>	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ASP-DAC, DATE, DAC, </a:t>
            </a:r>
            <a:r>
              <a:rPr lang="en-US" sz="15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ESweek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ICCAD, </a:t>
            </a:r>
            <a:r>
              <a:rPr lang="en-US" sz="1500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EiCs</a:t>
            </a:r>
            <a:endParaRPr lang="en-US" sz="15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Future Directions…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8"/>
            <a:ext cx="8596668" cy="46422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Member Recognition by Existing Awards</a:t>
            </a:r>
          </a:p>
          <a:p>
            <a:pPr lvl="1"/>
            <a:r>
              <a:rPr lang="en-US" dirty="0" smtClean="0">
                <a:latin typeface="+mn-lt"/>
              </a:rPr>
              <a:t>Stronger promotion for award nominations by news letter, website, social media, </a:t>
            </a:r>
            <a:r>
              <a:rPr lang="en-US" dirty="0" err="1" smtClean="0">
                <a:latin typeface="+mn-lt"/>
              </a:rPr>
              <a:t>etc</a:t>
            </a:r>
            <a:r>
              <a:rPr lang="en-US" dirty="0" smtClean="0">
                <a:latin typeface="+mn-lt"/>
              </a:rPr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together with solicitation through Committee/EC/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BoG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members</a:t>
            </a:r>
          </a:p>
          <a:p>
            <a:pPr lvl="1"/>
            <a:r>
              <a:rPr lang="en-US" dirty="0" smtClean="0">
                <a:latin typeface="+mn-lt"/>
              </a:rPr>
              <a:t>Stronger publicity for wider recognition by news letter, website, social media, etc.</a:t>
            </a:r>
          </a:p>
          <a:p>
            <a:pPr lvl="1"/>
            <a:endParaRPr lang="en-US" dirty="0" smtClean="0">
              <a:latin typeface="+mn-lt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Possibility of New award/certificate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??  (in brainstorming)</a:t>
            </a:r>
          </a:p>
          <a:p>
            <a:r>
              <a:rPr lang="en-US" dirty="0">
                <a:latin typeface="+mn-lt"/>
              </a:rPr>
              <a:t>	</a:t>
            </a:r>
            <a:r>
              <a:rPr lang="en-US" sz="1600" dirty="0">
                <a:latin typeface="+mn-lt"/>
              </a:rPr>
              <a:t>C</a:t>
            </a:r>
            <a:r>
              <a:rPr lang="en-US" sz="1600" dirty="0" smtClean="0">
                <a:latin typeface="+mn-lt"/>
              </a:rPr>
              <a:t>overage of existing awards is good, but not perfect.</a:t>
            </a:r>
            <a:endParaRPr lang="en-US" sz="16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New award/certificate recognizes </a:t>
            </a:r>
            <a:r>
              <a:rPr lang="en-US" dirty="0">
                <a:latin typeface="+mn-lt"/>
              </a:rPr>
              <a:t>accomplishments of 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mid-career, non-academic EDA engineers </a:t>
            </a:r>
            <a:r>
              <a:rPr lang="en-US" dirty="0">
                <a:latin typeface="+mn-lt"/>
              </a:rPr>
              <a:t>(currently not well-covered by CEDA)</a:t>
            </a:r>
          </a:p>
          <a:p>
            <a:pPr lvl="1"/>
            <a:r>
              <a:rPr lang="en-US" dirty="0">
                <a:latin typeface="+mn-lt"/>
              </a:rPr>
              <a:t>Possibly joint with </a:t>
            </a:r>
            <a:r>
              <a:rPr lang="en-US" dirty="0" smtClean="0">
                <a:latin typeface="+mn-lt"/>
              </a:rPr>
              <a:t>ESD Alliance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Needs </a:t>
            </a:r>
            <a:r>
              <a:rPr lang="en-US" dirty="0">
                <a:latin typeface="+mn-lt"/>
              </a:rPr>
              <a:t>solid nomination scheme to cover whole body of EDA </a:t>
            </a:r>
            <a:r>
              <a:rPr lang="en-US" dirty="0" smtClean="0">
                <a:latin typeface="+mn-lt"/>
              </a:rPr>
              <a:t>engineers</a:t>
            </a:r>
          </a:p>
          <a:p>
            <a:pPr lvl="1"/>
            <a:r>
              <a:rPr lang="en-US" dirty="0" smtClean="0">
                <a:latin typeface="+mn-lt"/>
              </a:rPr>
              <a:t>Comments from parent societies are welcome</a:t>
            </a:r>
          </a:p>
          <a:p>
            <a:pPr lvl="1"/>
            <a:r>
              <a:rPr lang="en-US" dirty="0">
                <a:latin typeface="+mn-lt"/>
              </a:rPr>
              <a:t>	</a:t>
            </a:r>
            <a:r>
              <a:rPr lang="en-US" sz="1400" dirty="0" smtClean="0">
                <a:latin typeface="+mn-lt"/>
              </a:rPr>
              <a:t>An example in this category: Under 40 Innovators Award at DAC</a:t>
            </a:r>
            <a:endParaRPr lang="en-US" sz="1400" dirty="0">
              <a:latin typeface="+mn-lt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 CEDA BoG at DATE presentation template" id="{142D9DEA-4E3B-4058-A195-A2025065C1F0}" vid="{D1D5A319-F017-4194-AED4-C407DEC3FE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CEDA BoG at DATE presentation template</Template>
  <TotalTime>184</TotalTime>
  <Words>148</Words>
  <Application>Microsoft Office PowerPoint</Application>
  <PresentationFormat>ワイド画面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Arial</vt:lpstr>
      <vt:lpstr>Californian FB</vt:lpstr>
      <vt:lpstr>Trebuchet MS</vt:lpstr>
      <vt:lpstr>Wingdings 3</vt:lpstr>
      <vt:lpstr>ファセット</vt:lpstr>
      <vt:lpstr>CEDA Awards</vt:lpstr>
      <vt:lpstr>Status of Activity</vt:lpstr>
      <vt:lpstr>Future Directions…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小野寺秀俊</dc:creator>
  <cp:lastModifiedBy>小野寺秀俊</cp:lastModifiedBy>
  <cp:revision>15</cp:revision>
  <dcterms:created xsi:type="dcterms:W3CDTF">2017-02-22T00:46:51Z</dcterms:created>
  <dcterms:modified xsi:type="dcterms:W3CDTF">2017-03-26T08:05:46Z</dcterms:modified>
</cp:coreProperties>
</file>