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73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2316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4" autoAdjust="0"/>
    <p:restoredTop sz="94660"/>
  </p:normalViewPr>
  <p:slideViewPr>
    <p:cSldViewPr snapToGrid="0">
      <p:cViewPr varScale="1">
        <p:scale>
          <a:sx n="128" d="100"/>
          <a:sy n="128" d="100"/>
        </p:scale>
        <p:origin x="52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Accepted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numRef>
              <c:f>Tabelle1!$A$2:$A$4</c:f>
              <c:numCache>
                <c:formatCode>General</c:formatCode>
                <c:ptCount val="3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</c:numCache>
            </c:numRef>
          </c:cat>
          <c:val>
            <c:numRef>
              <c:f>Tabelle1!$B$2:$B$4</c:f>
              <c:numCache>
                <c:formatCode>General</c:formatCode>
                <c:ptCount val="3"/>
                <c:pt idx="0">
                  <c:v>168</c:v>
                </c:pt>
                <c:pt idx="1">
                  <c:v>202</c:v>
                </c:pt>
                <c:pt idx="2">
                  <c:v>228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F28-4B42-A506-EAF87848AC35}"/>
            </c:ext>
          </c:extLst>
        </c:ser>
        <c:ser>
          <c:idx val="2"/>
          <c:order val="2"/>
          <c:tx>
            <c:strRef>
              <c:f>Tabelle1!$D$1</c:f>
              <c:strCache>
                <c:ptCount val="1"/>
                <c:pt idx="0">
                  <c:v>Submissions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Tabelle1!$A$2:$A$4</c:f>
              <c:numCache>
                <c:formatCode>General</c:formatCode>
                <c:ptCount val="3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</c:numCache>
            </c:numRef>
          </c:cat>
          <c:val>
            <c:numRef>
              <c:f>Tabelle1!$D$2:$D$4</c:f>
              <c:numCache>
                <c:formatCode>General</c:formatCode>
                <c:ptCount val="3"/>
                <c:pt idx="0">
                  <c:v>523</c:v>
                </c:pt>
                <c:pt idx="1">
                  <c:v>613</c:v>
                </c:pt>
                <c:pt idx="2">
                  <c:v>756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F28-4B42-A506-EAF87848AC3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120732968"/>
        <c:axId val="2120868792"/>
        <c:extLst>
          <c:ext xmlns:c15="http://schemas.microsoft.com/office/drawing/2012/chart" uri="{02D57815-91ED-43cb-92C2-25804820EDAC}">
            <c15:filteredBarSeries>
              <c15:ser>
                <c:idx val="1"/>
                <c:order val="1"/>
                <c:tx>
                  <c:strRef>
                    <c:extLst>
                      <c:ext uri="{02D57815-91ED-43cb-92C2-25804820EDAC}">
                        <c15:formulaRef>
                          <c15:sqref>Tabelle1!$C$1</c15:sqref>
                        </c15:formulaRef>
                      </c:ext>
                    </c:extLst>
                    <c:strCache>
                      <c:ptCount val="1"/>
                      <c:pt idx="0">
                        <c:v>Total</c:v>
                      </c:pt>
                    </c:strCache>
                  </c:strRef>
                </c:tx>
                <c:spPr>
                  <a:solidFill>
                    <a:schemeClr val="accent2"/>
                  </a:solidFill>
                  <a:ln>
                    <a:noFill/>
                  </a:ln>
                  <a:effectLst/>
                </c:spPr>
                <c:invertIfNegative val="0"/>
                <c:cat>
                  <c:numRef>
                    <c:extLst>
                      <c:ext uri="{02D57815-91ED-43cb-92C2-25804820EDAC}">
                        <c15:formulaRef>
                          <c15:sqref>Tabelle1!$A$2:$A$4</c15:sqref>
                        </c15:formulaRef>
                      </c:ext>
                    </c:extLst>
                    <c:numCache>
                      <c:formatCode>General</c:formatCode>
                      <c:ptCount val="3"/>
                      <c:pt idx="0">
                        <c:v>2018</c:v>
                      </c:pt>
                      <c:pt idx="1">
                        <c:v>2019</c:v>
                      </c:pt>
                      <c:pt idx="2">
                        <c:v>2020</c:v>
                      </c:pt>
                    </c:numCache>
                  </c:numRef>
                </c:cat>
                <c:val>
                  <c:numRef>
                    <c:extLst>
                      <c:ext uri="{02D57815-91ED-43cb-92C2-25804820EDAC}">
                        <c15:formulaRef>
                          <c15:sqref>Tabelle1!$C$2:$C$4</c15:sqref>
                        </c15:formulaRef>
                      </c:ext>
                    </c:extLst>
                    <c:numCache>
                      <c:formatCode>General</c:formatCode>
                      <c:ptCount val="3"/>
                      <c:pt idx="0">
                        <c:v>691</c:v>
                      </c:pt>
                      <c:pt idx="1">
                        <c:v>815</c:v>
                      </c:pt>
                      <c:pt idx="2">
                        <c:v>984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1-FF28-4B42-A506-EAF87848AC35}"/>
                  </c:ext>
                </c:extLst>
              </c15:ser>
            </c15:filteredBarSeries>
          </c:ext>
        </c:extLst>
      </c:barChart>
      <c:catAx>
        <c:axId val="21207329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20868792"/>
        <c:crosses val="autoZero"/>
        <c:auto val="1"/>
        <c:lblAlgn val="ctr"/>
        <c:lblOffset val="100"/>
        <c:noMultiLvlLbl val="0"/>
      </c:catAx>
      <c:valAx>
        <c:axId val="21208687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de-DE" sz="1600" dirty="0" err="1"/>
                  <a:t>Submissions</a:t>
                </a:r>
                <a:endParaRPr lang="de-DE" sz="1600" dirty="0"/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207329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picture containing dark, person, bed, computer&#10;&#10;Description automatically generated">
            <a:extLst>
              <a:ext uri="{FF2B5EF4-FFF2-40B4-BE49-F238E27FC236}">
                <a16:creationId xmlns:a16="http://schemas.microsoft.com/office/drawing/2014/main" id="{4768B6C1-EAF5-4738-88F6-32054EFA287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3EEFE7E-4F42-4D07-9CCA-BA65EED054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784718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19FC726-B604-4500-9F1C-26F0001584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264393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>
                    <a:lumMod val="7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5162421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 close up of a logo&#10;&#10;Description automatically generated">
            <a:extLst>
              <a:ext uri="{FF2B5EF4-FFF2-40B4-BE49-F238E27FC236}">
                <a16:creationId xmlns:a16="http://schemas.microsoft.com/office/drawing/2014/main" id="{B5DA9E43-F0AD-43E7-963E-649E53B74DC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4" y="0"/>
            <a:ext cx="12189631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3D53ED5-AAFF-4464-B2F5-DA16958EDD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32316A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BF5170-8BE9-4AA4-85C9-4185002694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059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578628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picture containing dark, person, bed, computer&#10;&#10;Description automatically generated">
            <a:extLst>
              <a:ext uri="{FF2B5EF4-FFF2-40B4-BE49-F238E27FC236}">
                <a16:creationId xmlns:a16="http://schemas.microsoft.com/office/drawing/2014/main" id="{61C7D160-FB77-458E-B429-15F03E809CC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F0E12C3-0AD4-45DE-946A-2538A94A32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7BC49C-EEFD-4C16-AE96-552F43315A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>
                    <a:lumMod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581552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close up of a logo&#10;&#10;Description automatically generated">
            <a:extLst>
              <a:ext uri="{FF2B5EF4-FFF2-40B4-BE49-F238E27FC236}">
                <a16:creationId xmlns:a16="http://schemas.microsoft.com/office/drawing/2014/main" id="{5BDECF9A-F64E-4E16-A29F-06C3476D013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4" y="0"/>
            <a:ext cx="12189631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BA4AAB8-E512-4820-A48B-651514D55A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32316A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FBB4F0-1AE2-4D8B-AA76-4185CF1D41C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059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5C0445A-983F-4532-8020-FD5746CE7D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059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021778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A close up of a logo&#10;&#10;Description automatically generated">
            <a:extLst>
              <a:ext uri="{FF2B5EF4-FFF2-40B4-BE49-F238E27FC236}">
                <a16:creationId xmlns:a16="http://schemas.microsoft.com/office/drawing/2014/main" id="{8EE5C127-374E-4851-BF28-4DAB1B7C34B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4" y="0"/>
            <a:ext cx="12189631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5511C1C-160A-4A10-A30F-B2F6859EB2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>
                <a:solidFill>
                  <a:srgbClr val="32316A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FE26DF-1799-4B38-A430-A847FCC386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572209C-C526-4965-AF1F-59ACC980FB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40921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9961E34-D492-4D46-B69F-0489FE58E16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B0875FA-3220-4BA6-A0BC-4C4E209BA96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409217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42148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close up of a logo&#10;&#10;Description automatically generated">
            <a:extLst>
              <a:ext uri="{FF2B5EF4-FFF2-40B4-BE49-F238E27FC236}">
                <a16:creationId xmlns:a16="http://schemas.microsoft.com/office/drawing/2014/main" id="{2BFA79EC-F75F-435A-88F7-5CC0D30916C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4" y="0"/>
            <a:ext cx="12189631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C034089-4F4C-40B2-B59E-4798BE6A98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solidFill>
                  <a:srgbClr val="32316A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73BCB3-95EF-4259-9098-E6486697A2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72994D1-83A5-405B-832C-5E21B39D84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694553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close up of a logo&#10;&#10;Description automatically generated">
            <a:extLst>
              <a:ext uri="{FF2B5EF4-FFF2-40B4-BE49-F238E27FC236}">
                <a16:creationId xmlns:a16="http://schemas.microsoft.com/office/drawing/2014/main" id="{AC36B3E2-2AE4-4889-A6EE-05595EEC3C5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4" y="0"/>
            <a:ext cx="12189631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6F4C1F5-07C2-4809-A0C4-7533D94BD2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solidFill>
                  <a:srgbClr val="32316A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F0740A8-21BA-4A04-9137-A305BE32275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F734936-1317-475D-8356-8535EAF871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67797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416DE5-6BC0-4F27-AF0F-F67664B1650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532020" y="906045"/>
            <a:ext cx="9821779" cy="717717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17F2BE69-E544-430A-B502-EA00ABF99E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32020" y="2069431"/>
            <a:ext cx="9821780" cy="4331369"/>
          </a:xfrm>
          <a:prstGeom prst="rect">
            <a:avLst/>
          </a:prstGeo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/>
            </a:lvl1pPr>
          </a:lstStyle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88536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60E9CFA-CF36-482F-A57C-02A368B22C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F89DDE-6092-4BFE-B829-C7E8708C99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856530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6" r:id="rId6"/>
    <p:sldLayoutId id="2147483657" r:id="rId7"/>
    <p:sldLayoutId id="2147483658" r:id="rId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930FCD-8A35-401A-9903-417F8DBC3CA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DAC Report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71BA788-2CBF-445D-B9EB-E38B9540C08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Gi-Joon Nam</a:t>
            </a:r>
          </a:p>
          <a:p>
            <a:r>
              <a:rPr lang="en-US" dirty="0"/>
              <a:t>Nov. 1, 2020</a:t>
            </a:r>
          </a:p>
        </p:txBody>
      </p:sp>
    </p:spTree>
    <p:extLst>
      <p:ext uri="{BB962C8B-B14F-4D97-AF65-F5344CB8AC3E}">
        <p14:creationId xmlns:p14="http://schemas.microsoft.com/office/powerpoint/2010/main" val="21866234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DAF842-03B3-45BA-8CB6-EE92EFEEFD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First Virtual DAC 2020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9ED6B0-D200-47AB-934A-01EC7B20E4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84851"/>
            <a:ext cx="11090596" cy="4556511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Overall good attendees: Total 6129</a:t>
            </a:r>
          </a:p>
          <a:p>
            <a:pPr lvl="1"/>
            <a:r>
              <a:rPr lang="en-US" dirty="0"/>
              <a:t>Conference attendees - 2,383</a:t>
            </a:r>
          </a:p>
          <a:p>
            <a:pPr lvl="1"/>
            <a:r>
              <a:rPr lang="en-US" dirty="0"/>
              <a:t>I Love DAC - 3,338</a:t>
            </a:r>
          </a:p>
          <a:p>
            <a:pPr lvl="1"/>
            <a:r>
              <a:rPr lang="en-US" dirty="0"/>
              <a:t>Exhibitors’ booth staff - 408</a:t>
            </a:r>
          </a:p>
          <a:p>
            <a:pPr lvl="1"/>
            <a:r>
              <a:rPr lang="en-US" dirty="0"/>
              <a:t>Record attendance viewing each of the four Keynotes, plus attendees globally were able to view the recorded technical sessions at their leisure in their respected time-zones</a:t>
            </a:r>
          </a:p>
          <a:p>
            <a:r>
              <a:rPr lang="en-US" dirty="0"/>
              <a:t>Total # of attendees leapt by 52% compared to DAC 2019</a:t>
            </a:r>
          </a:p>
          <a:p>
            <a:r>
              <a:rPr lang="en-US" dirty="0"/>
              <a:t>Finance Report (info from Cristiana </a:t>
            </a:r>
            <a:r>
              <a:rPr lang="en-US" dirty="0" err="1"/>
              <a:t>Bolchini</a:t>
            </a:r>
            <a:r>
              <a:rPr lang="en-US" dirty="0"/>
              <a:t>, VP of </a:t>
            </a:r>
            <a:r>
              <a:rPr lang="en-US"/>
              <a:t>Finance) : </a:t>
            </a:r>
            <a:endParaRPr lang="en-US" dirty="0"/>
          </a:p>
          <a:p>
            <a:pPr lvl="1"/>
            <a:r>
              <a:rPr lang="en-US" dirty="0"/>
              <a:t>Revenues:	$1,721,348</a:t>
            </a:r>
          </a:p>
          <a:p>
            <a:pPr lvl="1"/>
            <a:r>
              <a:rPr lang="en-US" dirty="0"/>
              <a:t>Expenses : 	$1,869,590</a:t>
            </a:r>
          </a:p>
          <a:p>
            <a:pPr lvl="1"/>
            <a:r>
              <a:rPr lang="en-US" dirty="0"/>
              <a:t>Net           :              -$148,242</a:t>
            </a:r>
          </a:p>
          <a:p>
            <a:pPr lvl="1"/>
            <a:r>
              <a:rPr lang="en-US" dirty="0"/>
              <a:t>CEDA’s share: 	 -$  74,121</a:t>
            </a:r>
          </a:p>
        </p:txBody>
      </p:sp>
    </p:spTree>
    <p:extLst>
      <p:ext uri="{BB962C8B-B14F-4D97-AF65-F5344CB8AC3E}">
        <p14:creationId xmlns:p14="http://schemas.microsoft.com/office/powerpoint/2010/main" val="24178297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Inhaltsplatzhalter 6">
            <a:extLst>
              <a:ext uri="{FF2B5EF4-FFF2-40B4-BE49-F238E27FC236}">
                <a16:creationId xmlns:a16="http://schemas.microsoft.com/office/drawing/2014/main" id="{B8B61C67-E874-4010-9558-2E2FC6EC984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90641044"/>
              </p:ext>
            </p:extLst>
          </p:nvPr>
        </p:nvGraphicFramePr>
        <p:xfrm>
          <a:off x="688157" y="2070100"/>
          <a:ext cx="11114202" cy="4286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itle 1">
            <a:extLst>
              <a:ext uri="{FF2B5EF4-FFF2-40B4-BE49-F238E27FC236}">
                <a16:creationId xmlns:a16="http://schemas.microsoft.com/office/drawing/2014/main" id="{91D74D35-0459-4B85-823B-97E10E2BD8B8}"/>
              </a:ext>
            </a:extLst>
          </p:cNvPr>
          <p:cNvSpPr txBox="1">
            <a:spLocks/>
          </p:cNvSpPr>
          <p:nvPr/>
        </p:nvSpPr>
        <p:spPr>
          <a:xfrm>
            <a:off x="1532020" y="1123846"/>
            <a:ext cx="9821779" cy="7177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0" i="0" u="none" kern="1200">
                <a:solidFill>
                  <a:schemeClr val="accent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dirty="0"/>
              <a:t>984 submitted; 228 accepted; 23.2% Acceptance Rate; Sessions: 33R + 17L </a:t>
            </a:r>
          </a:p>
        </p:txBody>
      </p:sp>
      <p:sp>
        <p:nvSpPr>
          <p:cNvPr id="9" name="TextBox 11">
            <a:extLst>
              <a:ext uri="{FF2B5EF4-FFF2-40B4-BE49-F238E27FC236}">
                <a16:creationId xmlns:a16="http://schemas.microsoft.com/office/drawing/2014/main" id="{68B7916E-1FD9-4379-85E1-87CB7267E446}"/>
              </a:ext>
            </a:extLst>
          </p:cNvPr>
          <p:cNvSpPr txBox="1"/>
          <p:nvPr/>
        </p:nvSpPr>
        <p:spPr>
          <a:xfrm>
            <a:off x="1524001" y="463463"/>
            <a:ext cx="9824580" cy="523220"/>
          </a:xfrm>
          <a:prstGeom prst="rect">
            <a:avLst/>
          </a:prstGeom>
          <a:solidFill>
            <a:srgbClr val="ED7D3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</a:rPr>
              <a:t>DAT Research Papers Statistics in Recent Years</a:t>
            </a:r>
          </a:p>
        </p:txBody>
      </p:sp>
      <p:sp>
        <p:nvSpPr>
          <p:cNvPr id="10" name="Textfeld 1">
            <a:extLst>
              <a:ext uri="{FF2B5EF4-FFF2-40B4-BE49-F238E27FC236}">
                <a16:creationId xmlns:a16="http://schemas.microsoft.com/office/drawing/2014/main" id="{99A7BDA0-62B4-46DD-AB24-A0226460C574}"/>
              </a:ext>
            </a:extLst>
          </p:cNvPr>
          <p:cNvSpPr txBox="1"/>
          <p:nvPr/>
        </p:nvSpPr>
        <p:spPr>
          <a:xfrm>
            <a:off x="2717181" y="3513568"/>
            <a:ext cx="914400" cy="914400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sz="1600" b="1" dirty="0"/>
              <a:t>691</a:t>
            </a:r>
          </a:p>
        </p:txBody>
      </p:sp>
      <p:sp>
        <p:nvSpPr>
          <p:cNvPr id="11" name="Textfeld 1">
            <a:extLst>
              <a:ext uri="{FF2B5EF4-FFF2-40B4-BE49-F238E27FC236}">
                <a16:creationId xmlns:a16="http://schemas.microsoft.com/office/drawing/2014/main" id="{FA8935C3-DCC8-40E6-A9B0-A1335B5EA79C}"/>
              </a:ext>
            </a:extLst>
          </p:cNvPr>
          <p:cNvSpPr txBox="1"/>
          <p:nvPr/>
        </p:nvSpPr>
        <p:spPr>
          <a:xfrm>
            <a:off x="5533042" y="3145578"/>
            <a:ext cx="914400" cy="914400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sz="1600" b="1" dirty="0"/>
              <a:t>815</a:t>
            </a:r>
          </a:p>
        </p:txBody>
      </p:sp>
      <p:sp>
        <p:nvSpPr>
          <p:cNvPr id="12" name="Textfeld 1">
            <a:extLst>
              <a:ext uri="{FF2B5EF4-FFF2-40B4-BE49-F238E27FC236}">
                <a16:creationId xmlns:a16="http://schemas.microsoft.com/office/drawing/2014/main" id="{D8C29942-DBBF-4D24-B5E7-030B4B92E66D}"/>
              </a:ext>
            </a:extLst>
          </p:cNvPr>
          <p:cNvSpPr txBox="1"/>
          <p:nvPr/>
        </p:nvSpPr>
        <p:spPr>
          <a:xfrm>
            <a:off x="8371205" y="2599168"/>
            <a:ext cx="914400" cy="914400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sz="1600" b="1" dirty="0"/>
              <a:t>984</a:t>
            </a:r>
          </a:p>
        </p:txBody>
      </p:sp>
      <p:sp>
        <p:nvSpPr>
          <p:cNvPr id="13" name="Textfeld 1">
            <a:extLst>
              <a:ext uri="{FF2B5EF4-FFF2-40B4-BE49-F238E27FC236}">
                <a16:creationId xmlns:a16="http://schemas.microsoft.com/office/drawing/2014/main" id="{BE58AFB0-D341-4A27-9CEC-FC606CD56115}"/>
              </a:ext>
            </a:extLst>
          </p:cNvPr>
          <p:cNvSpPr txBox="1"/>
          <p:nvPr/>
        </p:nvSpPr>
        <p:spPr>
          <a:xfrm>
            <a:off x="2717181" y="5454035"/>
            <a:ext cx="914400" cy="914400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sz="1600" b="1" dirty="0">
                <a:solidFill>
                  <a:schemeClr val="bg1"/>
                </a:solidFill>
              </a:rPr>
              <a:t>168</a:t>
            </a:r>
          </a:p>
        </p:txBody>
      </p:sp>
      <p:sp>
        <p:nvSpPr>
          <p:cNvPr id="14" name="Textfeld 1">
            <a:extLst>
              <a:ext uri="{FF2B5EF4-FFF2-40B4-BE49-F238E27FC236}">
                <a16:creationId xmlns:a16="http://schemas.microsoft.com/office/drawing/2014/main" id="{CCAE65AF-D927-4D64-AC4C-623CDD102F69}"/>
              </a:ext>
            </a:extLst>
          </p:cNvPr>
          <p:cNvSpPr txBox="1"/>
          <p:nvPr/>
        </p:nvSpPr>
        <p:spPr>
          <a:xfrm>
            <a:off x="5533042" y="5454190"/>
            <a:ext cx="914400" cy="914400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sz="1600" b="1" dirty="0">
                <a:solidFill>
                  <a:schemeClr val="bg1"/>
                </a:solidFill>
              </a:rPr>
              <a:t>202</a:t>
            </a:r>
          </a:p>
        </p:txBody>
      </p:sp>
      <p:sp>
        <p:nvSpPr>
          <p:cNvPr id="15" name="Textfeld 1">
            <a:extLst>
              <a:ext uri="{FF2B5EF4-FFF2-40B4-BE49-F238E27FC236}">
                <a16:creationId xmlns:a16="http://schemas.microsoft.com/office/drawing/2014/main" id="{1A66032C-3FF6-4DAC-A950-68C667BB376A}"/>
              </a:ext>
            </a:extLst>
          </p:cNvPr>
          <p:cNvSpPr txBox="1"/>
          <p:nvPr/>
        </p:nvSpPr>
        <p:spPr>
          <a:xfrm>
            <a:off x="8371205" y="5454190"/>
            <a:ext cx="914400" cy="914400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sz="1600" b="1" dirty="0">
                <a:solidFill>
                  <a:schemeClr val="bg1"/>
                </a:solidFill>
              </a:rPr>
              <a:t>228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F718CF6-54EB-F445-BCF7-E1F21A3338C5}"/>
              </a:ext>
            </a:extLst>
          </p:cNvPr>
          <p:cNvSpPr txBox="1"/>
          <p:nvPr/>
        </p:nvSpPr>
        <p:spPr>
          <a:xfrm>
            <a:off x="8020878" y="6356350"/>
            <a:ext cx="34864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Source: </a:t>
            </a:r>
            <a:r>
              <a:rPr lang="en-US" dirty="0" err="1"/>
              <a:t>Jorg</a:t>
            </a:r>
            <a:r>
              <a:rPr lang="en-US" dirty="0"/>
              <a:t> Henkel, TPC chair, DAC</a:t>
            </a:r>
          </a:p>
        </p:txBody>
      </p:sp>
    </p:spTree>
    <p:extLst>
      <p:ext uri="{BB962C8B-B14F-4D97-AF65-F5344CB8AC3E}">
        <p14:creationId xmlns:p14="http://schemas.microsoft.com/office/powerpoint/2010/main" val="2712151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DAF842-03B3-45BA-8CB6-EE92EFEEFD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58</a:t>
            </a:r>
            <a:r>
              <a:rPr lang="en-US" baseline="30000" dirty="0"/>
              <a:t>th</a:t>
            </a:r>
            <a:r>
              <a:rPr lang="en-US" dirty="0"/>
              <a:t> DAC in 2021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9ED6B0-D200-47AB-934A-01EC7B20E4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84851"/>
            <a:ext cx="9559970" cy="4556511"/>
          </a:xfrm>
        </p:spPr>
        <p:txBody>
          <a:bodyPr/>
          <a:lstStyle/>
          <a:p>
            <a:r>
              <a:rPr lang="en-US" dirty="0"/>
              <a:t>Virtual DAC or Hybrid DAC?</a:t>
            </a:r>
          </a:p>
          <a:p>
            <a:pPr lvl="1"/>
            <a:r>
              <a:rPr lang="en-US" dirty="0"/>
              <a:t>Not determined yet</a:t>
            </a:r>
          </a:p>
          <a:p>
            <a:pPr lvl="1"/>
            <a:r>
              <a:rPr lang="en-US" dirty="0"/>
              <a:t>What does Hybrid DAC mean? </a:t>
            </a:r>
            <a:r>
              <a:rPr lang="en-US" dirty="0">
                <a:sym typeface="Wingdings" pitchFamily="2" charset="2"/>
              </a:rPr>
              <a:t> Still being discussed</a:t>
            </a:r>
          </a:p>
          <a:p>
            <a:pPr lvl="1"/>
            <a:r>
              <a:rPr lang="en-US" dirty="0">
                <a:sym typeface="Wingdings" pitchFamily="2" charset="2"/>
              </a:rPr>
              <a:t>However, some form of physical conference is very favorably discussed (particularly for exhibition)</a:t>
            </a:r>
          </a:p>
          <a:p>
            <a:r>
              <a:rPr lang="en-US" dirty="0">
                <a:sym typeface="Wingdings" pitchFamily="2" charset="2"/>
              </a:rPr>
              <a:t>Co-location with SEMICON is still being discussed</a:t>
            </a:r>
          </a:p>
          <a:p>
            <a:pPr lvl="1"/>
            <a:r>
              <a:rPr lang="en-US" dirty="0">
                <a:sym typeface="Wingdings" pitchFamily="2" charset="2"/>
              </a:rPr>
              <a:t>In case of co-location: July in 2021</a:t>
            </a:r>
          </a:p>
          <a:p>
            <a:pPr lvl="1"/>
            <a:r>
              <a:rPr lang="en-US" dirty="0">
                <a:sym typeface="Wingdings" pitchFamily="2" charset="2"/>
              </a:rPr>
              <a:t>In case of DAC alone: June in 2021</a:t>
            </a:r>
          </a:p>
          <a:p>
            <a:pPr lvl="1"/>
            <a:r>
              <a:rPr lang="en-US" dirty="0">
                <a:sym typeface="Wingdings" pitchFamily="2" charset="2"/>
              </a:rPr>
              <a:t>Both options are alive</a:t>
            </a:r>
          </a:p>
          <a:p>
            <a:pPr lvl="1"/>
            <a:r>
              <a:rPr lang="en-US" dirty="0">
                <a:sym typeface="Wingdings" pitchFamily="2" charset="2"/>
              </a:rPr>
              <a:t>SEMI wants to co-locate in 2021/2022</a:t>
            </a:r>
          </a:p>
          <a:p>
            <a:pPr lvl="1"/>
            <a:endParaRPr lang="en-US" dirty="0">
              <a:sym typeface="Wingdings" pitchFamily="2" charset="2"/>
            </a:endParaRPr>
          </a:p>
          <a:p>
            <a:endParaRPr lang="en-US" dirty="0">
              <a:sym typeface="Wingdings" pitchFamily="2" charset="2"/>
            </a:endParaRP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15180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219</Words>
  <Application>Microsoft Macintosh PowerPoint</Application>
  <PresentationFormat>Widescreen</PresentationFormat>
  <Paragraphs>36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DAC Report</vt:lpstr>
      <vt:lpstr>First Virtual DAC 2020</vt:lpstr>
      <vt:lpstr>PowerPoint Presentation</vt:lpstr>
      <vt:lpstr>58th DAC in 2021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Exapmple Here</dc:title>
  <dc:creator>Hough,Mackenzie C</dc:creator>
  <cp:lastModifiedBy>Gi-Joon Nam</cp:lastModifiedBy>
  <cp:revision>13</cp:revision>
  <dcterms:created xsi:type="dcterms:W3CDTF">2020-08-31T15:23:30Z</dcterms:created>
  <dcterms:modified xsi:type="dcterms:W3CDTF">2020-10-26T13:20:06Z</dcterms:modified>
</cp:coreProperties>
</file>