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73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Accepted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Tabelle1!$A$2:$A$4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168</c:v>
                </c:pt>
                <c:pt idx="1">
                  <c:v>202</c:v>
                </c:pt>
                <c:pt idx="2">
                  <c:v>228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28-4B42-A506-EAF87848AC35}"/>
            </c:ext>
          </c:extLst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Submissions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Tabelle1!$A$2:$A$4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Tabelle1!$D$2:$D$4</c:f>
              <c:numCache>
                <c:formatCode>General</c:formatCode>
                <c:ptCount val="3"/>
                <c:pt idx="0">
                  <c:v>523</c:v>
                </c:pt>
                <c:pt idx="1">
                  <c:v>613</c:v>
                </c:pt>
                <c:pt idx="2">
                  <c:v>756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28-4B42-A506-EAF87848AC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20732968"/>
        <c:axId val="212086879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Tabelle1!$C$1</c15:sqref>
                        </c15:formulaRef>
                      </c:ext>
                    </c:extLst>
                    <c:strCache>
                      <c:ptCount val="1"/>
                      <c:pt idx="0">
                        <c:v>Total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Tabelle1!$A$2:$A$4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Tabelle1!$C$2:$C$4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691</c:v>
                      </c:pt>
                      <c:pt idx="1">
                        <c:v>815</c:v>
                      </c:pt>
                      <c:pt idx="2">
                        <c:v>984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FF28-4B42-A506-EAF87848AC35}"/>
                  </c:ext>
                </c:extLst>
              </c15:ser>
            </c15:filteredBarSeries>
          </c:ext>
        </c:extLst>
      </c:barChart>
      <c:catAx>
        <c:axId val="2120732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0868792"/>
        <c:crosses val="autoZero"/>
        <c:auto val="1"/>
        <c:lblAlgn val="ctr"/>
        <c:lblOffset val="100"/>
        <c:noMultiLvlLbl val="0"/>
      </c:catAx>
      <c:valAx>
        <c:axId val="2120868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sz="1600" dirty="0" err="1"/>
                  <a:t>Submissions</a:t>
                </a:r>
                <a:endParaRPr lang="de-DE" sz="1600" dirty="0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0732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162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86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81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217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21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94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79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16DE5-6BC0-4F27-AF0F-F67664B165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2020" y="906045"/>
            <a:ext cx="9821779" cy="71771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7F2BE69-E544-430A-B502-EA00ABF99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2020" y="2069431"/>
            <a:ext cx="9821780" cy="433136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853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565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30FCD-8A35-401A-9903-417F8DBC3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DAC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BA788-2CBF-445D-B9EB-E38B9540C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Gi-Joon Nam</a:t>
            </a:r>
          </a:p>
          <a:p>
            <a:r>
              <a:rPr lang="en-US" dirty="0"/>
              <a:t>Nov. 1, 2020</a:t>
            </a:r>
          </a:p>
        </p:txBody>
      </p:sp>
    </p:spTree>
    <p:extLst>
      <p:ext uri="{BB962C8B-B14F-4D97-AF65-F5344CB8AC3E}">
        <p14:creationId xmlns:p14="http://schemas.microsoft.com/office/powerpoint/2010/main" val="218662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Virtual DAC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851"/>
            <a:ext cx="11090596" cy="455651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Overall good attendees: Total 6129</a:t>
            </a:r>
          </a:p>
          <a:p>
            <a:pPr lvl="1"/>
            <a:r>
              <a:rPr lang="en-US" dirty="0"/>
              <a:t>Conference attendees - 2,383</a:t>
            </a:r>
          </a:p>
          <a:p>
            <a:pPr lvl="1"/>
            <a:r>
              <a:rPr lang="en-US" dirty="0"/>
              <a:t>I Love DAC - 3,338</a:t>
            </a:r>
          </a:p>
          <a:p>
            <a:pPr lvl="1"/>
            <a:r>
              <a:rPr lang="en-US" dirty="0"/>
              <a:t>Exhibitors’ booth staff - 408</a:t>
            </a:r>
          </a:p>
          <a:p>
            <a:pPr lvl="1"/>
            <a:r>
              <a:rPr lang="en-US" dirty="0"/>
              <a:t>Record attendance viewing each of the four Keynotes, plus attendees globally were able to view the recorded technical sessions at their leisure in their respected time-zones</a:t>
            </a:r>
          </a:p>
          <a:p>
            <a:r>
              <a:rPr lang="en-US" dirty="0"/>
              <a:t>Total # of attendees leapt by 52% compared to DAC 2019</a:t>
            </a:r>
          </a:p>
          <a:p>
            <a:r>
              <a:rPr lang="en-US" dirty="0"/>
              <a:t>Finance Report (info from Cristiana </a:t>
            </a:r>
            <a:r>
              <a:rPr lang="en-US" dirty="0" err="1"/>
              <a:t>Bolchini</a:t>
            </a:r>
            <a:r>
              <a:rPr lang="en-US" dirty="0"/>
              <a:t>, VP of </a:t>
            </a:r>
            <a:r>
              <a:rPr lang="en-US"/>
              <a:t>Finance) : </a:t>
            </a:r>
            <a:endParaRPr lang="en-US" dirty="0"/>
          </a:p>
          <a:p>
            <a:pPr lvl="1"/>
            <a:r>
              <a:rPr lang="en-US" dirty="0"/>
              <a:t>Revenues:	$1,721,348</a:t>
            </a:r>
          </a:p>
          <a:p>
            <a:pPr lvl="1"/>
            <a:r>
              <a:rPr lang="en-US" dirty="0"/>
              <a:t>Expenses : 	$1,869,590</a:t>
            </a:r>
          </a:p>
          <a:p>
            <a:pPr lvl="1"/>
            <a:r>
              <a:rPr lang="en-US" dirty="0"/>
              <a:t>Net           :              -$148,242</a:t>
            </a:r>
          </a:p>
          <a:p>
            <a:pPr lvl="1"/>
            <a:r>
              <a:rPr lang="en-US" dirty="0"/>
              <a:t>CEDA’s share: 	 -$  74,121</a:t>
            </a:r>
          </a:p>
        </p:txBody>
      </p:sp>
    </p:spTree>
    <p:extLst>
      <p:ext uri="{BB962C8B-B14F-4D97-AF65-F5344CB8AC3E}">
        <p14:creationId xmlns:p14="http://schemas.microsoft.com/office/powerpoint/2010/main" val="2417829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B8B61C67-E874-4010-9558-2E2FC6EC98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0641044"/>
              </p:ext>
            </p:extLst>
          </p:nvPr>
        </p:nvGraphicFramePr>
        <p:xfrm>
          <a:off x="688157" y="2070100"/>
          <a:ext cx="11114202" cy="4286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91D74D35-0459-4B85-823B-97E10E2BD8B8}"/>
              </a:ext>
            </a:extLst>
          </p:cNvPr>
          <p:cNvSpPr txBox="1">
            <a:spLocks/>
          </p:cNvSpPr>
          <p:nvPr/>
        </p:nvSpPr>
        <p:spPr>
          <a:xfrm>
            <a:off x="1532020" y="1123846"/>
            <a:ext cx="9821779" cy="7177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984 submitted; 228 accepted; 23.2% Acceptance Rate; Sessions: 33R + 17L </a:t>
            </a: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68B7916E-1FD9-4379-85E1-87CB7267E446}"/>
              </a:ext>
            </a:extLst>
          </p:cNvPr>
          <p:cNvSpPr txBox="1"/>
          <p:nvPr/>
        </p:nvSpPr>
        <p:spPr>
          <a:xfrm>
            <a:off x="1524001" y="463463"/>
            <a:ext cx="9824580" cy="523220"/>
          </a:xfrm>
          <a:prstGeom prst="rect">
            <a:avLst/>
          </a:prstGeom>
          <a:solidFill>
            <a:srgbClr val="ED7D3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DAT Research Papers Statistics in Recent Years</a:t>
            </a:r>
          </a:p>
        </p:txBody>
      </p:sp>
      <p:sp>
        <p:nvSpPr>
          <p:cNvPr id="10" name="Textfeld 1">
            <a:extLst>
              <a:ext uri="{FF2B5EF4-FFF2-40B4-BE49-F238E27FC236}">
                <a16:creationId xmlns:a16="http://schemas.microsoft.com/office/drawing/2014/main" id="{99A7BDA0-62B4-46DD-AB24-A0226460C574}"/>
              </a:ext>
            </a:extLst>
          </p:cNvPr>
          <p:cNvSpPr txBox="1"/>
          <p:nvPr/>
        </p:nvSpPr>
        <p:spPr>
          <a:xfrm>
            <a:off x="2717181" y="3513568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600" b="1" dirty="0"/>
              <a:t>691</a:t>
            </a:r>
          </a:p>
        </p:txBody>
      </p:sp>
      <p:sp>
        <p:nvSpPr>
          <p:cNvPr id="11" name="Textfeld 1">
            <a:extLst>
              <a:ext uri="{FF2B5EF4-FFF2-40B4-BE49-F238E27FC236}">
                <a16:creationId xmlns:a16="http://schemas.microsoft.com/office/drawing/2014/main" id="{FA8935C3-DCC8-40E6-A9B0-A1335B5EA79C}"/>
              </a:ext>
            </a:extLst>
          </p:cNvPr>
          <p:cNvSpPr txBox="1"/>
          <p:nvPr/>
        </p:nvSpPr>
        <p:spPr>
          <a:xfrm>
            <a:off x="5533042" y="3145578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600" b="1" dirty="0"/>
              <a:t>815</a:t>
            </a:r>
          </a:p>
        </p:txBody>
      </p:sp>
      <p:sp>
        <p:nvSpPr>
          <p:cNvPr id="12" name="Textfeld 1">
            <a:extLst>
              <a:ext uri="{FF2B5EF4-FFF2-40B4-BE49-F238E27FC236}">
                <a16:creationId xmlns:a16="http://schemas.microsoft.com/office/drawing/2014/main" id="{D8C29942-DBBF-4D24-B5E7-030B4B92E66D}"/>
              </a:ext>
            </a:extLst>
          </p:cNvPr>
          <p:cNvSpPr txBox="1"/>
          <p:nvPr/>
        </p:nvSpPr>
        <p:spPr>
          <a:xfrm>
            <a:off x="8371205" y="2599168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600" b="1" dirty="0"/>
              <a:t>984</a:t>
            </a:r>
          </a:p>
        </p:txBody>
      </p:sp>
      <p:sp>
        <p:nvSpPr>
          <p:cNvPr id="13" name="Textfeld 1">
            <a:extLst>
              <a:ext uri="{FF2B5EF4-FFF2-40B4-BE49-F238E27FC236}">
                <a16:creationId xmlns:a16="http://schemas.microsoft.com/office/drawing/2014/main" id="{BE58AFB0-D341-4A27-9CEC-FC606CD56115}"/>
              </a:ext>
            </a:extLst>
          </p:cNvPr>
          <p:cNvSpPr txBox="1"/>
          <p:nvPr/>
        </p:nvSpPr>
        <p:spPr>
          <a:xfrm>
            <a:off x="2717181" y="5454035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600" b="1" dirty="0">
                <a:solidFill>
                  <a:schemeClr val="bg1"/>
                </a:solidFill>
              </a:rPr>
              <a:t>168</a:t>
            </a:r>
          </a:p>
        </p:txBody>
      </p:sp>
      <p:sp>
        <p:nvSpPr>
          <p:cNvPr id="14" name="Textfeld 1">
            <a:extLst>
              <a:ext uri="{FF2B5EF4-FFF2-40B4-BE49-F238E27FC236}">
                <a16:creationId xmlns:a16="http://schemas.microsoft.com/office/drawing/2014/main" id="{CCAE65AF-D927-4D64-AC4C-623CDD102F69}"/>
              </a:ext>
            </a:extLst>
          </p:cNvPr>
          <p:cNvSpPr txBox="1"/>
          <p:nvPr/>
        </p:nvSpPr>
        <p:spPr>
          <a:xfrm>
            <a:off x="5533042" y="5454190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600" b="1" dirty="0">
                <a:solidFill>
                  <a:schemeClr val="bg1"/>
                </a:solidFill>
              </a:rPr>
              <a:t>202</a:t>
            </a:r>
          </a:p>
        </p:txBody>
      </p:sp>
      <p:sp>
        <p:nvSpPr>
          <p:cNvPr id="15" name="Textfeld 1">
            <a:extLst>
              <a:ext uri="{FF2B5EF4-FFF2-40B4-BE49-F238E27FC236}">
                <a16:creationId xmlns:a16="http://schemas.microsoft.com/office/drawing/2014/main" id="{1A66032C-3FF6-4DAC-A950-68C667BB376A}"/>
              </a:ext>
            </a:extLst>
          </p:cNvPr>
          <p:cNvSpPr txBox="1"/>
          <p:nvPr/>
        </p:nvSpPr>
        <p:spPr>
          <a:xfrm>
            <a:off x="8371205" y="5454190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600" b="1" dirty="0">
                <a:solidFill>
                  <a:schemeClr val="bg1"/>
                </a:solidFill>
              </a:rPr>
              <a:t>228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718CF6-54EB-F445-BCF7-E1F21A3338C5}"/>
              </a:ext>
            </a:extLst>
          </p:cNvPr>
          <p:cNvSpPr txBox="1"/>
          <p:nvPr/>
        </p:nvSpPr>
        <p:spPr>
          <a:xfrm>
            <a:off x="8020878" y="6356350"/>
            <a:ext cx="3486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 err="1"/>
              <a:t>Jorg</a:t>
            </a:r>
            <a:r>
              <a:rPr lang="en-US" dirty="0"/>
              <a:t> Henkel, TPC chair, DAC</a:t>
            </a:r>
          </a:p>
        </p:txBody>
      </p:sp>
    </p:spTree>
    <p:extLst>
      <p:ext uri="{BB962C8B-B14F-4D97-AF65-F5344CB8AC3E}">
        <p14:creationId xmlns:p14="http://schemas.microsoft.com/office/powerpoint/2010/main" val="271215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58</a:t>
            </a:r>
            <a:r>
              <a:rPr lang="en-US" baseline="30000" dirty="0"/>
              <a:t>th</a:t>
            </a:r>
            <a:r>
              <a:rPr lang="en-US" dirty="0"/>
              <a:t> DAC in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851"/>
            <a:ext cx="9559970" cy="4556511"/>
          </a:xfrm>
        </p:spPr>
        <p:txBody>
          <a:bodyPr/>
          <a:lstStyle/>
          <a:p>
            <a:r>
              <a:rPr lang="en-US" dirty="0"/>
              <a:t>Virtual DAC or Hybrid DAC?</a:t>
            </a:r>
          </a:p>
          <a:p>
            <a:pPr lvl="1"/>
            <a:r>
              <a:rPr lang="en-US" dirty="0"/>
              <a:t>Not determined yet</a:t>
            </a:r>
          </a:p>
          <a:p>
            <a:pPr lvl="1"/>
            <a:r>
              <a:rPr lang="en-US" dirty="0"/>
              <a:t>What does Hybrid DAC mean? </a:t>
            </a:r>
            <a:r>
              <a:rPr lang="en-US" dirty="0">
                <a:sym typeface="Wingdings" pitchFamily="2" charset="2"/>
              </a:rPr>
              <a:t> Still being discussed</a:t>
            </a:r>
          </a:p>
          <a:p>
            <a:pPr lvl="1"/>
            <a:r>
              <a:rPr lang="en-US" dirty="0">
                <a:sym typeface="Wingdings" pitchFamily="2" charset="2"/>
              </a:rPr>
              <a:t>However, some form of physical conference is very favorably discussed (particularly for exhibition)</a:t>
            </a:r>
          </a:p>
          <a:p>
            <a:r>
              <a:rPr lang="en-US" dirty="0">
                <a:sym typeface="Wingdings" pitchFamily="2" charset="2"/>
              </a:rPr>
              <a:t>Co-location with SEMICON is still being discussed</a:t>
            </a:r>
          </a:p>
          <a:p>
            <a:pPr lvl="1"/>
            <a:r>
              <a:rPr lang="en-US" dirty="0">
                <a:sym typeface="Wingdings" pitchFamily="2" charset="2"/>
              </a:rPr>
              <a:t>In case of co-location: July in 2021</a:t>
            </a:r>
          </a:p>
          <a:p>
            <a:pPr lvl="1"/>
            <a:r>
              <a:rPr lang="en-US" dirty="0">
                <a:sym typeface="Wingdings" pitchFamily="2" charset="2"/>
              </a:rPr>
              <a:t>In case of DAC alone: June in 2021</a:t>
            </a:r>
          </a:p>
          <a:p>
            <a:pPr lvl="1"/>
            <a:r>
              <a:rPr lang="en-US" dirty="0">
                <a:sym typeface="Wingdings" pitchFamily="2" charset="2"/>
              </a:rPr>
              <a:t>Both options are alive</a:t>
            </a:r>
          </a:p>
          <a:p>
            <a:pPr lvl="1"/>
            <a:r>
              <a:rPr lang="en-US" dirty="0">
                <a:sym typeface="Wingdings" pitchFamily="2" charset="2"/>
              </a:rPr>
              <a:t>SEMI wants to co-locate in 2021/2022</a:t>
            </a:r>
          </a:p>
          <a:p>
            <a:pPr lvl="1"/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518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219</Words>
  <Application>Microsoft Macintosh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DAC Report</vt:lpstr>
      <vt:lpstr>First Virtual DAC 2020</vt:lpstr>
      <vt:lpstr>PowerPoint Presentation</vt:lpstr>
      <vt:lpstr>58th DAC in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Gi-Joon Nam</cp:lastModifiedBy>
  <cp:revision>13</cp:revision>
  <dcterms:created xsi:type="dcterms:W3CDTF">2020-08-31T15:23:30Z</dcterms:created>
  <dcterms:modified xsi:type="dcterms:W3CDTF">2020-10-26T13:20:06Z</dcterms:modified>
</cp:coreProperties>
</file>