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=""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=""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3.png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content/dam/ieee-standards/standards/web/governance/audcom/baseline_sponsor_2017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CEDA Standards Committee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Dennis Brophy</a:t>
            </a:r>
            <a:endParaRPr lang="en-US" dirty="0"/>
          </a:p>
          <a:p>
            <a:r>
              <a:rPr lang="en-US" dirty="0" smtClean="0"/>
              <a:t>1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Affiliate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Connection with global industry </a:t>
            </a:r>
            <a:endParaRPr lang="en-US" dirty="0" smtClean="0"/>
          </a:p>
          <a:p>
            <a:r>
              <a:rPr lang="en-US" dirty="0" smtClean="0"/>
              <a:t>IEEE Open Source</a:t>
            </a:r>
          </a:p>
          <a:p>
            <a:pPr lvl="1"/>
            <a:r>
              <a:rPr lang="en-US" dirty="0" smtClean="0"/>
              <a:t>Connection with CEDA Chapters</a:t>
            </a:r>
            <a:endParaRPr lang="en-US" dirty="0" smtClean="0"/>
          </a:p>
          <a:p>
            <a:r>
              <a:rPr lang="en-US" dirty="0" smtClean="0"/>
              <a:t>CEDA Standards Sponsor Committee </a:t>
            </a:r>
          </a:p>
          <a:p>
            <a:pPr lvl="1"/>
            <a:r>
              <a:rPr lang="en-US" dirty="0" smtClean="0"/>
              <a:t>Official sanctioning to support standards connection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7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Affiliate Network (IAN)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Industry Affiliate Network (IAN) is a broad-based growth platform formed and constituted by the IEEE Standards Association’s Corporate Advisory Group (CAG)</a:t>
            </a:r>
          </a:p>
          <a:p>
            <a:pPr lvl="1"/>
            <a:r>
              <a:rPr lang="en-US" dirty="0" smtClean="0"/>
              <a:t>Instantiated over the last 2+ years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IAN provides an open and strategic framework for IEEE SA to identify and actively engage consortia, and industry communities</a:t>
            </a:r>
          </a:p>
          <a:p>
            <a:pPr lvl="1"/>
            <a:r>
              <a:rPr lang="en-US" dirty="0" smtClean="0"/>
              <a:t>Significant membership growth opportunities, expanding beyond traditional industry participation</a:t>
            </a:r>
          </a:p>
          <a:p>
            <a:pPr lvl="1"/>
            <a:r>
              <a:rPr lang="en-US" dirty="0" smtClean="0"/>
              <a:t>Increased SA revenue opportunity</a:t>
            </a:r>
          </a:p>
          <a:p>
            <a:pPr lvl="1"/>
            <a:r>
              <a:rPr lang="en-US" dirty="0" smtClean="0"/>
              <a:t>Potential ISTO collaboration alignment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IAN provides strategic value to both IEEE SA and partner industry communities</a:t>
            </a:r>
          </a:p>
          <a:p>
            <a:pPr lvl="1"/>
            <a:r>
              <a:rPr lang="en-US" dirty="0" smtClean="0"/>
              <a:t>Foster strategic activities with industry communities and consortia to achieve greater impact on Standards Deployment Ecosystem</a:t>
            </a:r>
          </a:p>
          <a:p>
            <a:pPr lvl="2"/>
            <a:r>
              <a:rPr lang="en-US" dirty="0" smtClean="0"/>
              <a:t>Adopt existing market-relevant specifications from industry communities &amp; consortia</a:t>
            </a:r>
          </a:p>
          <a:p>
            <a:pPr lvl="2"/>
            <a:r>
              <a:rPr lang="en-US" dirty="0" smtClean="0"/>
              <a:t>Enable the creation and release of new market-relevant standards</a:t>
            </a:r>
          </a:p>
          <a:p>
            <a:pPr lvl="1"/>
            <a:r>
              <a:rPr lang="en-US" dirty="0" smtClean="0"/>
              <a:t>Global market visibility through SA distribution of dual branded industry standards</a:t>
            </a:r>
          </a:p>
          <a:p>
            <a:pPr lvl="1"/>
            <a:r>
              <a:rPr lang="en-US" dirty="0" smtClean="0"/>
              <a:t>Potential New market-driven technologies not historically part of IEEE Portfolio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03" y="1333299"/>
            <a:ext cx="1916002" cy="3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Affiliate Network (IAN),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List of Industry Affiliates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0B5B6B-8432-5E47-8FCF-93FD4990FF7D}"/>
              </a:ext>
            </a:extLst>
          </p:cNvPr>
          <p:cNvSpPr/>
          <p:nvPr/>
        </p:nvSpPr>
        <p:spPr>
          <a:xfrm>
            <a:off x="1214441" y="2395401"/>
            <a:ext cx="6233819" cy="22253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571D20-E395-D24F-8AC4-8158D00A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64" y="2539609"/>
            <a:ext cx="732484" cy="582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C34CB1-2F0B-E54C-A798-51875CA8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21" y="2589616"/>
            <a:ext cx="1167858" cy="62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D30D82-0F12-0442-9C92-6393FA70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6" y="2701537"/>
            <a:ext cx="1014331" cy="674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B23E4F-9B8B-F743-A031-F9ABAFA66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34" y="3376453"/>
            <a:ext cx="1868228" cy="535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287233-F977-DB4A-B4D3-0C620C26B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844" y="2654621"/>
            <a:ext cx="1040475" cy="587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73E9E9-0D30-A244-839B-7D3530ABDA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018" y="3609882"/>
            <a:ext cx="1370189" cy="71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8A74B3-1599-8E4F-A6C6-41B8E8A74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3119" y="3295993"/>
            <a:ext cx="1391975" cy="695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98772C-D451-2941-9FEF-ED500A775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299" y="3926800"/>
            <a:ext cx="1418563" cy="6134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E20F403-14DB-B54A-BF31-C470F235A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720" y="3966348"/>
            <a:ext cx="1698876" cy="404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2503" y="1333299"/>
            <a:ext cx="1916002" cy="3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2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Affiliate Network (IAN),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Case Study: Accellera Systems Initiative</a:t>
            </a:r>
          </a:p>
          <a:p>
            <a:pPr lvl="1"/>
            <a:r>
              <a:rPr lang="en-US" dirty="0" smtClean="0"/>
              <a:t>Accellera Systems Initiative is a not-for-profit organization dedicated to create, support, promote and advance system-level design, modeling and verification standards for use by the worldwide electronics industry.  </a:t>
            </a:r>
          </a:p>
          <a:p>
            <a:pPr lvl="1"/>
            <a:r>
              <a:rPr lang="en-US" dirty="0" smtClean="0"/>
              <a:t>Accellera Systems Initiative was born from VHDL (IEEE 1076) and Verilog (IEEE 1364) standardization, adoption and promotion efforts.</a:t>
            </a:r>
          </a:p>
          <a:p>
            <a:pPr lvl="2"/>
            <a:r>
              <a:rPr lang="en-US" dirty="0" smtClean="0"/>
              <a:t>More than 20 specifications sent to IEEE SA for standardization and ongoing maintenance. </a:t>
            </a:r>
          </a:p>
          <a:p>
            <a:pPr lvl="1"/>
            <a:r>
              <a:rPr lang="en-US" dirty="0" smtClean="0"/>
              <a:t>Cited reasons for working with IEEE-SA</a:t>
            </a:r>
          </a:p>
          <a:p>
            <a:pPr lvl="2"/>
            <a:r>
              <a:rPr lang="en-US" dirty="0" smtClean="0"/>
              <a:t>IEEE SA brings Accellera standards worldwide recognition &amp; reach</a:t>
            </a:r>
          </a:p>
          <a:p>
            <a:pPr lvl="2"/>
            <a:r>
              <a:rPr lang="en-US" dirty="0" smtClean="0"/>
              <a:t>IEEE SA recognized globally as a leading standards-development organization for a broad range of technical areas</a:t>
            </a:r>
          </a:p>
          <a:p>
            <a:pPr lvl="2"/>
            <a:r>
              <a:rPr lang="en-US" dirty="0" smtClean="0"/>
              <a:t>IEEE SA’s standards development process is rigorous, open, fair, peer-reviewed and comprehensive</a:t>
            </a:r>
          </a:p>
          <a:p>
            <a:pPr lvl="2"/>
            <a:r>
              <a:rPr lang="en-US" dirty="0" smtClean="0"/>
              <a:t>Standards are robust, and resultant stability and longevity of a standard encourages rapid, widespread adoption</a:t>
            </a:r>
          </a:p>
          <a:p>
            <a:pPr lvl="2"/>
            <a:r>
              <a:rPr lang="en-US" dirty="0" smtClean="0"/>
              <a:t>IEEE SA Dual-Logo Relationship with IEC promotes further trusted global adoption</a:t>
            </a:r>
          </a:p>
          <a:p>
            <a:pPr lvl="2"/>
            <a:r>
              <a:rPr lang="en-US" dirty="0" smtClean="0"/>
              <a:t>IEEE SA standards based on Accellera documents are broadly acceptable to a global audience</a:t>
            </a:r>
          </a:p>
          <a:p>
            <a:pPr lvl="2"/>
            <a:r>
              <a:rPr lang="en-US" dirty="0" err="1" smtClean="0"/>
              <a:t>SystemVerilog</a:t>
            </a:r>
            <a:r>
              <a:rPr lang="en-US" dirty="0" smtClean="0"/>
              <a:t> | IEEE Std. 1800™ Example</a:t>
            </a:r>
          </a:p>
          <a:p>
            <a:pPr lvl="3"/>
            <a:r>
              <a:rPr lang="en-US" dirty="0" smtClean="0"/>
              <a:t>2005: Migrated Verilog (IEEE Std. 1364™) to </a:t>
            </a:r>
            <a:r>
              <a:rPr lang="en-US" dirty="0" err="1" smtClean="0"/>
              <a:t>SystemVerilog</a:t>
            </a:r>
            <a:endParaRPr lang="en-US" dirty="0" smtClean="0"/>
          </a:p>
          <a:p>
            <a:pPr lvl="3"/>
            <a:r>
              <a:rPr lang="en-US" dirty="0" smtClean="0"/>
              <a:t>2007: </a:t>
            </a:r>
            <a:r>
              <a:rPr lang="en-US" dirty="0" err="1" smtClean="0"/>
              <a:t>SystemVerilog</a:t>
            </a:r>
            <a:r>
              <a:rPr lang="en-US" dirty="0" smtClean="0"/>
              <a:t> market adoption from 6-companies and 9-products to 137-companies and &gt;350 products</a:t>
            </a:r>
          </a:p>
          <a:p>
            <a:pPr lvl="3"/>
            <a:r>
              <a:rPr lang="en-US" dirty="0" smtClean="0"/>
              <a:t>2009: </a:t>
            </a:r>
            <a:r>
              <a:rPr lang="en-US" dirty="0" err="1" smtClean="0"/>
              <a:t>SystemVerilog</a:t>
            </a:r>
            <a:r>
              <a:rPr lang="en-US" dirty="0" smtClean="0"/>
              <a:t> Standard Revised</a:t>
            </a:r>
          </a:p>
          <a:p>
            <a:pPr lvl="3"/>
            <a:r>
              <a:rPr lang="en-US" dirty="0" smtClean="0"/>
              <a:t>2011: Dual-Logo approved – IEC 62530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03" y="1333299"/>
            <a:ext cx="1916002" cy="3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Committee (</a:t>
            </a:r>
            <a:r>
              <a:rPr lang="en-US" dirty="0" err="1" smtClean="0"/>
              <a:t>OSCom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for connection with Academic Community</a:t>
            </a:r>
          </a:p>
          <a:p>
            <a:r>
              <a:rPr lang="en-US" dirty="0" smtClean="0"/>
              <a:t>Introduce IEEE SA Open to local chapters at virtual meetups</a:t>
            </a:r>
          </a:p>
          <a:p>
            <a:endParaRPr lang="en-US" dirty="0"/>
          </a:p>
          <a:p>
            <a:r>
              <a:rPr lang="en-US" dirty="0" smtClean="0"/>
              <a:t>DA use today</a:t>
            </a:r>
          </a:p>
          <a:p>
            <a:pPr lvl="1"/>
            <a:r>
              <a:rPr lang="en-US" dirty="0" smtClean="0"/>
              <a:t>VHDL 1076 Packages</a:t>
            </a:r>
          </a:p>
          <a:p>
            <a:pPr lvl="1"/>
            <a:r>
              <a:rPr lang="en-US" dirty="0" smtClean="0"/>
              <a:t>VHDL Verification Methodologies</a:t>
            </a:r>
          </a:p>
          <a:p>
            <a:pPr lvl="2"/>
            <a:r>
              <a:rPr lang="en-US" dirty="0" smtClean="0"/>
              <a:t>OSVVM</a:t>
            </a:r>
          </a:p>
          <a:p>
            <a:pPr lvl="2"/>
            <a:r>
              <a:rPr lang="en-US" dirty="0" smtClean="0"/>
              <a:t>UVVM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1157288"/>
            <a:ext cx="26003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6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 Standards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Council on EDA approved formation at </a:t>
            </a:r>
            <a:br>
              <a:rPr lang="en-US" dirty="0" smtClean="0"/>
            </a:br>
            <a:r>
              <a:rPr lang="en-US" dirty="0" smtClean="0"/>
              <a:t>Dresden meeting </a:t>
            </a:r>
          </a:p>
          <a:p>
            <a:pPr lvl="1"/>
            <a:r>
              <a:rPr lang="en-US" dirty="0" smtClean="0"/>
              <a:t>Cannot location minutes with approval</a:t>
            </a:r>
          </a:p>
          <a:p>
            <a:r>
              <a:rPr lang="en-US" dirty="0" smtClean="0"/>
              <a:t>IEEE Council on EDA Standards Committee</a:t>
            </a:r>
            <a:br>
              <a:rPr lang="en-US" dirty="0" smtClean="0"/>
            </a:br>
            <a:r>
              <a:rPr lang="en-US" dirty="0" smtClean="0"/>
              <a:t>will require minutes of action to form</a:t>
            </a:r>
          </a:p>
          <a:p>
            <a:r>
              <a:rPr lang="en-US" dirty="0" smtClean="0"/>
              <a:t>Template P&amp;P’s are changing</a:t>
            </a:r>
          </a:p>
          <a:p>
            <a:pPr lvl="1"/>
            <a:r>
              <a:rPr lang="en-US" dirty="0" smtClean="0"/>
              <a:t>Dresden meeting indicated months away</a:t>
            </a:r>
          </a:p>
          <a:p>
            <a:pPr lvl="1"/>
            <a:r>
              <a:rPr lang="en-US" dirty="0" smtClean="0"/>
              <a:t>Still not updated</a:t>
            </a:r>
          </a:p>
          <a:p>
            <a:pPr lvl="1"/>
            <a:r>
              <a:rPr lang="en-US" dirty="0" smtClean="0"/>
              <a:t>Won’t change until 2021 or early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09" y="365125"/>
            <a:ext cx="4094834" cy="529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8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Approve creation of </a:t>
            </a:r>
            <a:r>
              <a:rPr lang="en-US" dirty="0" smtClean="0"/>
              <a:t>IEEE Council on EDA Standards Committee using IEEE SA Baseline Policies and Procedures for Standards Development – Standards Committee*</a:t>
            </a:r>
          </a:p>
          <a:p>
            <a:r>
              <a:rPr lang="en-US" dirty="0" smtClean="0"/>
              <a:t>Pros: </a:t>
            </a:r>
          </a:p>
          <a:p>
            <a:pPr lvl="2"/>
            <a:r>
              <a:rPr lang="en-US" dirty="0" smtClean="0"/>
              <a:t>Establish a group for multi-Society standards development</a:t>
            </a:r>
          </a:p>
          <a:p>
            <a:pPr lvl="2"/>
            <a:r>
              <a:rPr lang="en-US" dirty="0" smtClean="0"/>
              <a:t>Build standards awareness in academic community via local CEDA chapters by leveraging IEEE SA Open</a:t>
            </a:r>
          </a:p>
          <a:p>
            <a:pPr lvl="2"/>
            <a:r>
              <a:rPr lang="en-US" dirty="0" smtClean="0"/>
              <a:t>Do what other’s are not yet doing</a:t>
            </a:r>
            <a:endParaRPr lang="en-US" dirty="0" smtClean="0"/>
          </a:p>
          <a:p>
            <a:pPr lvl="1"/>
            <a:r>
              <a:rPr lang="en-US" dirty="0" smtClean="0"/>
              <a:t>Cons: </a:t>
            </a:r>
          </a:p>
          <a:p>
            <a:pPr lvl="2"/>
            <a:r>
              <a:rPr lang="en-US" dirty="0" smtClean="0"/>
              <a:t>Yet another Standards Sponsor</a:t>
            </a:r>
            <a:endParaRPr lang="en-US" dirty="0" smtClean="0"/>
          </a:p>
          <a:p>
            <a:pPr lvl="1"/>
            <a:r>
              <a:rPr lang="en-US" dirty="0" smtClean="0"/>
              <a:t>Financial Implications: None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5607844"/>
            <a:ext cx="1002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*2017 </a:t>
            </a:r>
            <a:r>
              <a:rPr lang="en-US" sz="1000" dirty="0"/>
              <a:t>Baseline located at: </a:t>
            </a:r>
            <a:r>
              <a:rPr lang="en-US" sz="1000" dirty="0">
                <a:hlinkClick r:id="rId2"/>
              </a:rPr>
              <a:t>https://standards.ieee.org/content/dam/ieee-standards/standards/web/governance/audcom/baseline_sponsor_2017.doc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4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526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CEDA Standards Committee</vt:lpstr>
      <vt:lpstr>Agenda</vt:lpstr>
      <vt:lpstr>Industry Affiliate Network (IAN)</vt:lpstr>
      <vt:lpstr>Industry Affiliate Network (IAN), cont.</vt:lpstr>
      <vt:lpstr>Industry Affiliate Network (IAN), cont. </vt:lpstr>
      <vt:lpstr>Open Source Committee (OSCom)</vt:lpstr>
      <vt:lpstr>CEDA Standards Committee</vt:lpstr>
      <vt:lpstr>Motion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Brophy, Dennis</cp:lastModifiedBy>
  <cp:revision>14</cp:revision>
  <dcterms:created xsi:type="dcterms:W3CDTF">2020-08-31T15:23:30Z</dcterms:created>
  <dcterms:modified xsi:type="dcterms:W3CDTF">2020-10-31T02:59:40Z</dcterms:modified>
</cp:coreProperties>
</file>