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8" r:id="rId2"/>
    <p:sldId id="259" r:id="rId3"/>
    <p:sldId id="260"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31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4694"/>
  </p:normalViewPr>
  <p:slideViewPr>
    <p:cSldViewPr snapToGrid="0">
      <p:cViewPr varScale="1">
        <p:scale>
          <a:sx n="117" d="100"/>
          <a:sy n="117" d="100"/>
        </p:scale>
        <p:origin x="84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9D075A-CB78-644C-B8D3-2767CA1709FD}" type="datetimeFigureOut">
              <a:rPr lang="en-IT" smtClean="0"/>
              <a:t>27/10/2020</a:t>
            </a:fld>
            <a:endParaRPr lang="en-I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DBC535-81E4-A64E-8AA8-45BD5089E4BF}" type="slidenum">
              <a:rPr lang="en-IT" smtClean="0"/>
              <a:t>‹#›</a:t>
            </a:fld>
            <a:endParaRPr lang="en-IT"/>
          </a:p>
        </p:txBody>
      </p:sp>
    </p:spTree>
    <p:extLst>
      <p:ext uri="{BB962C8B-B14F-4D97-AF65-F5344CB8AC3E}">
        <p14:creationId xmlns:p14="http://schemas.microsoft.com/office/powerpoint/2010/main" val="2198180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From the financial point of view, </a:t>
            </a:r>
            <a:r>
              <a:rPr lang="en-GB" dirty="0" err="1"/>
              <a:t>canceling</a:t>
            </a:r>
            <a:r>
              <a:rPr lang="en-GB" dirty="0"/>
              <a:t> the physical event in Grenoble a few days before the opening has been an enormous challenge. Obviously, a substantial amount of expenses had already been made and could not be (fully) recovered. At the same time, the virtual event provides a lot of the original value to the attendees. As a result of this, the DATE sponsors and the organizing committee were forced to come up with a refunding strategy that on the one hand reflected the value (be it reduced) of the virtual event for the participants and on the other hand financially safeguarded the continuation of the DATE event in the future. </a:t>
            </a:r>
          </a:p>
          <a:p>
            <a:endParaRPr lang="en-GB" dirty="0"/>
          </a:p>
          <a:p>
            <a:r>
              <a:rPr lang="en-GB" dirty="0"/>
              <a:t>Reimbursement 20 to 50%</a:t>
            </a:r>
            <a:endParaRPr lang="en-IT" dirty="0"/>
          </a:p>
        </p:txBody>
      </p:sp>
      <p:sp>
        <p:nvSpPr>
          <p:cNvPr id="4" name="Slide Number Placeholder 3"/>
          <p:cNvSpPr>
            <a:spLocks noGrp="1"/>
          </p:cNvSpPr>
          <p:nvPr>
            <p:ph type="sldNum" sz="quarter" idx="5"/>
          </p:nvPr>
        </p:nvSpPr>
        <p:spPr/>
        <p:txBody>
          <a:bodyPr/>
          <a:lstStyle/>
          <a:p>
            <a:fld id="{71DBC535-81E4-A64E-8AA8-45BD5089E4BF}" type="slidenum">
              <a:rPr lang="en-IT" smtClean="0"/>
              <a:t>3</a:t>
            </a:fld>
            <a:endParaRPr lang="en-IT"/>
          </a:p>
        </p:txBody>
      </p:sp>
    </p:spTree>
    <p:extLst>
      <p:ext uri="{BB962C8B-B14F-4D97-AF65-F5344CB8AC3E}">
        <p14:creationId xmlns:p14="http://schemas.microsoft.com/office/powerpoint/2010/main" val="3427312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T" dirty="0"/>
              <a:t>220K</a:t>
            </a:r>
          </a:p>
        </p:txBody>
      </p:sp>
      <p:sp>
        <p:nvSpPr>
          <p:cNvPr id="4" name="Slide Number Placeholder 3"/>
          <p:cNvSpPr>
            <a:spLocks noGrp="1"/>
          </p:cNvSpPr>
          <p:nvPr>
            <p:ph type="sldNum" sz="quarter" idx="5"/>
          </p:nvPr>
        </p:nvSpPr>
        <p:spPr/>
        <p:txBody>
          <a:bodyPr/>
          <a:lstStyle/>
          <a:p>
            <a:fld id="{71DBC535-81E4-A64E-8AA8-45BD5089E4BF}" type="slidenum">
              <a:rPr lang="en-IT" smtClean="0"/>
              <a:t>4</a:t>
            </a:fld>
            <a:endParaRPr lang="en-IT"/>
          </a:p>
        </p:txBody>
      </p:sp>
    </p:spTree>
    <p:extLst>
      <p:ext uri="{BB962C8B-B14F-4D97-AF65-F5344CB8AC3E}">
        <p14:creationId xmlns:p14="http://schemas.microsoft.com/office/powerpoint/2010/main" val="1335708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A picture containing dark, person, bed, computer&#10;&#10;Description automatically generated">
            <a:extLst>
              <a:ext uri="{FF2B5EF4-FFF2-40B4-BE49-F238E27FC236}">
                <a16:creationId xmlns:a16="http://schemas.microsoft.com/office/drawing/2014/main" id="{4768B6C1-EAF5-4738-88F6-32054EFA287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3EEFE7E-4F42-4D07-9CCA-BA65EED0541B}"/>
              </a:ext>
            </a:extLst>
          </p:cNvPr>
          <p:cNvSpPr>
            <a:spLocks noGrp="1"/>
          </p:cNvSpPr>
          <p:nvPr>
            <p:ph type="ctrTitle"/>
          </p:nvPr>
        </p:nvSpPr>
        <p:spPr>
          <a:xfrm>
            <a:off x="1524000" y="1784718"/>
            <a:ext cx="9144000" cy="2387600"/>
          </a:xfrm>
        </p:spPr>
        <p:txBody>
          <a:bodyPr anchor="b"/>
          <a:lstStyle>
            <a:lvl1pPr algn="ctr">
              <a:defRPr sz="60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C19FC726-B604-4500-9F1C-26F0001584D3}"/>
              </a:ext>
            </a:extLst>
          </p:cNvPr>
          <p:cNvSpPr>
            <a:spLocks noGrp="1"/>
          </p:cNvSpPr>
          <p:nvPr>
            <p:ph type="subTitle" idx="1"/>
          </p:nvPr>
        </p:nvSpPr>
        <p:spPr>
          <a:xfrm>
            <a:off x="1524000" y="4264393"/>
            <a:ext cx="9144000" cy="1655762"/>
          </a:xfrm>
        </p:spPr>
        <p:txBody>
          <a:bodyPr/>
          <a:lstStyle>
            <a:lvl1pPr marL="0" indent="0" algn="ctr">
              <a:buNone/>
              <a:defRPr sz="2400">
                <a:solidFill>
                  <a:schemeClr val="bg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516242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descr="A close up of a logo&#10;&#10;Description automatically generated">
            <a:extLst>
              <a:ext uri="{FF2B5EF4-FFF2-40B4-BE49-F238E27FC236}">
                <a16:creationId xmlns:a16="http://schemas.microsoft.com/office/drawing/2014/main" id="{B5DA9E43-F0AD-43E7-963E-649E53B74DC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C3D53ED5-AAFF-4464-B2F5-DA16958EDDBA}"/>
              </a:ext>
            </a:extLst>
          </p:cNvPr>
          <p:cNvSpPr>
            <a:spLocks noGrp="1"/>
          </p:cNvSpPr>
          <p:nvPr>
            <p:ph type="title"/>
          </p:nvPr>
        </p:nvSpPr>
        <p:spPr/>
        <p:txBody>
          <a:bodyPr/>
          <a:lstStyle>
            <a:lvl1pPr>
              <a:defRPr>
                <a:solidFill>
                  <a:srgbClr val="32316A"/>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8BF5170-8BE9-4AA4-85C9-41850026944C}"/>
              </a:ext>
            </a:extLst>
          </p:cNvPr>
          <p:cNvSpPr>
            <a:spLocks noGrp="1"/>
          </p:cNvSpPr>
          <p:nvPr>
            <p:ph idx="1"/>
          </p:nvPr>
        </p:nvSpPr>
        <p:spPr>
          <a:xfrm>
            <a:off x="838200" y="1825625"/>
            <a:ext cx="10515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57862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A picture containing dark, person, bed, computer&#10;&#10;Description automatically generated">
            <a:extLst>
              <a:ext uri="{FF2B5EF4-FFF2-40B4-BE49-F238E27FC236}">
                <a16:creationId xmlns:a16="http://schemas.microsoft.com/office/drawing/2014/main" id="{61C7D160-FB77-458E-B429-15F03E809C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F0E12C3-0AD4-45DE-946A-2538A94A32B5}"/>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537BC49C-EEFD-4C16-AE96-552F43315AEF}"/>
              </a:ext>
            </a:extLst>
          </p:cNvPr>
          <p:cNvSpPr>
            <a:spLocks noGrp="1"/>
          </p:cNvSpPr>
          <p:nvPr>
            <p:ph type="body" idx="1"/>
          </p:nvPr>
        </p:nvSpPr>
        <p:spPr>
          <a:xfrm>
            <a:off x="831850" y="4589463"/>
            <a:ext cx="10515600" cy="1500187"/>
          </a:xfrm>
        </p:spPr>
        <p:txBody>
          <a:bodyPr/>
          <a:lstStyle>
            <a:lvl1pPr marL="0" indent="0">
              <a:buNone/>
              <a:defRPr sz="2400">
                <a:solidFill>
                  <a:schemeClr val="bg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4158155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5BDECF9A-F64E-4E16-A29F-06C3476D01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ABA4AAB8-E512-4820-A48B-651514D55AC6}"/>
              </a:ext>
            </a:extLst>
          </p:cNvPr>
          <p:cNvSpPr>
            <a:spLocks noGrp="1"/>
          </p:cNvSpPr>
          <p:nvPr>
            <p:ph type="title"/>
          </p:nvPr>
        </p:nvSpPr>
        <p:spPr/>
        <p:txBody>
          <a:bodyPr/>
          <a:lstStyle>
            <a:lvl1pPr>
              <a:defRPr>
                <a:solidFill>
                  <a:srgbClr val="32316A"/>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DDFBB4F0-1AE2-4D8B-AA76-4185CF1D41CE}"/>
              </a:ext>
            </a:extLst>
          </p:cNvPr>
          <p:cNvSpPr>
            <a:spLocks noGrp="1"/>
          </p:cNvSpPr>
          <p:nvPr>
            <p:ph sz="half" idx="1"/>
          </p:nvPr>
        </p:nvSpPr>
        <p:spPr>
          <a:xfrm>
            <a:off x="838200" y="1825625"/>
            <a:ext cx="5181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C0445A-983F-4532-8020-FD5746CE7D5B}"/>
              </a:ext>
            </a:extLst>
          </p:cNvPr>
          <p:cNvSpPr>
            <a:spLocks noGrp="1"/>
          </p:cNvSpPr>
          <p:nvPr>
            <p:ph sz="half" idx="2"/>
          </p:nvPr>
        </p:nvSpPr>
        <p:spPr>
          <a:xfrm>
            <a:off x="6172200" y="1825625"/>
            <a:ext cx="5181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2177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8EE5C127-374E-4851-BF28-4DAB1B7C34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05511C1C-160A-4A10-A30F-B2F6859EB2AF}"/>
              </a:ext>
            </a:extLst>
          </p:cNvPr>
          <p:cNvSpPr>
            <a:spLocks noGrp="1"/>
          </p:cNvSpPr>
          <p:nvPr>
            <p:ph type="title"/>
          </p:nvPr>
        </p:nvSpPr>
        <p:spPr>
          <a:xfrm>
            <a:off x="839788" y="365125"/>
            <a:ext cx="10515600" cy="1325563"/>
          </a:xfrm>
        </p:spPr>
        <p:txBody>
          <a:bodyPr/>
          <a:lstStyle>
            <a:lvl1pPr>
              <a:defRPr>
                <a:solidFill>
                  <a:srgbClr val="32316A"/>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D8FE26DF-1799-4B38-A430-A847FCC386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72209C-C526-4965-AF1F-59ACC980FBF0}"/>
              </a:ext>
            </a:extLst>
          </p:cNvPr>
          <p:cNvSpPr>
            <a:spLocks noGrp="1"/>
          </p:cNvSpPr>
          <p:nvPr>
            <p:ph sz="half" idx="2"/>
          </p:nvPr>
        </p:nvSpPr>
        <p:spPr>
          <a:xfrm>
            <a:off x="839788" y="2505075"/>
            <a:ext cx="5157787" cy="34092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961E34-D492-4D46-B69F-0489FE58E1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0875FA-3220-4BA6-A0BC-4C4E209BA961}"/>
              </a:ext>
            </a:extLst>
          </p:cNvPr>
          <p:cNvSpPr>
            <a:spLocks noGrp="1"/>
          </p:cNvSpPr>
          <p:nvPr>
            <p:ph sz="quarter" idx="4"/>
          </p:nvPr>
        </p:nvSpPr>
        <p:spPr>
          <a:xfrm>
            <a:off x="6172200" y="2505075"/>
            <a:ext cx="5183188" cy="340921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42148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2BFA79EC-F75F-435A-88F7-5CC0D30916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6C034089-4F4C-40B2-B59E-4798BE6A9831}"/>
              </a:ext>
            </a:extLst>
          </p:cNvPr>
          <p:cNvSpPr>
            <a:spLocks noGrp="1"/>
          </p:cNvSpPr>
          <p:nvPr>
            <p:ph type="title"/>
          </p:nvPr>
        </p:nvSpPr>
        <p:spPr>
          <a:xfrm>
            <a:off x="839788" y="457200"/>
            <a:ext cx="3932237" cy="1600200"/>
          </a:xfrm>
        </p:spPr>
        <p:txBody>
          <a:bodyPr anchor="b"/>
          <a:lstStyle>
            <a:lvl1pPr>
              <a:defRPr sz="3200">
                <a:solidFill>
                  <a:srgbClr val="32316A"/>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D73BCB3-95EF-4259-9098-E6486697A2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2994D1-83A5-405B-832C-5E21B39D84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669455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AC36B3E2-2AE4-4889-A6EE-05595EEC3C5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id="{A6F4C1F5-07C2-4809-A0C4-7533D94BD2EE}"/>
              </a:ext>
            </a:extLst>
          </p:cNvPr>
          <p:cNvSpPr>
            <a:spLocks noGrp="1"/>
          </p:cNvSpPr>
          <p:nvPr>
            <p:ph type="title"/>
          </p:nvPr>
        </p:nvSpPr>
        <p:spPr>
          <a:xfrm>
            <a:off x="839788" y="457200"/>
            <a:ext cx="3932237" cy="1600200"/>
          </a:xfrm>
        </p:spPr>
        <p:txBody>
          <a:bodyPr anchor="b"/>
          <a:lstStyle>
            <a:lvl1pPr>
              <a:defRPr sz="3200">
                <a:solidFill>
                  <a:srgbClr val="32316A"/>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0F0740A8-21BA-4A04-9137-A305BE3227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734936-1317-475D-8356-8535EAF871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767797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0E9CFA-CF36-482F-A57C-02A368B22C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9F89DDE-6092-4BFE-B829-C7E8708C99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5653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6" r:id="rId6"/>
    <p:sldLayoutId id="2147483657"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30FCD-8A35-401A-9903-417F8DBC3CA4}"/>
              </a:ext>
            </a:extLst>
          </p:cNvPr>
          <p:cNvSpPr>
            <a:spLocks noGrp="1"/>
          </p:cNvSpPr>
          <p:nvPr>
            <p:ph type="ctrTitle"/>
          </p:nvPr>
        </p:nvSpPr>
        <p:spPr/>
        <p:txBody>
          <a:bodyPr/>
          <a:lstStyle/>
          <a:p>
            <a:r>
              <a:rPr lang="en-US" dirty="0"/>
              <a:t>DATE Conference</a:t>
            </a:r>
          </a:p>
        </p:txBody>
      </p:sp>
      <p:sp>
        <p:nvSpPr>
          <p:cNvPr id="3" name="Subtitle 2">
            <a:extLst>
              <a:ext uri="{FF2B5EF4-FFF2-40B4-BE49-F238E27FC236}">
                <a16:creationId xmlns:a16="http://schemas.microsoft.com/office/drawing/2014/main" id="{471BA788-2CBF-445D-B9EB-E38B9540C087}"/>
              </a:ext>
            </a:extLst>
          </p:cNvPr>
          <p:cNvSpPr>
            <a:spLocks noGrp="1"/>
          </p:cNvSpPr>
          <p:nvPr>
            <p:ph type="subTitle" idx="1"/>
          </p:nvPr>
        </p:nvSpPr>
        <p:spPr/>
        <p:txBody>
          <a:bodyPr/>
          <a:lstStyle/>
          <a:p>
            <a:r>
              <a:rPr lang="en-US" sz="2800" dirty="0"/>
              <a:t>Donatella </a:t>
            </a:r>
            <a:r>
              <a:rPr lang="en-US" sz="2800" dirty="0" err="1"/>
              <a:t>Sciuto</a:t>
            </a:r>
            <a:endParaRPr lang="en-US" sz="2800" dirty="0"/>
          </a:p>
          <a:p>
            <a:endParaRPr lang="en-US" dirty="0"/>
          </a:p>
        </p:txBody>
      </p:sp>
    </p:spTree>
    <p:extLst>
      <p:ext uri="{BB962C8B-B14F-4D97-AF65-F5344CB8AC3E}">
        <p14:creationId xmlns:p14="http://schemas.microsoft.com/office/powerpoint/2010/main" val="2186623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F842-03B3-45BA-8CB6-EE92EFEEFD19}"/>
              </a:ext>
            </a:extLst>
          </p:cNvPr>
          <p:cNvSpPr>
            <a:spLocks noGrp="1"/>
          </p:cNvSpPr>
          <p:nvPr>
            <p:ph type="title"/>
          </p:nvPr>
        </p:nvSpPr>
        <p:spPr/>
        <p:txBody>
          <a:bodyPr/>
          <a:lstStyle/>
          <a:p>
            <a:r>
              <a:rPr lang="en-US" dirty="0"/>
              <a:t>DATE 2020</a:t>
            </a:r>
          </a:p>
        </p:txBody>
      </p:sp>
      <p:sp>
        <p:nvSpPr>
          <p:cNvPr id="3" name="Content Placeholder 2">
            <a:extLst>
              <a:ext uri="{FF2B5EF4-FFF2-40B4-BE49-F238E27FC236}">
                <a16:creationId xmlns:a16="http://schemas.microsoft.com/office/drawing/2014/main" id="{419ED6B0-D200-47AB-934A-01EC7B20E4E2}"/>
              </a:ext>
            </a:extLst>
          </p:cNvPr>
          <p:cNvSpPr>
            <a:spLocks noGrp="1"/>
          </p:cNvSpPr>
          <p:nvPr>
            <p:ph idx="1"/>
          </p:nvPr>
        </p:nvSpPr>
        <p:spPr>
          <a:xfrm>
            <a:off x="687607" y="1382110"/>
            <a:ext cx="9843403" cy="4556511"/>
          </a:xfrm>
        </p:spPr>
        <p:txBody>
          <a:bodyPr>
            <a:normAutofit lnSpcReduction="10000"/>
          </a:bodyPr>
          <a:lstStyle/>
          <a:p>
            <a:r>
              <a:rPr lang="en-US" dirty="0"/>
              <a:t>Planned in Grenoble: week of March 9, 2020</a:t>
            </a:r>
          </a:p>
          <a:p>
            <a:r>
              <a:rPr lang="en-US" dirty="0"/>
              <a:t>January 2020: 1100 registrations</a:t>
            </a:r>
          </a:p>
          <a:p>
            <a:r>
              <a:rPr lang="en-US" dirty="0"/>
              <a:t>February 2020: People traveling from Asia canceled </a:t>
            </a:r>
          </a:p>
          <a:p>
            <a:pPr lvl="1"/>
            <a:r>
              <a:rPr lang="en-US" dirty="0"/>
              <a:t>830 registrations at the end of February</a:t>
            </a:r>
          </a:p>
          <a:p>
            <a:r>
              <a:rPr lang="en-US" dirty="0"/>
              <a:t>March 4: DSC decided to cancel the conference in presence (and move online on a later date (live in April but available until end of June)</a:t>
            </a:r>
          </a:p>
          <a:p>
            <a:r>
              <a:rPr lang="en-US" dirty="0"/>
              <a:t>Virtual conference for registered participants: 550 logged to the platform</a:t>
            </a:r>
          </a:p>
          <a:p>
            <a:r>
              <a:rPr lang="en-US" dirty="0"/>
              <a:t>Partial Refund plan defined by DSC</a:t>
            </a:r>
          </a:p>
        </p:txBody>
      </p:sp>
    </p:spTree>
    <p:extLst>
      <p:ext uri="{BB962C8B-B14F-4D97-AF65-F5344CB8AC3E}">
        <p14:creationId xmlns:p14="http://schemas.microsoft.com/office/powerpoint/2010/main" val="2417829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F842-03B3-45BA-8CB6-EE92EFEEFD19}"/>
              </a:ext>
            </a:extLst>
          </p:cNvPr>
          <p:cNvSpPr>
            <a:spLocks noGrp="1"/>
          </p:cNvSpPr>
          <p:nvPr>
            <p:ph type="title"/>
          </p:nvPr>
        </p:nvSpPr>
        <p:spPr/>
        <p:txBody>
          <a:bodyPr/>
          <a:lstStyle/>
          <a:p>
            <a:r>
              <a:rPr lang="en-US" dirty="0"/>
              <a:t>Partial Refund Policy for DATE 2020</a:t>
            </a:r>
          </a:p>
        </p:txBody>
      </p:sp>
      <p:sp>
        <p:nvSpPr>
          <p:cNvPr id="3" name="Content Placeholder 2">
            <a:extLst>
              <a:ext uri="{FF2B5EF4-FFF2-40B4-BE49-F238E27FC236}">
                <a16:creationId xmlns:a16="http://schemas.microsoft.com/office/drawing/2014/main" id="{419ED6B0-D200-47AB-934A-01EC7B20E4E2}"/>
              </a:ext>
            </a:extLst>
          </p:cNvPr>
          <p:cNvSpPr>
            <a:spLocks noGrp="1"/>
          </p:cNvSpPr>
          <p:nvPr>
            <p:ph idx="1"/>
          </p:nvPr>
        </p:nvSpPr>
        <p:spPr>
          <a:xfrm>
            <a:off x="677334" y="1484851"/>
            <a:ext cx="10809174" cy="4556511"/>
          </a:xfrm>
        </p:spPr>
        <p:txBody>
          <a:bodyPr>
            <a:normAutofit lnSpcReduction="10000"/>
          </a:bodyPr>
          <a:lstStyle/>
          <a:p>
            <a:r>
              <a:rPr lang="en-US" dirty="0"/>
              <a:t>Exhibitor and sponsor:  fees will equally be turned towards DATE 2020 and DATE 2021. 50% of all package prices remain with DATE 2020 and the other 50% will be considered as a down-payment for the participation as exhibitor or sponsor at DATE 2021</a:t>
            </a:r>
            <a:r>
              <a:rPr lang="en-IT" dirty="0"/>
              <a:t> </a:t>
            </a:r>
          </a:p>
          <a:p>
            <a:r>
              <a:rPr lang="en-GB" dirty="0"/>
              <a:t>Attendees: partial reimbursement (20 to 50%) under the form of a voucher of the same value. This voucher can be used to pay for part of the fees for participation to a DATE event in the next three years. The voucher is not nominal, so it can be used by another person in the organization.</a:t>
            </a:r>
          </a:p>
          <a:p>
            <a:r>
              <a:rPr lang="en-GB" dirty="0"/>
              <a:t>Tutorials: fully reimbursed</a:t>
            </a:r>
            <a:br>
              <a:rPr lang="en-GB" dirty="0"/>
            </a:br>
            <a:endParaRPr lang="en-IT" dirty="0"/>
          </a:p>
          <a:p>
            <a:endParaRPr lang="en-US" dirty="0"/>
          </a:p>
        </p:txBody>
      </p:sp>
    </p:spTree>
    <p:extLst>
      <p:ext uri="{BB962C8B-B14F-4D97-AF65-F5344CB8AC3E}">
        <p14:creationId xmlns:p14="http://schemas.microsoft.com/office/powerpoint/2010/main" val="851518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F842-03B3-45BA-8CB6-EE92EFEEFD19}"/>
              </a:ext>
            </a:extLst>
          </p:cNvPr>
          <p:cNvSpPr>
            <a:spLocks noGrp="1"/>
          </p:cNvSpPr>
          <p:nvPr>
            <p:ph type="title"/>
          </p:nvPr>
        </p:nvSpPr>
        <p:spPr/>
        <p:txBody>
          <a:bodyPr/>
          <a:lstStyle/>
          <a:p>
            <a:r>
              <a:rPr lang="en-US" dirty="0"/>
              <a:t>Financial results</a:t>
            </a:r>
          </a:p>
        </p:txBody>
      </p:sp>
      <p:sp>
        <p:nvSpPr>
          <p:cNvPr id="3" name="Content Placeholder 2">
            <a:extLst>
              <a:ext uri="{FF2B5EF4-FFF2-40B4-BE49-F238E27FC236}">
                <a16:creationId xmlns:a16="http://schemas.microsoft.com/office/drawing/2014/main" id="{419ED6B0-D200-47AB-934A-01EC7B20E4E2}"/>
              </a:ext>
            </a:extLst>
          </p:cNvPr>
          <p:cNvSpPr>
            <a:spLocks noGrp="1"/>
          </p:cNvSpPr>
          <p:nvPr>
            <p:ph idx="1"/>
          </p:nvPr>
        </p:nvSpPr>
        <p:spPr>
          <a:xfrm>
            <a:off x="677334" y="1484851"/>
            <a:ext cx="9457266" cy="4556511"/>
          </a:xfrm>
        </p:spPr>
        <p:txBody>
          <a:bodyPr/>
          <a:lstStyle/>
          <a:p>
            <a:r>
              <a:rPr lang="en-US" dirty="0"/>
              <a:t>The final audited loss for DATE 2020 is 9.158,73</a:t>
            </a:r>
            <a:r>
              <a:rPr lang="en-US" b="1" dirty="0"/>
              <a:t> </a:t>
            </a:r>
            <a:r>
              <a:rPr lang="en-US" dirty="0"/>
              <a:t>€ (includes a provision of 20% of the vouchered amount for possible legal claims on vouchers)</a:t>
            </a:r>
          </a:p>
          <a:p>
            <a:r>
              <a:rPr lang="en-US" dirty="0"/>
              <a:t>Total amount of vouchers: 220 K €</a:t>
            </a:r>
          </a:p>
          <a:p>
            <a:r>
              <a:rPr lang="en-US" dirty="0"/>
              <a:t>DSC has decided not to collect this amount from the sponsors and take into account next year</a:t>
            </a:r>
          </a:p>
        </p:txBody>
      </p:sp>
    </p:spTree>
    <p:extLst>
      <p:ext uri="{BB962C8B-B14F-4D97-AF65-F5344CB8AC3E}">
        <p14:creationId xmlns:p14="http://schemas.microsoft.com/office/powerpoint/2010/main" val="1719507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F842-03B3-45BA-8CB6-EE92EFEEFD19}"/>
              </a:ext>
            </a:extLst>
          </p:cNvPr>
          <p:cNvSpPr>
            <a:spLocks noGrp="1"/>
          </p:cNvSpPr>
          <p:nvPr>
            <p:ph type="title"/>
          </p:nvPr>
        </p:nvSpPr>
        <p:spPr/>
        <p:txBody>
          <a:bodyPr/>
          <a:lstStyle/>
          <a:p>
            <a:r>
              <a:rPr lang="en-US" dirty="0"/>
              <a:t>DATE 2021</a:t>
            </a:r>
          </a:p>
        </p:txBody>
      </p:sp>
      <p:sp>
        <p:nvSpPr>
          <p:cNvPr id="3" name="Content Placeholder 2">
            <a:extLst>
              <a:ext uri="{FF2B5EF4-FFF2-40B4-BE49-F238E27FC236}">
                <a16:creationId xmlns:a16="http://schemas.microsoft.com/office/drawing/2014/main" id="{419ED6B0-D200-47AB-934A-01EC7B20E4E2}"/>
              </a:ext>
            </a:extLst>
          </p:cNvPr>
          <p:cNvSpPr>
            <a:spLocks noGrp="1"/>
          </p:cNvSpPr>
          <p:nvPr>
            <p:ph idx="1"/>
          </p:nvPr>
        </p:nvSpPr>
        <p:spPr>
          <a:xfrm>
            <a:off x="677334" y="1484851"/>
            <a:ext cx="8596668" cy="4556511"/>
          </a:xfrm>
        </p:spPr>
        <p:txBody>
          <a:bodyPr/>
          <a:lstStyle/>
          <a:p>
            <a:r>
              <a:rPr lang="en-US" dirty="0"/>
              <a:t>Planned to be in Grenoble from February 1 - 5 2021 </a:t>
            </a:r>
          </a:p>
          <a:p>
            <a:r>
              <a:rPr lang="en-US" dirty="0"/>
              <a:t>In September the DSC decided to move it online </a:t>
            </a:r>
          </a:p>
          <a:p>
            <a:r>
              <a:rPr lang="en-US" dirty="0"/>
              <a:t>The Financial Chair is working in defining the registration fees for the online conference </a:t>
            </a:r>
          </a:p>
          <a:p>
            <a:pPr lvl="1"/>
            <a:r>
              <a:rPr lang="en-US" dirty="0"/>
              <a:t>To be decided at the next DSC November 11</a:t>
            </a:r>
          </a:p>
        </p:txBody>
      </p:sp>
    </p:spTree>
    <p:extLst>
      <p:ext uri="{BB962C8B-B14F-4D97-AF65-F5344CB8AC3E}">
        <p14:creationId xmlns:p14="http://schemas.microsoft.com/office/powerpoint/2010/main" val="19510814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434</Words>
  <Application>Microsoft Macintosh PowerPoint</Application>
  <PresentationFormat>Widescreen</PresentationFormat>
  <Paragraphs>29</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DATE Conference</vt:lpstr>
      <vt:lpstr>DATE 2020</vt:lpstr>
      <vt:lpstr>Partial Refund Policy for DATE 2020</vt:lpstr>
      <vt:lpstr>Financial results</vt:lpstr>
      <vt:lpstr>DATE 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Exapmple Here</dc:title>
  <dc:creator>Hough,Mackenzie C</dc:creator>
  <cp:lastModifiedBy>Donatella Sciuto</cp:lastModifiedBy>
  <cp:revision>15</cp:revision>
  <dcterms:created xsi:type="dcterms:W3CDTF">2020-08-31T15:23:30Z</dcterms:created>
  <dcterms:modified xsi:type="dcterms:W3CDTF">2020-10-27T16:23:05Z</dcterms:modified>
</cp:coreProperties>
</file>