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4" r:id="rId5"/>
    <p:sldId id="313" r:id="rId6"/>
    <p:sldId id="312" r:id="rId7"/>
    <p:sldId id="309" r:id="rId8"/>
    <p:sldId id="315" r:id="rId9"/>
    <p:sldId id="31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77BBA-DCE0-8B4C-9747-E50E7630D13F}" type="datetimeFigureOut">
              <a:rPr kumimoji="1" lang="zh-TW" altLang="en-US" smtClean="0"/>
              <a:t>2020/10/27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F59FD-85A5-5F44-A33C-A627E60329E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277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Brazil 1,5K</a:t>
            </a:r>
            <a:br>
              <a:rPr lang="en" altLang="zh-TW" dirty="0"/>
            </a:br>
            <a:r>
              <a:rPr lang="en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Spain 1K</a:t>
            </a:r>
            <a:br>
              <a:rPr lang="en" altLang="zh-TW" dirty="0"/>
            </a:br>
            <a:r>
              <a:rPr lang="en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Taipei 4K</a:t>
            </a:r>
            <a:br>
              <a:rPr lang="en" altLang="zh-TW" dirty="0"/>
            </a:br>
            <a:r>
              <a:rPr lang="en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HK 1.95K</a:t>
            </a:r>
            <a:br>
              <a:rPr lang="en" altLang="zh-TW" dirty="0"/>
            </a:br>
            <a:r>
              <a:rPr lang="en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 1K</a:t>
            </a:r>
            <a:br>
              <a:rPr lang="en" altLang="zh-TW" dirty="0"/>
            </a:br>
            <a:r>
              <a:rPr lang="en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Beijing 0.5K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F59FD-85A5-5F44-A33C-A627E60329E7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7683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714892"/>
          </a:xfrm>
        </p:spPr>
        <p:txBody>
          <a:bodyPr/>
          <a:lstStyle/>
          <a:p>
            <a:r>
              <a:rPr lang="en-US" dirty="0"/>
              <a:t>2019 Vision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D424C4-300E-E241-8E10-F05B61D0F3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716716" y="1754117"/>
            <a:ext cx="8542513" cy="330411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742950" indent="-285750">
              <a:buClrTx/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1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Technical Activities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Tsung-Yi Ho</a:t>
            </a:r>
          </a:p>
          <a:p>
            <a:r>
              <a:rPr lang="en-US" dirty="0"/>
              <a:t>October 31, 2020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Chapters</a:t>
            </a:r>
          </a:p>
          <a:p>
            <a:r>
              <a:rPr lang="en-US" dirty="0"/>
              <a:t>Technical Committees</a:t>
            </a:r>
          </a:p>
          <a:p>
            <a:r>
              <a:rPr lang="en-US" dirty="0"/>
              <a:t>Technical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364B3BA5-2B8E-564E-A911-8572182599F7}"/>
              </a:ext>
            </a:extLst>
          </p:cNvPr>
          <p:cNvSpPr txBox="1">
            <a:spLocks/>
          </p:cNvSpPr>
          <p:nvPr/>
        </p:nvSpPr>
        <p:spPr>
          <a:xfrm>
            <a:off x="1201590" y="413893"/>
            <a:ext cx="8596668" cy="71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231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/>
              <a:t>CEDA Chapters</a:t>
            </a:r>
            <a:endParaRPr kumimoji="1" lang="zh-TW" altLang="en-US" dirty="0"/>
          </a:p>
        </p:txBody>
      </p:sp>
      <p:pic>
        <p:nvPicPr>
          <p:cNvPr id="7" name="圖片 6" descr="一張含有 文字, 地圖 的圖片&#10;&#10;自動產生的描述">
            <a:extLst>
              <a:ext uri="{FF2B5EF4-FFF2-40B4-BE49-F238E27FC236}">
                <a16:creationId xmlns:a16="http://schemas.microsoft.com/office/drawing/2014/main" id="{99C639C7-D491-1A40-8FF1-3C8D4914F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91" y="1228177"/>
            <a:ext cx="9499600" cy="4737100"/>
          </a:xfrm>
          <a:prstGeom prst="rect">
            <a:avLst/>
          </a:prstGeom>
        </p:spPr>
      </p:pic>
      <p:sp>
        <p:nvSpPr>
          <p:cNvPr id="8" name="爆炸 2 7">
            <a:extLst>
              <a:ext uri="{FF2B5EF4-FFF2-40B4-BE49-F238E27FC236}">
                <a16:creationId xmlns:a16="http://schemas.microsoft.com/office/drawing/2014/main" id="{3C1B1D59-1C9A-CB4E-ACF5-3BCE5B84C8D7}"/>
              </a:ext>
            </a:extLst>
          </p:cNvPr>
          <p:cNvSpPr/>
          <p:nvPr/>
        </p:nvSpPr>
        <p:spPr>
          <a:xfrm>
            <a:off x="6467856" y="4048302"/>
            <a:ext cx="3558209" cy="18884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17 Chapters</a:t>
            </a:r>
            <a:endParaRPr kumimoji="1"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DE8C442-C2DC-F047-B138-8A6F88543B85}"/>
              </a:ext>
            </a:extLst>
          </p:cNvPr>
          <p:cNvSpPr txBox="1"/>
          <p:nvPr/>
        </p:nvSpPr>
        <p:spPr>
          <a:xfrm>
            <a:off x="7958726" y="2499740"/>
            <a:ext cx="1212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200" dirty="0">
                <a:solidFill>
                  <a:srgbClr val="C00000"/>
                </a:solidFill>
              </a:rPr>
              <a:t>Chengdu</a:t>
            </a:r>
            <a:endParaRPr kumimoji="1" lang="zh-TW" alt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1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D09AE2-B0B6-EA46-AF5E-B9A4252A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CEDA Chapter Meeting (July 16)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EC69D7-BAEB-3345-8F75-254084DBF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" y="1690688"/>
            <a:ext cx="10515600" cy="4059360"/>
          </a:xfrm>
        </p:spPr>
        <p:txBody>
          <a:bodyPr>
            <a:normAutofit/>
          </a:bodyPr>
          <a:lstStyle/>
          <a:p>
            <a:r>
              <a:rPr kumimoji="1" lang="en-US" altLang="zh-TW" dirty="0"/>
              <a:t>Chapter Report</a:t>
            </a:r>
          </a:p>
          <a:p>
            <a:r>
              <a:rPr kumimoji="1" lang="en-US" altLang="zh-TW" dirty="0"/>
              <a:t>Budget Allocation</a:t>
            </a:r>
          </a:p>
          <a:p>
            <a:pPr lvl="1"/>
            <a:r>
              <a:rPr kumimoji="1" lang="en-US" altLang="zh-TW" dirty="0"/>
              <a:t>Special event: contest, awards, etc.</a:t>
            </a:r>
          </a:p>
          <a:p>
            <a:pPr lvl="1"/>
            <a:r>
              <a:rPr kumimoji="1" lang="en-US" altLang="zh-TW" dirty="0"/>
              <a:t>General expense: banner, local travel, souvenir, etc.</a:t>
            </a:r>
          </a:p>
          <a:p>
            <a:pPr lvl="1"/>
            <a:r>
              <a:rPr kumimoji="1" lang="en-US" altLang="zh-TW" dirty="0"/>
              <a:t>Support 6 Chapters with 10K </a:t>
            </a:r>
          </a:p>
          <a:p>
            <a:r>
              <a:rPr kumimoji="1" lang="en-US" altLang="zh-TW" dirty="0"/>
              <a:t>CEDA Zoom Account (up to 500 ppl)</a:t>
            </a:r>
          </a:p>
          <a:p>
            <a:r>
              <a:rPr kumimoji="1" lang="en-US" altLang="zh-TW" dirty="0"/>
              <a:t>Role Rotation</a:t>
            </a:r>
          </a:p>
          <a:p>
            <a:pPr lvl="1"/>
            <a:r>
              <a:rPr kumimoji="1" lang="en-US" altLang="zh-TW" dirty="0"/>
              <a:t>Chair, Vice Chair, Treasurer/Secretary</a:t>
            </a:r>
          </a:p>
          <a:p>
            <a:pPr lvl="1"/>
            <a:r>
              <a:rPr kumimoji="1" lang="en-US" altLang="zh-TW" dirty="0"/>
              <a:t>Term of service</a:t>
            </a:r>
          </a:p>
          <a:p>
            <a:pPr lvl="1"/>
            <a:endParaRPr kumimoji="1" lang="en-US" altLang="zh-TW" dirty="0"/>
          </a:p>
          <a:p>
            <a:pPr lvl="1"/>
            <a:endParaRPr kumimoji="1" lang="en-US" altLang="zh-TW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5029797-7EEF-8C42-9C9A-A2A3100A6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4592"/>
              </p:ext>
            </p:extLst>
          </p:nvPr>
        </p:nvGraphicFramePr>
        <p:xfrm>
          <a:off x="7320803" y="1555115"/>
          <a:ext cx="4554206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806">
                  <a:extLst>
                    <a:ext uri="{9D8B030D-6E8A-4147-A177-3AD203B41FA5}">
                      <a16:colId xmlns:a16="http://schemas.microsoft.com/office/drawing/2014/main" val="3170491337"/>
                    </a:ext>
                  </a:extLst>
                </a:gridCol>
                <a:gridCol w="2862400">
                  <a:extLst>
                    <a:ext uri="{9D8B030D-6E8A-4147-A177-3AD203B41FA5}">
                      <a16:colId xmlns:a16="http://schemas.microsoft.com/office/drawing/2014/main" val="2364599789"/>
                    </a:ext>
                  </a:extLst>
                </a:gridCol>
              </a:tblGrid>
              <a:tr h="20861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Chapter Name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Chapter Chair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2460998339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Beijing</a:t>
                      </a:r>
                      <a:endParaRPr lang="zh-TW" sz="18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Huazhong Yang</a:t>
                      </a:r>
                      <a:endParaRPr lang="zh-TW" sz="18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3960726022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Hong Kong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Wei Zhang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3222604137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Central Illinois</a:t>
                      </a:r>
                      <a:endParaRPr lang="zh-TW" sz="18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Deming Chen</a:t>
                      </a:r>
                      <a:endParaRPr lang="zh-TW" sz="18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917740886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South Brazil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José Luís Güntzel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942421688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India</a:t>
                      </a:r>
                      <a:endParaRPr lang="zh-TW" sz="18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Susmita</a:t>
                      </a:r>
                      <a:r>
                        <a:rPr lang="en-US" sz="1800" dirty="0">
                          <a:effectLst/>
                        </a:rPr>
                        <a:t> Sur-</a:t>
                      </a:r>
                      <a:r>
                        <a:rPr lang="en-US" sz="1800" dirty="0" err="1">
                          <a:effectLst/>
                        </a:rPr>
                        <a:t>Kolay</a:t>
                      </a:r>
                      <a:endParaRPr lang="zh-TW" sz="18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2080577987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Japan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Kazutoshi Wakabayashi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3855274301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Montreal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 spc="15" dirty="0">
                          <a:effectLst/>
                        </a:rPr>
                        <a:t>Roni </a:t>
                      </a:r>
                      <a:r>
                        <a:rPr lang="en-US" sz="1800" spc="15" dirty="0" err="1">
                          <a:effectLst/>
                        </a:rPr>
                        <a:t>Khazaka</a:t>
                      </a:r>
                      <a:endParaRPr lang="zh-TW" sz="18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3922204971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Pennsylvania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Baris Taskin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2482726554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Shanghai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Xuan Zeng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2967584636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Taipei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 spc="15">
                          <a:effectLst/>
                        </a:rPr>
                        <a:t>Jie-Hong Roland Jiang</a:t>
                      </a:r>
                      <a:r>
                        <a:rPr lang="en-US" sz="1800">
                          <a:effectLst/>
                        </a:rPr>
                        <a:t> 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1243613574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Central Texas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Raju Balasubramanian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3804270492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Tunisia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Chafaa Hamrouni 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4031542896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Seoul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Kyoungwoo Lee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2764253803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Spain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 spc="15">
                          <a:effectLst/>
                        </a:rPr>
                        <a:t>Francisco V. Fernandez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3223807284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Morocco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Mounir Ghogho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3313180547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Switzerland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 spc="15">
                          <a:effectLst/>
                        </a:rPr>
                        <a:t>Burg Andreas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1135919319"/>
                  </a:ext>
                </a:extLst>
              </a:tr>
              <a:tr h="208611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Chengdu</a:t>
                      </a:r>
                      <a:endParaRPr lang="zh-TW" sz="180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Letian</a:t>
                      </a:r>
                      <a:r>
                        <a:rPr lang="en-US" sz="1800" dirty="0">
                          <a:effectLst/>
                        </a:rPr>
                        <a:t> Huang</a:t>
                      </a:r>
                      <a:endParaRPr lang="zh-TW" sz="1800" dirty="0">
                        <a:effectLst/>
                        <a:latin typeface="TUM Neue Helvetica 55 Regular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147" marR="32147" marT="0" marB="0"/>
                </a:tc>
                <a:extLst>
                  <a:ext uri="{0D108BD9-81ED-4DB2-BD59-A6C34878D82A}">
                    <a16:rowId xmlns:a16="http://schemas.microsoft.com/office/drawing/2014/main" val="2686007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6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25270C-64D5-1644-8A8B-938086E2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CEDA Technical Committees Meeting (Aug. 27) 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FE9CF5-1AA9-DB46-8CA0-24FCE45D4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/>
              <a:t>DATC (Design Automation Technical Committee)</a:t>
            </a:r>
          </a:p>
          <a:p>
            <a:pPr lvl="1"/>
            <a:r>
              <a:rPr lang="en-US" altLang="zh-TW" dirty="0"/>
              <a:t>Chair: Iris Hui-Ru Jiang, National Taiwan University</a:t>
            </a:r>
          </a:p>
          <a:p>
            <a:r>
              <a:rPr lang="en-US" altLang="zh-TW" dirty="0"/>
              <a:t>SVDTC (System Validation and Debug Technology Committee)</a:t>
            </a:r>
          </a:p>
          <a:p>
            <a:pPr lvl="1"/>
            <a:r>
              <a:rPr lang="en-US" altLang="zh-TW" dirty="0"/>
              <a:t>Chair: </a:t>
            </a:r>
            <a:r>
              <a:rPr lang="en-US" altLang="zh-TW" dirty="0" err="1"/>
              <a:t>Chinna</a:t>
            </a:r>
            <a:r>
              <a:rPr lang="en-US" altLang="zh-TW" dirty="0"/>
              <a:t> </a:t>
            </a:r>
            <a:r>
              <a:rPr lang="en-US" altLang="zh-TW" dirty="0" err="1"/>
              <a:t>Prudvi</a:t>
            </a:r>
            <a:r>
              <a:rPr lang="en-US" altLang="zh-TW" dirty="0"/>
              <a:t>, Intel Inc.</a:t>
            </a:r>
          </a:p>
          <a:p>
            <a:r>
              <a:rPr lang="en-US" altLang="zh-TW" dirty="0"/>
              <a:t>TCCPS (Technical Committee on Cyber-Physical Systems)</a:t>
            </a:r>
          </a:p>
          <a:p>
            <a:pPr lvl="1"/>
            <a:r>
              <a:rPr lang="en-US" altLang="zh-TW" dirty="0"/>
              <a:t>Chair: </a:t>
            </a:r>
            <a:r>
              <a:rPr lang="en-US" altLang="zh-TW" dirty="0" err="1"/>
              <a:t>Shiyan</a:t>
            </a:r>
            <a:r>
              <a:rPr lang="en-US" altLang="zh-TW" dirty="0"/>
              <a:t> Hu, University of Southampton</a:t>
            </a:r>
          </a:p>
          <a:p>
            <a:r>
              <a:rPr lang="en-US" altLang="zh-TW" dirty="0"/>
              <a:t>TTTC (Test Technology Technical Council)</a:t>
            </a:r>
          </a:p>
          <a:p>
            <a:pPr lvl="1"/>
            <a:r>
              <a:rPr lang="en-US" altLang="zh-TW" dirty="0"/>
              <a:t>Chair: </a:t>
            </a:r>
            <a:r>
              <a:rPr lang="en-US" altLang="zh-TW" dirty="0" err="1"/>
              <a:t>Yervant</a:t>
            </a:r>
            <a:r>
              <a:rPr lang="en-US" altLang="zh-TW" dirty="0"/>
              <a:t> </a:t>
            </a:r>
            <a:r>
              <a:rPr lang="en-US" altLang="zh-TW" dirty="0" err="1"/>
              <a:t>Zorian</a:t>
            </a:r>
            <a:r>
              <a:rPr lang="en-US" altLang="zh-TW" dirty="0"/>
              <a:t>, Synopsys Inc.</a:t>
            </a:r>
          </a:p>
          <a:p>
            <a:r>
              <a:rPr kumimoji="1" lang="en-US" altLang="zh-TW" dirty="0">
                <a:solidFill>
                  <a:srgbClr val="0070C0"/>
                </a:solidFill>
              </a:rPr>
              <a:t>Hardware Security and Trust Technical Committee (HSTTC)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Chair: Gang Qu, University of Maryland</a:t>
            </a:r>
          </a:p>
          <a:p>
            <a:pPr marL="0" indent="0">
              <a:buNone/>
            </a:pPr>
            <a:endParaRPr kumimoji="1" lang="en-US" altLang="zh-TW" dirty="0">
              <a:solidFill>
                <a:srgbClr val="0070C0"/>
              </a:solidFill>
            </a:endParaRPr>
          </a:p>
          <a:p>
            <a:r>
              <a:rPr kumimoji="1" lang="en-US" altLang="zh-TW" dirty="0"/>
              <a:t>Awards, Tools, Standards, Outreach, etc.</a:t>
            </a:r>
          </a:p>
          <a:p>
            <a:pPr marL="685800" lvl="1"/>
            <a:endParaRPr kumimoji="1"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7222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877564A-D53C-F74E-9C22-FE14FDA3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Current CEDA Distinguished Lecturers</a:t>
            </a:r>
            <a:endParaRPr lang="en-US" dirty="0">
              <a:latin typeface="+mn-lt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01D1D98-1D67-D64B-93FC-57142D5E6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37C3DC9-ADB5-CC43-8DC9-D05C1E56C435}"/>
              </a:ext>
            </a:extLst>
          </p:cNvPr>
          <p:cNvGrpSpPr/>
          <p:nvPr/>
        </p:nvGrpSpPr>
        <p:grpSpPr>
          <a:xfrm>
            <a:off x="809945" y="1331989"/>
            <a:ext cx="8220832" cy="3568410"/>
            <a:chOff x="95584" y="2477183"/>
            <a:chExt cx="6760867" cy="2887775"/>
          </a:xfrm>
        </p:grpSpPr>
        <p:pic>
          <p:nvPicPr>
            <p:cNvPr id="18" name="圖片 17" descr="一張含有 男人, 個人 的圖片&#10;&#10;自動產生的描述">
              <a:extLst>
                <a:ext uri="{FF2B5EF4-FFF2-40B4-BE49-F238E27FC236}">
                  <a16:creationId xmlns:a16="http://schemas.microsoft.com/office/drawing/2014/main" id="{2C46250C-BCF6-E24C-A364-836021C7A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5964" y="2477183"/>
              <a:ext cx="1106760" cy="1440000"/>
            </a:xfrm>
            <a:prstGeom prst="rect">
              <a:avLst/>
            </a:prstGeom>
          </p:spPr>
        </p:pic>
        <p:pic>
          <p:nvPicPr>
            <p:cNvPr id="19" name="圖片 18" descr="一張含有 套裝, 個人, 服飾, 男人 的圖片&#10;&#10;自動產生的描述">
              <a:extLst>
                <a:ext uri="{FF2B5EF4-FFF2-40B4-BE49-F238E27FC236}">
                  <a16:creationId xmlns:a16="http://schemas.microsoft.com/office/drawing/2014/main" id="{2ECC9304-D548-CA43-AE7B-1C54EEE70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7249" y="2477183"/>
              <a:ext cx="1132000" cy="1440000"/>
            </a:xfrm>
            <a:prstGeom prst="rect">
              <a:avLst/>
            </a:prstGeom>
          </p:spPr>
        </p:pic>
        <p:pic>
          <p:nvPicPr>
            <p:cNvPr id="20" name="圖片 19" descr="一張含有 服飾, 室內 的圖片&#10;&#10;自動產生的描述">
              <a:extLst>
                <a:ext uri="{FF2B5EF4-FFF2-40B4-BE49-F238E27FC236}">
                  <a16:creationId xmlns:a16="http://schemas.microsoft.com/office/drawing/2014/main" id="{312AA905-F5BC-DC46-B296-264069CF9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086" y="2477183"/>
              <a:ext cx="1112560" cy="1440000"/>
            </a:xfrm>
            <a:prstGeom prst="rect">
              <a:avLst/>
            </a:prstGeom>
          </p:spPr>
        </p:pic>
        <p:pic>
          <p:nvPicPr>
            <p:cNvPr id="21" name="圖片 20" descr="一張含有 男人, 個人, 室內, 尋找 的圖片&#10;&#10;自動產生的描述">
              <a:extLst>
                <a:ext uri="{FF2B5EF4-FFF2-40B4-BE49-F238E27FC236}">
                  <a16:creationId xmlns:a16="http://schemas.microsoft.com/office/drawing/2014/main" id="{8BC707E9-B14D-C641-8CD7-061282A2E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1519" y="3924958"/>
              <a:ext cx="1156000" cy="1440000"/>
            </a:xfrm>
            <a:prstGeom prst="rect">
              <a:avLst/>
            </a:prstGeom>
          </p:spPr>
        </p:pic>
        <p:pic>
          <p:nvPicPr>
            <p:cNvPr id="22" name="圖片 21" descr="一張含有 套裝, 個人, 領帶, 男人 的圖片&#10;&#10;自動產生的描述">
              <a:extLst>
                <a:ext uri="{FF2B5EF4-FFF2-40B4-BE49-F238E27FC236}">
                  <a16:creationId xmlns:a16="http://schemas.microsoft.com/office/drawing/2014/main" id="{478045EC-C7AA-534D-AFA3-C9F50A6A8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22724" y="2477183"/>
              <a:ext cx="1167440" cy="1440000"/>
            </a:xfrm>
            <a:prstGeom prst="rect">
              <a:avLst/>
            </a:prstGeom>
          </p:spPr>
        </p:pic>
        <p:pic>
          <p:nvPicPr>
            <p:cNvPr id="23" name="圖片 22" descr="一張含有 個人 的圖片&#10;&#10;自動產生的描述">
              <a:extLst>
                <a:ext uri="{FF2B5EF4-FFF2-40B4-BE49-F238E27FC236}">
                  <a16:creationId xmlns:a16="http://schemas.microsoft.com/office/drawing/2014/main" id="{64FFBEFF-9A45-D84D-B988-83C4E31FB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641" y="3924958"/>
              <a:ext cx="1139160" cy="1440000"/>
            </a:xfrm>
            <a:prstGeom prst="rect">
              <a:avLst/>
            </a:prstGeom>
          </p:spPr>
        </p:pic>
        <p:pic>
          <p:nvPicPr>
            <p:cNvPr id="24" name="圖片 23" descr="一張含有 牆, 室內, 個人 的圖片&#10;&#10;自動產生的描述">
              <a:extLst>
                <a:ext uri="{FF2B5EF4-FFF2-40B4-BE49-F238E27FC236}">
                  <a16:creationId xmlns:a16="http://schemas.microsoft.com/office/drawing/2014/main" id="{A2ABCD82-682B-E540-AEC8-D1D3D79E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08671" y="2477183"/>
              <a:ext cx="1138320" cy="1440000"/>
            </a:xfrm>
            <a:prstGeom prst="rect">
              <a:avLst/>
            </a:prstGeom>
          </p:spPr>
        </p:pic>
        <p:pic>
          <p:nvPicPr>
            <p:cNvPr id="25" name="圖片 24" descr="一張含有 個人, 牆, 男人, 室內 的圖片&#10;&#10;自動產生的描述">
              <a:extLst>
                <a:ext uri="{FF2B5EF4-FFF2-40B4-BE49-F238E27FC236}">
                  <a16:creationId xmlns:a16="http://schemas.microsoft.com/office/drawing/2014/main" id="{B16BA2AA-4996-0245-9474-832A4CDB5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09251" y="2477183"/>
              <a:ext cx="1147200" cy="1440000"/>
            </a:xfrm>
            <a:prstGeom prst="rect">
              <a:avLst/>
            </a:prstGeom>
          </p:spPr>
        </p:pic>
        <p:pic>
          <p:nvPicPr>
            <p:cNvPr id="26" name="圖片 25" descr="一張含有 個人, 行動電話, 手機, 建築物 的圖片&#10;&#10;自動產生的描述">
              <a:extLst>
                <a:ext uri="{FF2B5EF4-FFF2-40B4-BE49-F238E27FC236}">
                  <a16:creationId xmlns:a16="http://schemas.microsoft.com/office/drawing/2014/main" id="{7CD21779-F3FA-EC4F-9689-22DB9052F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584" y="3924958"/>
              <a:ext cx="1138520" cy="1440000"/>
            </a:xfrm>
            <a:prstGeom prst="rect">
              <a:avLst/>
            </a:prstGeom>
          </p:spPr>
        </p:pic>
      </p:grpSp>
      <p:pic>
        <p:nvPicPr>
          <p:cNvPr id="27" name="圖片 26" descr="一張含有 文字 的圖片&#10;&#10;自動產生的描述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305742-E715-6442-9ADC-2D267255FF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3439" y="3349487"/>
            <a:ext cx="3620798" cy="33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日落, 室外, 水, 太陽 的圖片&#10;&#10;自動產生的描述">
            <a:extLst>
              <a:ext uri="{FF2B5EF4-FFF2-40B4-BE49-F238E27FC236}">
                <a16:creationId xmlns:a16="http://schemas.microsoft.com/office/drawing/2014/main" id="{D1C33E4D-2745-894F-885C-5FA2DDA22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11" y="0"/>
            <a:ext cx="3355389" cy="2516542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E967CBD-AA2B-904C-A157-83DF0F164100}"/>
              </a:ext>
            </a:extLst>
          </p:cNvPr>
          <p:cNvSpPr txBox="1">
            <a:spLocks noChangeArrowheads="1"/>
          </p:cNvSpPr>
          <p:nvPr/>
        </p:nvSpPr>
        <p:spPr>
          <a:xfrm>
            <a:off x="1033512" y="347663"/>
            <a:ext cx="10053538" cy="1281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/>
              <a:t>Design Automation </a:t>
            </a:r>
            <a:r>
              <a:rPr lang="en-US" altLang="zh-TW" dirty="0" err="1"/>
              <a:t>WebiNar</a:t>
            </a:r>
            <a:r>
              <a:rPr lang="en-US" altLang="zh-TW" dirty="0"/>
              <a:t> (DAWN)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C4400F1-B27F-BF4A-8BF8-4230EAB7E82B}"/>
              </a:ext>
            </a:extLst>
          </p:cNvPr>
          <p:cNvSpPr txBox="1"/>
          <p:nvPr/>
        </p:nvSpPr>
        <p:spPr>
          <a:xfrm>
            <a:off x="975960" y="2599315"/>
            <a:ext cx="1032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>
                <a:solidFill>
                  <a:srgbClr val="000000"/>
                </a:solidFill>
                <a:latin typeface="Tahoma" charset="0"/>
                <a:ea typeface="新細明體" charset="-120"/>
              </a:rPr>
              <a:t>EVENT 2 (June 23) – 130+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>
                <a:solidFill>
                  <a:srgbClr val="000000"/>
                </a:solidFill>
                <a:latin typeface="Tahoma" charset="0"/>
                <a:ea typeface="新細明體" charset="-120"/>
              </a:rPr>
              <a:t>Fireside Chat: Career Development for Scholars in EDA Research</a:t>
            </a:r>
            <a:endParaRPr kumimoji="1" lang="zh-TW" altLang="en-US" sz="2400" dirty="0">
              <a:solidFill>
                <a:srgbClr val="000000"/>
              </a:solidFill>
              <a:latin typeface="Tahoma" charset="0"/>
              <a:ea typeface="新細明體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19E3FD6-03EF-BC43-B4E8-3854243DF5C1}"/>
              </a:ext>
            </a:extLst>
          </p:cNvPr>
          <p:cNvSpPr txBox="1"/>
          <p:nvPr/>
        </p:nvSpPr>
        <p:spPr>
          <a:xfrm>
            <a:off x="11198331" y="2298794"/>
            <a:ext cx="1146070" cy="21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新細明體" charset="-120"/>
              </a:rPr>
              <a:t>Source: Medscape</a:t>
            </a:r>
            <a:endParaRPr kumimoji="1" lang="zh-TW" altLang="en-US" sz="8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新細明體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D9580EB-A7EC-E140-9D56-6B22AAA33D1D}"/>
              </a:ext>
            </a:extLst>
          </p:cNvPr>
          <p:cNvSpPr txBox="1"/>
          <p:nvPr/>
        </p:nvSpPr>
        <p:spPr>
          <a:xfrm>
            <a:off x="975960" y="145241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>
                <a:solidFill>
                  <a:srgbClr val="000000"/>
                </a:solidFill>
                <a:latin typeface="Tahoma" charset="0"/>
                <a:ea typeface="新細明體" charset="-120"/>
              </a:rPr>
              <a:t>EVENT 1 (May 7) – 300+</a:t>
            </a:r>
            <a:br>
              <a:rPr kumimoji="1" lang="en-US" altLang="zh-TW" sz="2400" b="1" dirty="0">
                <a:solidFill>
                  <a:srgbClr val="000000"/>
                </a:solidFill>
                <a:latin typeface="Tahoma" charset="0"/>
                <a:ea typeface="新細明體" charset="-120"/>
              </a:rPr>
            </a:br>
            <a:r>
              <a:rPr kumimoji="1" lang="en-US" altLang="zh-TW" sz="2400" b="1" dirty="0">
                <a:solidFill>
                  <a:srgbClr val="000000"/>
                </a:solidFill>
                <a:latin typeface="Tahoma" charset="0"/>
                <a:ea typeface="新細明體" charset="-120"/>
              </a:rPr>
              <a:t>Machine Learning for EDA</a:t>
            </a:r>
            <a:endParaRPr kumimoji="1" lang="zh-TW" altLang="en-US" sz="2400" dirty="0">
              <a:solidFill>
                <a:srgbClr val="000000"/>
              </a:solidFill>
              <a:latin typeface="Tahoma" charset="0"/>
              <a:ea typeface="新細明體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FFA1A61-015A-2D43-A6FB-9FD1390CE564}"/>
              </a:ext>
            </a:extLst>
          </p:cNvPr>
          <p:cNvSpPr txBox="1"/>
          <p:nvPr/>
        </p:nvSpPr>
        <p:spPr>
          <a:xfrm>
            <a:off x="975959" y="3737297"/>
            <a:ext cx="822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>
                <a:solidFill>
                  <a:srgbClr val="000000"/>
                </a:solidFill>
                <a:latin typeface="Tahoma" charset="0"/>
                <a:ea typeface="新細明體" charset="-120"/>
              </a:rPr>
              <a:t>EVENT 3 (August 24) -  120+</a:t>
            </a:r>
            <a:br>
              <a:rPr kumimoji="1" lang="en-US" altLang="zh-TW" sz="2400" b="1" dirty="0">
                <a:solidFill>
                  <a:srgbClr val="000000"/>
                </a:solidFill>
                <a:latin typeface="Tahoma" charset="0"/>
                <a:ea typeface="新細明體" charset="-120"/>
              </a:rPr>
            </a:br>
            <a:r>
              <a:rPr kumimoji="1" lang="en-US" altLang="zh-TW" sz="2400" b="1" dirty="0">
                <a:solidFill>
                  <a:srgbClr val="000000"/>
                </a:solidFill>
                <a:latin typeface="Tahoma" charset="0"/>
                <a:ea typeface="新細明體" charset="-120"/>
              </a:rPr>
              <a:t>Automatic Implementation of Secure Silicon (AISS)</a:t>
            </a:r>
            <a:endParaRPr kumimoji="1" lang="zh-TW" altLang="en-US" sz="2400" dirty="0">
              <a:solidFill>
                <a:srgbClr val="000000"/>
              </a:solidFill>
              <a:latin typeface="Tahoma" charset="0"/>
              <a:ea typeface="新細明體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05E95B9-7115-4841-91BE-72DFAA259A71}"/>
              </a:ext>
            </a:extLst>
          </p:cNvPr>
          <p:cNvSpPr txBox="1"/>
          <p:nvPr/>
        </p:nvSpPr>
        <p:spPr>
          <a:xfrm>
            <a:off x="975958" y="4767521"/>
            <a:ext cx="937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>
                <a:solidFill>
                  <a:srgbClr val="000000"/>
                </a:solidFill>
                <a:latin typeface="Tahoma" charset="0"/>
                <a:ea typeface="新細明體" charset="-120"/>
              </a:rPr>
              <a:t>EVENT 4 (September 28) – 140+</a:t>
            </a:r>
            <a:br>
              <a:rPr kumimoji="1" lang="en-US" altLang="zh-TW" sz="2400" b="1" dirty="0">
                <a:solidFill>
                  <a:srgbClr val="000000"/>
                </a:solidFill>
                <a:latin typeface="Tahoma" charset="0"/>
                <a:ea typeface="新細明體" charset="-120"/>
              </a:rPr>
            </a:br>
            <a:r>
              <a:rPr kumimoji="1" lang="en-US" altLang="zh-TW" sz="2400" b="1" dirty="0">
                <a:solidFill>
                  <a:srgbClr val="000000"/>
                </a:solidFill>
                <a:latin typeface="Tahoma" charset="0"/>
                <a:ea typeface="新細明體" charset="-120"/>
              </a:rPr>
              <a:t>Publishing in EDA Transactions, Journals, and Magazines</a:t>
            </a:r>
            <a:endParaRPr kumimoji="1" lang="zh-TW" altLang="en-US" sz="2400" dirty="0">
              <a:solidFill>
                <a:srgbClr val="000000"/>
              </a:solidFill>
              <a:latin typeface="Tahoma" charset="0"/>
              <a:ea typeface="新細明體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996964-5161-3745-9B2A-C707731F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0" y="5037756"/>
            <a:ext cx="995984" cy="8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3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5E80FF-A269-274B-B62E-9D1549E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DATE Luncheon Keynote Talk 2020</a:t>
            </a:r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8949360-B285-954F-B097-608FA2753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85" y="1231490"/>
            <a:ext cx="8050464" cy="55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0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5E80FF-A269-274B-B62E-9D1549E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ICCAD </a:t>
            </a:r>
            <a:r>
              <a:rPr kumimoji="1" lang="en-US" altLang="zh-TW" strike="sngStrike" dirty="0"/>
              <a:t>Luncheon</a:t>
            </a:r>
            <a:r>
              <a:rPr kumimoji="1" lang="en-US" altLang="zh-TW" dirty="0"/>
              <a:t> Keynote Talk 2020</a:t>
            </a:r>
            <a:endParaRPr kumimoji="1" lang="zh-TW" altLang="en-US" dirty="0"/>
          </a:p>
        </p:txBody>
      </p:sp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C64BDCB1-BE46-2C46-AD9B-93E66D623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130" y="1223319"/>
            <a:ext cx="6871336" cy="5634681"/>
          </a:xfrm>
          <a:prstGeom prst="rect">
            <a:avLst/>
          </a:prstGeom>
        </p:spPr>
      </p:pic>
      <p:pic>
        <p:nvPicPr>
          <p:cNvPr id="7" name="圖片 6" descr="一張含有 畫畫 的圖片&#10;&#10;自動產生的描述">
            <a:extLst>
              <a:ext uri="{FF2B5EF4-FFF2-40B4-BE49-F238E27FC236}">
                <a16:creationId xmlns:a16="http://schemas.microsoft.com/office/drawing/2014/main" id="{5AD31FE5-B065-A64A-965E-4F7BC6A29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561" y="2037321"/>
            <a:ext cx="1968500" cy="10287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1D791CC-204B-7049-84EB-305EB4161F01}"/>
              </a:ext>
            </a:extLst>
          </p:cNvPr>
          <p:cNvSpPr txBox="1"/>
          <p:nvPr/>
        </p:nvSpPr>
        <p:spPr>
          <a:xfrm>
            <a:off x="9370031" y="4986497"/>
            <a:ext cx="222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Thanks for the recommendation from Enrico </a:t>
            </a:r>
            <a:r>
              <a:rPr kumimoji="1" lang="en-US" altLang="zh-TW" dirty="0" err="1"/>
              <a:t>Macii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109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</TotalTime>
  <Words>360</Words>
  <Application>Microsoft Macintosh PowerPoint</Application>
  <PresentationFormat>寬螢幕</PresentationFormat>
  <Paragraphs>82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TUM Neue Helvetica 55 Regular</vt:lpstr>
      <vt:lpstr>Arial</vt:lpstr>
      <vt:lpstr>Calibri</vt:lpstr>
      <vt:lpstr>Calibri Light</vt:lpstr>
      <vt:lpstr>Tahoma</vt:lpstr>
      <vt:lpstr>Office Theme</vt:lpstr>
      <vt:lpstr>Technical Activities </vt:lpstr>
      <vt:lpstr>Report Overview</vt:lpstr>
      <vt:lpstr>PowerPoint 簡報</vt:lpstr>
      <vt:lpstr>CEDA Chapter Meeting (July 16)</vt:lpstr>
      <vt:lpstr>CEDA Technical Committees Meeting (Aug. 27) </vt:lpstr>
      <vt:lpstr>Current CEDA Distinguished Lecturers</vt:lpstr>
      <vt:lpstr>PowerPoint 簡報</vt:lpstr>
      <vt:lpstr>DATE Luncheon Keynote Talk 2020</vt:lpstr>
      <vt:lpstr>ICCAD Luncheon Keynote Talk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Microsoft Office User</cp:lastModifiedBy>
  <cp:revision>15</cp:revision>
  <dcterms:created xsi:type="dcterms:W3CDTF">2020-08-31T15:23:30Z</dcterms:created>
  <dcterms:modified xsi:type="dcterms:W3CDTF">2020-10-27T08:43:39Z</dcterms:modified>
</cp:coreProperties>
</file>