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5" r:id="rId5"/>
    <p:sldId id="266"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C75"/>
    <a:srgbClr val="32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5" d="100"/>
          <a:sy n="75" d="100"/>
        </p:scale>
        <p:origin x="266" y="-1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0FCD-8A35-401A-9903-417F8DBC3CA4}"/>
              </a:ext>
            </a:extLst>
          </p:cNvPr>
          <p:cNvSpPr>
            <a:spLocks noGrp="1"/>
          </p:cNvSpPr>
          <p:nvPr>
            <p:ph type="ctrTitle"/>
          </p:nvPr>
        </p:nvSpPr>
        <p:spPr/>
        <p:txBody>
          <a:bodyPr/>
          <a:lstStyle/>
          <a:p>
            <a:r>
              <a:rPr lang="en-US" dirty="0" smtClean="0"/>
              <a:t>Conference</a:t>
            </a:r>
            <a:endParaRPr lang="en-US" dirty="0"/>
          </a:p>
        </p:txBody>
      </p:sp>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p:txBody>
          <a:bodyPr/>
          <a:lstStyle/>
          <a:p>
            <a:r>
              <a:rPr lang="en-US" dirty="0" smtClean="0"/>
              <a:t>Luca Fanucci</a:t>
            </a:r>
            <a:endParaRPr lang="en-US" dirty="0"/>
          </a:p>
          <a:p>
            <a:r>
              <a:rPr lang="en-US" dirty="0" smtClean="0"/>
              <a:t>31</a:t>
            </a:r>
            <a:r>
              <a:rPr lang="en-US" baseline="30000" dirty="0" smtClean="0"/>
              <a:t>st</a:t>
            </a:r>
            <a:r>
              <a:rPr lang="en-US" dirty="0" smtClean="0"/>
              <a:t> October 2020</a:t>
            </a:r>
            <a:endParaRPr lang="en-US" dirty="0"/>
          </a:p>
        </p:txBody>
      </p:sp>
    </p:spTree>
    <p:extLst>
      <p:ext uri="{BB962C8B-B14F-4D97-AF65-F5344CB8AC3E}">
        <p14:creationId xmlns:p14="http://schemas.microsoft.com/office/powerpoint/2010/main" val="218662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Current Status &amp; Achievements</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10974254" cy="4556511"/>
          </a:xfrm>
        </p:spPr>
        <p:txBody>
          <a:bodyPr/>
          <a:lstStyle/>
          <a:p>
            <a:r>
              <a:rPr lang="en-US" b="1" dirty="0"/>
              <a:t>5 Long-lasting CEDA Conferences</a:t>
            </a:r>
            <a:r>
              <a:rPr lang="en-US" dirty="0"/>
              <a:t>: DAC, ASP-DAC, ICCAD, DATE, ES WEEK</a:t>
            </a:r>
          </a:p>
          <a:p>
            <a:r>
              <a:rPr lang="en-US" dirty="0" smtClean="0"/>
              <a:t>24 </a:t>
            </a:r>
            <a:r>
              <a:rPr lang="en-US" dirty="0"/>
              <a:t>additional sponsored conferences: </a:t>
            </a:r>
            <a:r>
              <a:rPr lang="en-US" dirty="0" smtClean="0"/>
              <a:t>13 </a:t>
            </a:r>
            <a:r>
              <a:rPr lang="en-US" dirty="0"/>
              <a:t>Financial and 11 Technical</a:t>
            </a:r>
          </a:p>
          <a:p>
            <a:r>
              <a:rPr lang="en-US" dirty="0"/>
              <a:t>To date we added </a:t>
            </a:r>
            <a:r>
              <a:rPr lang="en-US" dirty="0" smtClean="0"/>
              <a:t>2 </a:t>
            </a:r>
            <a:r>
              <a:rPr lang="en-US" dirty="0"/>
              <a:t>new </a:t>
            </a:r>
            <a:r>
              <a:rPr lang="en-US" dirty="0" smtClean="0"/>
              <a:t>conferences </a:t>
            </a:r>
            <a:r>
              <a:rPr lang="en-US" dirty="0"/>
              <a:t>in 2020:</a:t>
            </a:r>
          </a:p>
          <a:p>
            <a:pPr lvl="1"/>
            <a:r>
              <a:rPr lang="en-US" dirty="0" smtClean="0"/>
              <a:t>International </a:t>
            </a:r>
            <a:r>
              <a:rPr lang="en-US" dirty="0"/>
              <a:t>Conference on Omni-layer Intelligent </a:t>
            </a:r>
            <a:r>
              <a:rPr lang="en-US" dirty="0"/>
              <a:t>systems (</a:t>
            </a:r>
            <a:r>
              <a:rPr lang="en-US" dirty="0" smtClean="0"/>
              <a:t>COINS), </a:t>
            </a:r>
            <a:r>
              <a:rPr lang="en-US" dirty="0"/>
              <a:t>Barcelona, Spain, July 27-29 2020 </a:t>
            </a:r>
            <a:r>
              <a:rPr lang="en-US" dirty="0">
                <a:solidFill>
                  <a:srgbClr val="00B050"/>
                </a:solidFill>
              </a:rPr>
              <a:t>(Technical</a:t>
            </a:r>
            <a:r>
              <a:rPr lang="en-US" dirty="0" smtClean="0">
                <a:solidFill>
                  <a:srgbClr val="00B050"/>
                </a:solidFill>
              </a:rPr>
              <a:t>)</a:t>
            </a:r>
          </a:p>
          <a:p>
            <a:pPr lvl="1"/>
            <a:r>
              <a:rPr lang="en-US" dirty="0"/>
              <a:t>International Workshop on System-Level Interconnect Problems and Pathfinding (SLIP^2</a:t>
            </a:r>
            <a:r>
              <a:rPr lang="en-US" dirty="0" smtClean="0"/>
              <a:t>), co-located with ICCAD </a:t>
            </a:r>
            <a:r>
              <a:rPr lang="en-US" dirty="0" smtClean="0">
                <a:solidFill>
                  <a:srgbClr val="FF0000"/>
                </a:solidFill>
              </a:rPr>
              <a:t>(Financial 50%)</a:t>
            </a:r>
          </a:p>
          <a:p>
            <a:pPr lvl="1"/>
            <a:endParaRPr lang="en-US" dirty="0"/>
          </a:p>
        </p:txBody>
      </p:sp>
    </p:spTree>
    <p:extLst>
      <p:ext uri="{BB962C8B-B14F-4D97-AF65-F5344CB8AC3E}">
        <p14:creationId xmlns:p14="http://schemas.microsoft.com/office/powerpoint/2010/main" val="85151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4" y="1484851"/>
            <a:ext cx="11338892" cy="4556511"/>
          </a:xfrm>
        </p:spPr>
        <p:txBody>
          <a:bodyPr>
            <a:normAutofit/>
          </a:bodyPr>
          <a:lstStyle/>
          <a:p>
            <a:r>
              <a:rPr lang="en-US" dirty="0">
                <a:solidFill>
                  <a:srgbClr val="FF0000"/>
                </a:solidFill>
              </a:rPr>
              <a:t>COVID-19</a:t>
            </a:r>
          </a:p>
          <a:p>
            <a:r>
              <a:rPr lang="en-US" dirty="0"/>
              <a:t>Following the advice of local authorities, most of 2020 IEEE </a:t>
            </a:r>
            <a:r>
              <a:rPr lang="en-US" dirty="0" smtClean="0"/>
              <a:t>conferences and some in early 2021 </a:t>
            </a:r>
            <a:r>
              <a:rPr lang="en-US" dirty="0"/>
              <a:t>have already been </a:t>
            </a:r>
            <a:r>
              <a:rPr lang="en-US" b="1" dirty="0">
                <a:solidFill>
                  <a:srgbClr val="FF0000"/>
                </a:solidFill>
              </a:rPr>
              <a:t>postponed</a:t>
            </a:r>
            <a:r>
              <a:rPr lang="en-US" dirty="0"/>
              <a:t> or </a:t>
            </a:r>
            <a:r>
              <a:rPr lang="en-US" b="1" dirty="0">
                <a:solidFill>
                  <a:srgbClr val="FF0000"/>
                </a:solidFill>
              </a:rPr>
              <a:t>replaced with virtual (hybrid) </a:t>
            </a:r>
            <a:r>
              <a:rPr lang="en-US" dirty="0"/>
              <a:t>meetings</a:t>
            </a:r>
            <a:r>
              <a:rPr lang="en-US" dirty="0" smtClean="0"/>
              <a:t>.</a:t>
            </a:r>
            <a:endParaRPr lang="en-US" dirty="0"/>
          </a:p>
        </p:txBody>
      </p:sp>
    </p:spTree>
    <p:extLst>
      <p:ext uri="{BB962C8B-B14F-4D97-AF65-F5344CB8AC3E}">
        <p14:creationId xmlns:p14="http://schemas.microsoft.com/office/powerpoint/2010/main" val="171950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a:xfrm>
            <a:off x="569191" y="1"/>
            <a:ext cx="7711844" cy="1210922"/>
          </a:xfrm>
        </p:spPr>
        <p:txBody>
          <a:bodyPr>
            <a:normAutofit/>
          </a:bodyPr>
          <a:lstStyle/>
          <a:p>
            <a:r>
              <a:rPr lang="en-US" b="1" dirty="0" smtClean="0"/>
              <a:t>Conf. </a:t>
            </a:r>
            <a:r>
              <a:rPr lang="en-US" b="1" dirty="0"/>
              <a:t>from 03/20 to 10/20</a:t>
            </a:r>
          </a:p>
        </p:txBody>
      </p:sp>
      <p:sp>
        <p:nvSpPr>
          <p:cNvPr id="13" name="Content Placeholder 2">
            <a:extLst>
              <a:ext uri="{FF2B5EF4-FFF2-40B4-BE49-F238E27FC236}">
                <a16:creationId xmlns:a16="http://schemas.microsoft.com/office/drawing/2014/main" id="{747A9F05-1FFC-4F04-9C5C-97A6D852BCC1}"/>
              </a:ext>
            </a:extLst>
          </p:cNvPr>
          <p:cNvSpPr txBox="1">
            <a:spLocks/>
          </p:cNvSpPr>
          <p:nvPr/>
        </p:nvSpPr>
        <p:spPr>
          <a:xfrm>
            <a:off x="304801" y="1979615"/>
            <a:ext cx="11757853" cy="398342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solidFill>
                  <a:srgbClr val="FF0000"/>
                </a:solidFill>
              </a:rPr>
              <a:t>Virtual</a:t>
            </a:r>
            <a:endParaRPr lang="en-US" b="1" u="sng" dirty="0">
              <a:solidFill>
                <a:srgbClr val="FF0000"/>
              </a:solidFill>
            </a:endParaRPr>
          </a:p>
        </p:txBody>
      </p:sp>
      <p:sp>
        <p:nvSpPr>
          <p:cNvPr id="14" name="Segnaposto contenuto 3">
            <a:extLst>
              <a:ext uri="{FF2B5EF4-FFF2-40B4-BE49-F238E27FC236}">
                <a16:creationId xmlns:a16="http://schemas.microsoft.com/office/drawing/2014/main" id="{95B62E07-585F-4B5E-AC86-6398F19791ED}"/>
              </a:ext>
            </a:extLst>
          </p:cNvPr>
          <p:cNvSpPr txBox="1">
            <a:spLocks/>
          </p:cNvSpPr>
          <p:nvPr/>
        </p:nvSpPr>
        <p:spPr>
          <a:xfrm>
            <a:off x="8281035" y="96840"/>
            <a:ext cx="3842579" cy="178593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solidFill>
                  <a:srgbClr val="FF0000"/>
                </a:solidFill>
              </a:rPr>
              <a:t>Postponed</a:t>
            </a:r>
          </a:p>
        </p:txBody>
      </p:sp>
      <p:pic>
        <p:nvPicPr>
          <p:cNvPr id="15" name="Immagine 14">
            <a:extLst>
              <a:ext uri="{FF2B5EF4-FFF2-40B4-BE49-F238E27FC236}">
                <a16:creationId xmlns:a16="http://schemas.microsoft.com/office/drawing/2014/main" id="{E6EFC6B3-C7FA-4C9E-9824-7606B354DE25}"/>
              </a:ext>
            </a:extLst>
          </p:cNvPr>
          <p:cNvPicPr>
            <a:picLocks noChangeAspect="1"/>
          </p:cNvPicPr>
          <p:nvPr/>
        </p:nvPicPr>
        <p:blipFill>
          <a:blip r:embed="rId2"/>
          <a:stretch>
            <a:fillRect/>
          </a:stretch>
        </p:blipFill>
        <p:spPr>
          <a:xfrm>
            <a:off x="416792" y="2294804"/>
            <a:ext cx="3830190" cy="627784"/>
          </a:xfrm>
          <a:prstGeom prst="rect">
            <a:avLst/>
          </a:prstGeom>
        </p:spPr>
      </p:pic>
      <p:pic>
        <p:nvPicPr>
          <p:cNvPr id="16" name="Immagine 15">
            <a:extLst>
              <a:ext uri="{FF2B5EF4-FFF2-40B4-BE49-F238E27FC236}">
                <a16:creationId xmlns:a16="http://schemas.microsoft.com/office/drawing/2014/main" id="{86EB34BD-398E-408B-B1A6-A2E702C2CACE}"/>
              </a:ext>
            </a:extLst>
          </p:cNvPr>
          <p:cNvPicPr>
            <a:picLocks noChangeAspect="1"/>
          </p:cNvPicPr>
          <p:nvPr/>
        </p:nvPicPr>
        <p:blipFill>
          <a:blip r:embed="rId3"/>
          <a:stretch>
            <a:fillRect/>
          </a:stretch>
        </p:blipFill>
        <p:spPr>
          <a:xfrm>
            <a:off x="392104" y="1153908"/>
            <a:ext cx="3879566" cy="543139"/>
          </a:xfrm>
          <a:prstGeom prst="rect">
            <a:avLst/>
          </a:prstGeom>
        </p:spPr>
      </p:pic>
      <p:pic>
        <p:nvPicPr>
          <p:cNvPr id="18" name="Immagine 17">
            <a:extLst>
              <a:ext uri="{FF2B5EF4-FFF2-40B4-BE49-F238E27FC236}">
                <a16:creationId xmlns:a16="http://schemas.microsoft.com/office/drawing/2014/main" id="{54C1A19C-1CCD-4910-8089-AA7163F166E0}"/>
              </a:ext>
            </a:extLst>
          </p:cNvPr>
          <p:cNvPicPr>
            <a:picLocks noChangeAspect="1"/>
          </p:cNvPicPr>
          <p:nvPr/>
        </p:nvPicPr>
        <p:blipFill>
          <a:blip r:embed="rId4"/>
          <a:stretch>
            <a:fillRect/>
          </a:stretch>
        </p:blipFill>
        <p:spPr>
          <a:xfrm>
            <a:off x="475803" y="3000697"/>
            <a:ext cx="3343481" cy="514924"/>
          </a:xfrm>
          <a:prstGeom prst="rect">
            <a:avLst/>
          </a:prstGeom>
        </p:spPr>
      </p:pic>
      <p:pic>
        <p:nvPicPr>
          <p:cNvPr id="19" name="Immagine 18">
            <a:extLst>
              <a:ext uri="{FF2B5EF4-FFF2-40B4-BE49-F238E27FC236}">
                <a16:creationId xmlns:a16="http://schemas.microsoft.com/office/drawing/2014/main" id="{CC783D33-DCA6-406A-8191-1E1965159B76}"/>
              </a:ext>
            </a:extLst>
          </p:cNvPr>
          <p:cNvPicPr>
            <a:picLocks noChangeAspect="1"/>
          </p:cNvPicPr>
          <p:nvPr/>
        </p:nvPicPr>
        <p:blipFill>
          <a:blip r:embed="rId5"/>
          <a:stretch>
            <a:fillRect/>
          </a:stretch>
        </p:blipFill>
        <p:spPr>
          <a:xfrm>
            <a:off x="4401161" y="3770861"/>
            <a:ext cx="3604470" cy="550193"/>
          </a:xfrm>
          <a:prstGeom prst="rect">
            <a:avLst/>
          </a:prstGeom>
        </p:spPr>
      </p:pic>
      <p:pic>
        <p:nvPicPr>
          <p:cNvPr id="20" name="Immagine 19">
            <a:extLst>
              <a:ext uri="{FF2B5EF4-FFF2-40B4-BE49-F238E27FC236}">
                <a16:creationId xmlns:a16="http://schemas.microsoft.com/office/drawing/2014/main" id="{7DEE2A74-7C3F-45BD-941F-E454C6DDDA77}"/>
              </a:ext>
            </a:extLst>
          </p:cNvPr>
          <p:cNvPicPr>
            <a:picLocks noChangeAspect="1"/>
          </p:cNvPicPr>
          <p:nvPr/>
        </p:nvPicPr>
        <p:blipFill>
          <a:blip r:embed="rId6"/>
          <a:stretch>
            <a:fillRect/>
          </a:stretch>
        </p:blipFill>
        <p:spPr>
          <a:xfrm>
            <a:off x="4401161" y="3059665"/>
            <a:ext cx="3780814" cy="521978"/>
          </a:xfrm>
          <a:prstGeom prst="rect">
            <a:avLst/>
          </a:prstGeom>
        </p:spPr>
      </p:pic>
      <p:pic>
        <p:nvPicPr>
          <p:cNvPr id="21" name="Immagine 20">
            <a:extLst>
              <a:ext uri="{FF2B5EF4-FFF2-40B4-BE49-F238E27FC236}">
                <a16:creationId xmlns:a16="http://schemas.microsoft.com/office/drawing/2014/main" id="{75B1E621-3481-47B7-9F6D-39A4C9A09623}"/>
              </a:ext>
            </a:extLst>
          </p:cNvPr>
          <p:cNvPicPr>
            <a:picLocks noChangeAspect="1"/>
          </p:cNvPicPr>
          <p:nvPr/>
        </p:nvPicPr>
        <p:blipFill>
          <a:blip r:embed="rId7"/>
          <a:stretch>
            <a:fillRect/>
          </a:stretch>
        </p:blipFill>
        <p:spPr>
          <a:xfrm>
            <a:off x="475804" y="4516349"/>
            <a:ext cx="3463394" cy="521978"/>
          </a:xfrm>
          <a:prstGeom prst="rect">
            <a:avLst/>
          </a:prstGeom>
        </p:spPr>
      </p:pic>
      <p:pic>
        <p:nvPicPr>
          <p:cNvPr id="22" name="Immagine 21">
            <a:extLst>
              <a:ext uri="{FF2B5EF4-FFF2-40B4-BE49-F238E27FC236}">
                <a16:creationId xmlns:a16="http://schemas.microsoft.com/office/drawing/2014/main" id="{EF486AF1-FD4E-40C1-8896-D2A6AAEFE78F}"/>
              </a:ext>
            </a:extLst>
          </p:cNvPr>
          <p:cNvPicPr>
            <a:picLocks noChangeAspect="1"/>
          </p:cNvPicPr>
          <p:nvPr/>
        </p:nvPicPr>
        <p:blipFill>
          <a:blip r:embed="rId8"/>
          <a:stretch>
            <a:fillRect/>
          </a:stretch>
        </p:blipFill>
        <p:spPr>
          <a:xfrm>
            <a:off x="4401161" y="5222956"/>
            <a:ext cx="3780814" cy="550193"/>
          </a:xfrm>
          <a:prstGeom prst="rect">
            <a:avLst/>
          </a:prstGeom>
        </p:spPr>
      </p:pic>
      <p:pic>
        <p:nvPicPr>
          <p:cNvPr id="23" name="Immagine 22">
            <a:extLst>
              <a:ext uri="{FF2B5EF4-FFF2-40B4-BE49-F238E27FC236}">
                <a16:creationId xmlns:a16="http://schemas.microsoft.com/office/drawing/2014/main" id="{4C1429F7-3035-4C5E-891C-5AE3F1F6AEBD}"/>
              </a:ext>
            </a:extLst>
          </p:cNvPr>
          <p:cNvPicPr>
            <a:picLocks noChangeAspect="1"/>
          </p:cNvPicPr>
          <p:nvPr/>
        </p:nvPicPr>
        <p:blipFill>
          <a:blip r:embed="rId9"/>
          <a:stretch>
            <a:fillRect/>
          </a:stretch>
        </p:blipFill>
        <p:spPr>
          <a:xfrm>
            <a:off x="8172479" y="3830249"/>
            <a:ext cx="3689115" cy="578408"/>
          </a:xfrm>
          <a:prstGeom prst="rect">
            <a:avLst/>
          </a:prstGeom>
        </p:spPr>
      </p:pic>
      <p:pic>
        <p:nvPicPr>
          <p:cNvPr id="24" name="Immagine 23">
            <a:extLst>
              <a:ext uri="{FF2B5EF4-FFF2-40B4-BE49-F238E27FC236}">
                <a16:creationId xmlns:a16="http://schemas.microsoft.com/office/drawing/2014/main" id="{BC88F499-1DEA-4DAA-AC08-38713FA4FE50}"/>
              </a:ext>
            </a:extLst>
          </p:cNvPr>
          <p:cNvPicPr>
            <a:picLocks noChangeAspect="1"/>
          </p:cNvPicPr>
          <p:nvPr/>
        </p:nvPicPr>
        <p:blipFill>
          <a:blip r:embed="rId10"/>
          <a:stretch>
            <a:fillRect/>
          </a:stretch>
        </p:blipFill>
        <p:spPr>
          <a:xfrm>
            <a:off x="8324163" y="539486"/>
            <a:ext cx="3738491" cy="514924"/>
          </a:xfrm>
          <a:prstGeom prst="rect">
            <a:avLst/>
          </a:prstGeom>
        </p:spPr>
      </p:pic>
      <p:pic>
        <p:nvPicPr>
          <p:cNvPr id="25" name="Immagine 24">
            <a:extLst>
              <a:ext uri="{FF2B5EF4-FFF2-40B4-BE49-F238E27FC236}">
                <a16:creationId xmlns:a16="http://schemas.microsoft.com/office/drawing/2014/main" id="{6CC0208B-FF4F-4A5C-A51E-BF929607174B}"/>
              </a:ext>
            </a:extLst>
          </p:cNvPr>
          <p:cNvPicPr>
            <a:picLocks noChangeAspect="1"/>
          </p:cNvPicPr>
          <p:nvPr/>
        </p:nvPicPr>
        <p:blipFill>
          <a:blip r:embed="rId11"/>
          <a:stretch>
            <a:fillRect/>
          </a:stretch>
        </p:blipFill>
        <p:spPr>
          <a:xfrm>
            <a:off x="8443272" y="4505497"/>
            <a:ext cx="3378749" cy="521978"/>
          </a:xfrm>
          <a:prstGeom prst="rect">
            <a:avLst/>
          </a:prstGeom>
        </p:spPr>
      </p:pic>
      <p:pic>
        <p:nvPicPr>
          <p:cNvPr id="26" name="Immagine 25">
            <a:extLst>
              <a:ext uri="{FF2B5EF4-FFF2-40B4-BE49-F238E27FC236}">
                <a16:creationId xmlns:a16="http://schemas.microsoft.com/office/drawing/2014/main" id="{D58C97A7-5E86-46ED-B83A-47021FC55236}"/>
              </a:ext>
            </a:extLst>
          </p:cNvPr>
          <p:cNvPicPr>
            <a:picLocks noChangeAspect="1"/>
          </p:cNvPicPr>
          <p:nvPr/>
        </p:nvPicPr>
        <p:blipFill>
          <a:blip r:embed="rId12"/>
          <a:stretch>
            <a:fillRect/>
          </a:stretch>
        </p:blipFill>
        <p:spPr>
          <a:xfrm>
            <a:off x="4392280" y="4459596"/>
            <a:ext cx="3407440" cy="557325"/>
          </a:xfrm>
          <a:prstGeom prst="rect">
            <a:avLst/>
          </a:prstGeom>
        </p:spPr>
      </p:pic>
      <p:pic>
        <p:nvPicPr>
          <p:cNvPr id="27" name="Immagine 26">
            <a:extLst>
              <a:ext uri="{FF2B5EF4-FFF2-40B4-BE49-F238E27FC236}">
                <a16:creationId xmlns:a16="http://schemas.microsoft.com/office/drawing/2014/main" id="{18B98C3E-AD32-4383-98F4-AE037DC01D8E}"/>
              </a:ext>
            </a:extLst>
          </p:cNvPr>
          <p:cNvPicPr>
            <a:picLocks noChangeAspect="1"/>
          </p:cNvPicPr>
          <p:nvPr/>
        </p:nvPicPr>
        <p:blipFill>
          <a:blip r:embed="rId13"/>
          <a:stretch>
            <a:fillRect/>
          </a:stretch>
        </p:blipFill>
        <p:spPr>
          <a:xfrm>
            <a:off x="8281035" y="3140893"/>
            <a:ext cx="3540986" cy="592516"/>
          </a:xfrm>
          <a:prstGeom prst="rect">
            <a:avLst/>
          </a:prstGeom>
        </p:spPr>
      </p:pic>
      <p:pic>
        <p:nvPicPr>
          <p:cNvPr id="28" name="Immagine 27">
            <a:extLst>
              <a:ext uri="{FF2B5EF4-FFF2-40B4-BE49-F238E27FC236}">
                <a16:creationId xmlns:a16="http://schemas.microsoft.com/office/drawing/2014/main" id="{42B4D6E1-0DD5-47AC-8E51-BEB0728881E9}"/>
              </a:ext>
            </a:extLst>
          </p:cNvPr>
          <p:cNvPicPr>
            <a:picLocks noChangeAspect="1"/>
          </p:cNvPicPr>
          <p:nvPr/>
        </p:nvPicPr>
        <p:blipFill>
          <a:blip r:embed="rId14"/>
          <a:stretch>
            <a:fillRect/>
          </a:stretch>
        </p:blipFill>
        <p:spPr>
          <a:xfrm>
            <a:off x="8355877" y="2334534"/>
            <a:ext cx="3505717" cy="747698"/>
          </a:xfrm>
          <a:prstGeom prst="rect">
            <a:avLst/>
          </a:prstGeom>
        </p:spPr>
      </p:pic>
      <p:pic>
        <p:nvPicPr>
          <p:cNvPr id="29" name="Immagine 28">
            <a:extLst>
              <a:ext uri="{FF2B5EF4-FFF2-40B4-BE49-F238E27FC236}">
                <a16:creationId xmlns:a16="http://schemas.microsoft.com/office/drawing/2014/main" id="{E95A8786-7600-47DF-AF40-2E1CC604EE9E}"/>
              </a:ext>
            </a:extLst>
          </p:cNvPr>
          <p:cNvPicPr>
            <a:picLocks noChangeAspect="1"/>
          </p:cNvPicPr>
          <p:nvPr/>
        </p:nvPicPr>
        <p:blipFill>
          <a:blip r:embed="rId15"/>
          <a:stretch>
            <a:fillRect/>
          </a:stretch>
        </p:blipFill>
        <p:spPr>
          <a:xfrm>
            <a:off x="4444234" y="2393556"/>
            <a:ext cx="3611523" cy="529032"/>
          </a:xfrm>
          <a:prstGeom prst="rect">
            <a:avLst/>
          </a:prstGeom>
        </p:spPr>
      </p:pic>
      <p:pic>
        <p:nvPicPr>
          <p:cNvPr id="30" name="Immagine 29">
            <a:extLst>
              <a:ext uri="{FF2B5EF4-FFF2-40B4-BE49-F238E27FC236}">
                <a16:creationId xmlns:a16="http://schemas.microsoft.com/office/drawing/2014/main" id="{F6A7D2E3-0533-48E9-AD96-063FBDA307AE}"/>
              </a:ext>
            </a:extLst>
          </p:cNvPr>
          <p:cNvPicPr>
            <a:picLocks noChangeAspect="1"/>
          </p:cNvPicPr>
          <p:nvPr/>
        </p:nvPicPr>
        <p:blipFill>
          <a:blip r:embed="rId16"/>
          <a:stretch>
            <a:fillRect/>
          </a:stretch>
        </p:blipFill>
        <p:spPr>
          <a:xfrm>
            <a:off x="465495" y="3645607"/>
            <a:ext cx="3760177" cy="536160"/>
          </a:xfrm>
          <a:prstGeom prst="rect">
            <a:avLst/>
          </a:prstGeom>
        </p:spPr>
      </p:pic>
      <p:pic>
        <p:nvPicPr>
          <p:cNvPr id="32" name="Immagine 31">
            <a:extLst>
              <a:ext uri="{FF2B5EF4-FFF2-40B4-BE49-F238E27FC236}">
                <a16:creationId xmlns:a16="http://schemas.microsoft.com/office/drawing/2014/main" id="{7D6F226F-1EB0-41A7-B69B-1F2E5EE40921}"/>
              </a:ext>
            </a:extLst>
          </p:cNvPr>
          <p:cNvPicPr>
            <a:picLocks noChangeAspect="1"/>
          </p:cNvPicPr>
          <p:nvPr/>
        </p:nvPicPr>
        <p:blipFill>
          <a:blip r:embed="rId17"/>
          <a:stretch>
            <a:fillRect/>
          </a:stretch>
        </p:blipFill>
        <p:spPr>
          <a:xfrm>
            <a:off x="8355877" y="1151249"/>
            <a:ext cx="3362325" cy="657225"/>
          </a:xfrm>
          <a:prstGeom prst="rect">
            <a:avLst/>
          </a:prstGeom>
        </p:spPr>
      </p:pic>
      <p:sp>
        <p:nvSpPr>
          <p:cNvPr id="31" name="Segnaposto contenuto 3">
            <a:extLst>
              <a:ext uri="{FF2B5EF4-FFF2-40B4-BE49-F238E27FC236}">
                <a16:creationId xmlns:a16="http://schemas.microsoft.com/office/drawing/2014/main" id="{7781457B-B95D-4CF8-9989-D0F4F1F3925F}"/>
              </a:ext>
            </a:extLst>
          </p:cNvPr>
          <p:cNvSpPr txBox="1">
            <a:spLocks/>
          </p:cNvSpPr>
          <p:nvPr/>
        </p:nvSpPr>
        <p:spPr>
          <a:xfrm>
            <a:off x="383094" y="964733"/>
            <a:ext cx="4339908" cy="88489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b="1" u="sng" dirty="0">
                <a:solidFill>
                  <a:srgbClr val="FF0000"/>
                </a:solidFill>
              </a:rPr>
              <a:t>Hybrid</a:t>
            </a:r>
          </a:p>
        </p:txBody>
      </p:sp>
      <p:pic>
        <p:nvPicPr>
          <p:cNvPr id="3" name="Picture 2"/>
          <p:cNvPicPr>
            <a:picLocks noChangeAspect="1"/>
          </p:cNvPicPr>
          <p:nvPr/>
        </p:nvPicPr>
        <p:blipFill>
          <a:blip r:embed="rId18"/>
          <a:stretch>
            <a:fillRect/>
          </a:stretch>
        </p:blipFill>
        <p:spPr>
          <a:xfrm>
            <a:off x="520482" y="5255244"/>
            <a:ext cx="1021330" cy="485616"/>
          </a:xfrm>
          <a:prstGeom prst="rect">
            <a:avLst/>
          </a:prstGeom>
        </p:spPr>
      </p:pic>
      <p:sp>
        <p:nvSpPr>
          <p:cNvPr id="4" name="Rectangle 3"/>
          <p:cNvSpPr/>
          <p:nvPr/>
        </p:nvSpPr>
        <p:spPr>
          <a:xfrm>
            <a:off x="1541812" y="5279195"/>
            <a:ext cx="6096000" cy="430887"/>
          </a:xfrm>
          <a:prstGeom prst="rect">
            <a:avLst/>
          </a:prstGeom>
        </p:spPr>
        <p:txBody>
          <a:bodyPr>
            <a:spAutoFit/>
          </a:bodyPr>
          <a:lstStyle/>
          <a:p>
            <a:r>
              <a:rPr lang="en-US" sz="1000" dirty="0" smtClean="0">
                <a:latin typeface="Georgia" panose="02040502050405020303" pitchFamily="18" charset="0"/>
              </a:rPr>
              <a:t>WEN, AUG 19, 2020</a:t>
            </a:r>
          </a:p>
          <a:p>
            <a:r>
              <a:rPr lang="en-US" sz="1200" dirty="0" smtClean="0">
                <a:latin typeface="Georgia" panose="02040502050405020303" pitchFamily="18" charset="0"/>
              </a:rPr>
              <a:t>IEEE </a:t>
            </a:r>
            <a:r>
              <a:rPr lang="en-US" sz="1200" dirty="0">
                <a:latin typeface="Georgia" panose="02040502050405020303" pitchFamily="18" charset="0"/>
              </a:rPr>
              <a:t>NVMSA </a:t>
            </a:r>
            <a:r>
              <a:rPr lang="en-US" sz="1200" dirty="0" smtClean="0">
                <a:latin typeface="Georgia" panose="02040502050405020303" pitchFamily="18" charset="0"/>
              </a:rPr>
              <a:t>2020</a:t>
            </a:r>
            <a:endParaRPr lang="en-US" sz="1200" dirty="0">
              <a:latin typeface="Georgia" panose="02040502050405020303" pitchFamily="18" charset="0"/>
            </a:endParaRPr>
          </a:p>
        </p:txBody>
      </p:sp>
      <p:sp>
        <p:nvSpPr>
          <p:cNvPr id="5" name="Rectangle 4"/>
          <p:cNvSpPr/>
          <p:nvPr/>
        </p:nvSpPr>
        <p:spPr>
          <a:xfrm>
            <a:off x="716280" y="5202775"/>
            <a:ext cx="826961" cy="134274"/>
          </a:xfrm>
          <a:prstGeom prst="rect">
            <a:avLst/>
          </a:prstGeom>
          <a:solidFill>
            <a:srgbClr val="3D3C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NVMSA 2020</a:t>
            </a:r>
            <a:endParaRPr lang="en-US" sz="900" dirty="0"/>
          </a:p>
        </p:txBody>
      </p:sp>
    </p:spTree>
    <p:extLst>
      <p:ext uri="{BB962C8B-B14F-4D97-AF65-F5344CB8AC3E}">
        <p14:creationId xmlns:p14="http://schemas.microsoft.com/office/powerpoint/2010/main" val="386100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47A9F05-1FFC-4F04-9C5C-97A6D852BCC1}"/>
              </a:ext>
            </a:extLst>
          </p:cNvPr>
          <p:cNvSpPr txBox="1">
            <a:spLocks/>
          </p:cNvSpPr>
          <p:nvPr/>
        </p:nvSpPr>
        <p:spPr>
          <a:xfrm>
            <a:off x="68387" y="875131"/>
            <a:ext cx="11754673" cy="497907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solidFill>
                  <a:srgbClr val="FF0000"/>
                </a:solidFill>
              </a:rPr>
              <a:t>Virtual</a:t>
            </a:r>
            <a:endParaRPr lang="en-US" b="1" u="sng" dirty="0">
              <a:solidFill>
                <a:srgbClr val="FF0000"/>
              </a:solidFill>
            </a:endParaRPr>
          </a:p>
        </p:txBody>
      </p:sp>
      <p:sp>
        <p:nvSpPr>
          <p:cNvPr id="35" name="Segnaposto contenuto 3">
            <a:extLst>
              <a:ext uri="{FF2B5EF4-FFF2-40B4-BE49-F238E27FC236}">
                <a16:creationId xmlns:a16="http://schemas.microsoft.com/office/drawing/2014/main" id="{EA1A4AE6-5FF9-4543-9BB5-3564833DA033}"/>
              </a:ext>
            </a:extLst>
          </p:cNvPr>
          <p:cNvSpPr txBox="1">
            <a:spLocks/>
          </p:cNvSpPr>
          <p:nvPr/>
        </p:nvSpPr>
        <p:spPr>
          <a:xfrm>
            <a:off x="8425705" y="89975"/>
            <a:ext cx="1770822" cy="1960791"/>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solidFill>
                  <a:srgbClr val="FF0000"/>
                </a:solidFill>
              </a:rPr>
              <a:t>In presence</a:t>
            </a:r>
          </a:p>
        </p:txBody>
      </p:sp>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a:xfrm>
            <a:off x="241229" y="-96768"/>
            <a:ext cx="7711844" cy="1210922"/>
          </a:xfrm>
        </p:spPr>
        <p:txBody>
          <a:bodyPr>
            <a:normAutofit/>
          </a:bodyPr>
          <a:lstStyle/>
          <a:p>
            <a:r>
              <a:rPr lang="en-US" b="1" dirty="0" smtClean="0"/>
              <a:t>Conf. </a:t>
            </a:r>
            <a:r>
              <a:rPr lang="en-US" b="1" dirty="0"/>
              <a:t>from 11/20 to </a:t>
            </a:r>
            <a:r>
              <a:rPr lang="en-US" b="1" dirty="0" smtClean="0"/>
              <a:t>07/21</a:t>
            </a:r>
            <a:endParaRPr lang="en-US" b="1" dirty="0"/>
          </a:p>
        </p:txBody>
      </p:sp>
      <p:pic>
        <p:nvPicPr>
          <p:cNvPr id="3" name="Immagine 2">
            <a:extLst>
              <a:ext uri="{FF2B5EF4-FFF2-40B4-BE49-F238E27FC236}">
                <a16:creationId xmlns:a16="http://schemas.microsoft.com/office/drawing/2014/main" id="{AE8C7A3D-3224-4C98-B26B-BD08A9B26832}"/>
              </a:ext>
            </a:extLst>
          </p:cNvPr>
          <p:cNvPicPr>
            <a:picLocks noChangeAspect="1"/>
          </p:cNvPicPr>
          <p:nvPr/>
        </p:nvPicPr>
        <p:blipFill>
          <a:blip r:embed="rId2"/>
          <a:stretch>
            <a:fillRect/>
          </a:stretch>
        </p:blipFill>
        <p:spPr>
          <a:xfrm>
            <a:off x="118231" y="1253554"/>
            <a:ext cx="1602147" cy="1541562"/>
          </a:xfrm>
          <a:prstGeom prst="rect">
            <a:avLst/>
          </a:prstGeom>
        </p:spPr>
      </p:pic>
      <p:pic>
        <p:nvPicPr>
          <p:cNvPr id="4" name="Immagine 3">
            <a:extLst>
              <a:ext uri="{FF2B5EF4-FFF2-40B4-BE49-F238E27FC236}">
                <a16:creationId xmlns:a16="http://schemas.microsoft.com/office/drawing/2014/main" id="{DA506E89-CDF4-4293-A909-69EB6AE7C031}"/>
              </a:ext>
            </a:extLst>
          </p:cNvPr>
          <p:cNvPicPr>
            <a:picLocks noChangeAspect="1"/>
          </p:cNvPicPr>
          <p:nvPr/>
        </p:nvPicPr>
        <p:blipFill>
          <a:blip r:embed="rId3"/>
          <a:stretch>
            <a:fillRect/>
          </a:stretch>
        </p:blipFill>
        <p:spPr>
          <a:xfrm>
            <a:off x="6297072" y="3550517"/>
            <a:ext cx="1656001" cy="1689660"/>
          </a:xfrm>
          <a:prstGeom prst="rect">
            <a:avLst/>
          </a:prstGeom>
        </p:spPr>
      </p:pic>
      <p:pic>
        <p:nvPicPr>
          <p:cNvPr id="5" name="Immagine 4">
            <a:extLst>
              <a:ext uri="{FF2B5EF4-FFF2-40B4-BE49-F238E27FC236}">
                <a16:creationId xmlns:a16="http://schemas.microsoft.com/office/drawing/2014/main" id="{2B82D30B-68DE-4B75-8BD4-A5D06DD915D7}"/>
              </a:ext>
            </a:extLst>
          </p:cNvPr>
          <p:cNvPicPr>
            <a:picLocks noChangeAspect="1"/>
          </p:cNvPicPr>
          <p:nvPr/>
        </p:nvPicPr>
        <p:blipFill>
          <a:blip r:embed="rId4"/>
          <a:stretch>
            <a:fillRect/>
          </a:stretch>
        </p:blipFill>
        <p:spPr>
          <a:xfrm>
            <a:off x="10133078" y="2255765"/>
            <a:ext cx="1689660" cy="1454050"/>
          </a:xfrm>
          <a:prstGeom prst="rect">
            <a:avLst/>
          </a:prstGeom>
        </p:spPr>
      </p:pic>
      <p:pic>
        <p:nvPicPr>
          <p:cNvPr id="7" name="Immagine 6">
            <a:extLst>
              <a:ext uri="{FF2B5EF4-FFF2-40B4-BE49-F238E27FC236}">
                <a16:creationId xmlns:a16="http://schemas.microsoft.com/office/drawing/2014/main" id="{FDA67649-1884-4CDC-B236-22282AE0EEB1}"/>
              </a:ext>
            </a:extLst>
          </p:cNvPr>
          <p:cNvPicPr>
            <a:picLocks noChangeAspect="1"/>
          </p:cNvPicPr>
          <p:nvPr/>
        </p:nvPicPr>
        <p:blipFill>
          <a:blip r:embed="rId5"/>
          <a:stretch>
            <a:fillRect/>
          </a:stretch>
        </p:blipFill>
        <p:spPr>
          <a:xfrm>
            <a:off x="10111183" y="3881581"/>
            <a:ext cx="1669464" cy="1736781"/>
          </a:xfrm>
          <a:prstGeom prst="rect">
            <a:avLst/>
          </a:prstGeom>
        </p:spPr>
      </p:pic>
      <p:pic>
        <p:nvPicPr>
          <p:cNvPr id="8" name="Immagine 7">
            <a:extLst>
              <a:ext uri="{FF2B5EF4-FFF2-40B4-BE49-F238E27FC236}">
                <a16:creationId xmlns:a16="http://schemas.microsoft.com/office/drawing/2014/main" id="{DDCD3360-2BC5-45B3-BDFF-8BEE8FDCFBE5}"/>
              </a:ext>
            </a:extLst>
          </p:cNvPr>
          <p:cNvPicPr>
            <a:picLocks noChangeAspect="1"/>
          </p:cNvPicPr>
          <p:nvPr/>
        </p:nvPicPr>
        <p:blipFill>
          <a:blip r:embed="rId6"/>
          <a:stretch>
            <a:fillRect/>
          </a:stretch>
        </p:blipFill>
        <p:spPr>
          <a:xfrm>
            <a:off x="6741918" y="1213913"/>
            <a:ext cx="1649269" cy="1595416"/>
          </a:xfrm>
          <a:prstGeom prst="rect">
            <a:avLst/>
          </a:prstGeom>
        </p:spPr>
      </p:pic>
      <p:pic>
        <p:nvPicPr>
          <p:cNvPr id="9" name="Immagine 8">
            <a:extLst>
              <a:ext uri="{FF2B5EF4-FFF2-40B4-BE49-F238E27FC236}">
                <a16:creationId xmlns:a16="http://schemas.microsoft.com/office/drawing/2014/main" id="{B8D9D68D-F070-44D5-BD52-FC583C51C514}"/>
              </a:ext>
            </a:extLst>
          </p:cNvPr>
          <p:cNvPicPr>
            <a:picLocks noChangeAspect="1"/>
          </p:cNvPicPr>
          <p:nvPr/>
        </p:nvPicPr>
        <p:blipFill>
          <a:blip r:embed="rId7"/>
          <a:stretch>
            <a:fillRect/>
          </a:stretch>
        </p:blipFill>
        <p:spPr>
          <a:xfrm>
            <a:off x="4513164" y="3550517"/>
            <a:ext cx="1635805" cy="1561756"/>
          </a:xfrm>
          <a:prstGeom prst="rect">
            <a:avLst/>
          </a:prstGeom>
        </p:spPr>
      </p:pic>
      <p:pic>
        <p:nvPicPr>
          <p:cNvPr id="10" name="Immagine 9">
            <a:extLst>
              <a:ext uri="{FF2B5EF4-FFF2-40B4-BE49-F238E27FC236}">
                <a16:creationId xmlns:a16="http://schemas.microsoft.com/office/drawing/2014/main" id="{EACD905E-879E-4170-82E8-3351B37B0473}"/>
              </a:ext>
            </a:extLst>
          </p:cNvPr>
          <p:cNvPicPr>
            <a:picLocks noChangeAspect="1"/>
          </p:cNvPicPr>
          <p:nvPr/>
        </p:nvPicPr>
        <p:blipFill>
          <a:blip r:embed="rId8"/>
          <a:stretch>
            <a:fillRect/>
          </a:stretch>
        </p:blipFill>
        <p:spPr>
          <a:xfrm>
            <a:off x="2704830" y="3537053"/>
            <a:ext cx="1649269" cy="1474244"/>
          </a:xfrm>
          <a:prstGeom prst="rect">
            <a:avLst/>
          </a:prstGeom>
        </p:spPr>
      </p:pic>
      <p:pic>
        <p:nvPicPr>
          <p:cNvPr id="11" name="Immagine 10">
            <a:extLst>
              <a:ext uri="{FF2B5EF4-FFF2-40B4-BE49-F238E27FC236}">
                <a16:creationId xmlns:a16="http://schemas.microsoft.com/office/drawing/2014/main" id="{851664AA-AEC5-467C-8355-F9FE32FAFEFC}"/>
              </a:ext>
            </a:extLst>
          </p:cNvPr>
          <p:cNvPicPr>
            <a:picLocks noChangeAspect="1"/>
          </p:cNvPicPr>
          <p:nvPr/>
        </p:nvPicPr>
        <p:blipFill>
          <a:blip r:embed="rId9"/>
          <a:stretch>
            <a:fillRect/>
          </a:stretch>
        </p:blipFill>
        <p:spPr>
          <a:xfrm>
            <a:off x="8288369" y="3895519"/>
            <a:ext cx="1656001" cy="1790635"/>
          </a:xfrm>
          <a:prstGeom prst="rect">
            <a:avLst/>
          </a:prstGeom>
        </p:spPr>
      </p:pic>
      <p:pic>
        <p:nvPicPr>
          <p:cNvPr id="12" name="Immagine 11">
            <a:extLst>
              <a:ext uri="{FF2B5EF4-FFF2-40B4-BE49-F238E27FC236}">
                <a16:creationId xmlns:a16="http://schemas.microsoft.com/office/drawing/2014/main" id="{01315258-70B3-4D57-A6C4-CE10160A1789}"/>
              </a:ext>
            </a:extLst>
          </p:cNvPr>
          <p:cNvPicPr>
            <a:picLocks noChangeAspect="1"/>
          </p:cNvPicPr>
          <p:nvPr/>
        </p:nvPicPr>
        <p:blipFill>
          <a:blip r:embed="rId10"/>
          <a:stretch>
            <a:fillRect/>
          </a:stretch>
        </p:blipFill>
        <p:spPr>
          <a:xfrm>
            <a:off x="909960" y="3537053"/>
            <a:ext cx="1635805" cy="1575220"/>
          </a:xfrm>
          <a:prstGeom prst="rect">
            <a:avLst/>
          </a:prstGeom>
        </p:spPr>
      </p:pic>
      <p:pic>
        <p:nvPicPr>
          <p:cNvPr id="17" name="Immagine 16">
            <a:extLst>
              <a:ext uri="{FF2B5EF4-FFF2-40B4-BE49-F238E27FC236}">
                <a16:creationId xmlns:a16="http://schemas.microsoft.com/office/drawing/2014/main" id="{42156FB0-8AD9-451E-BA20-01B4CD4E2083}"/>
              </a:ext>
            </a:extLst>
          </p:cNvPr>
          <p:cNvPicPr>
            <a:picLocks noChangeAspect="1"/>
          </p:cNvPicPr>
          <p:nvPr/>
        </p:nvPicPr>
        <p:blipFill>
          <a:blip r:embed="rId11"/>
          <a:stretch>
            <a:fillRect/>
          </a:stretch>
        </p:blipFill>
        <p:spPr>
          <a:xfrm>
            <a:off x="5098521" y="1222386"/>
            <a:ext cx="1608879" cy="1433854"/>
          </a:xfrm>
          <a:prstGeom prst="rect">
            <a:avLst/>
          </a:prstGeom>
        </p:spPr>
      </p:pic>
      <p:pic>
        <p:nvPicPr>
          <p:cNvPr id="31" name="Immagine 30">
            <a:extLst>
              <a:ext uri="{FF2B5EF4-FFF2-40B4-BE49-F238E27FC236}">
                <a16:creationId xmlns:a16="http://schemas.microsoft.com/office/drawing/2014/main" id="{220CE2FB-BDE7-4980-B14E-14B358D196DB}"/>
              </a:ext>
            </a:extLst>
          </p:cNvPr>
          <p:cNvPicPr>
            <a:picLocks noChangeAspect="1"/>
          </p:cNvPicPr>
          <p:nvPr/>
        </p:nvPicPr>
        <p:blipFill>
          <a:blip r:embed="rId12"/>
          <a:stretch>
            <a:fillRect/>
          </a:stretch>
        </p:blipFill>
        <p:spPr>
          <a:xfrm>
            <a:off x="3421874" y="1250630"/>
            <a:ext cx="1622342" cy="1736781"/>
          </a:xfrm>
          <a:prstGeom prst="rect">
            <a:avLst/>
          </a:prstGeom>
        </p:spPr>
      </p:pic>
      <p:pic>
        <p:nvPicPr>
          <p:cNvPr id="34" name="Immagine 33">
            <a:extLst>
              <a:ext uri="{FF2B5EF4-FFF2-40B4-BE49-F238E27FC236}">
                <a16:creationId xmlns:a16="http://schemas.microsoft.com/office/drawing/2014/main" id="{C7D359E9-0A23-4342-B886-12716EF43EA7}"/>
              </a:ext>
            </a:extLst>
          </p:cNvPr>
          <p:cNvPicPr>
            <a:picLocks noChangeAspect="1"/>
          </p:cNvPicPr>
          <p:nvPr/>
        </p:nvPicPr>
        <p:blipFill>
          <a:blip r:embed="rId13"/>
          <a:stretch>
            <a:fillRect/>
          </a:stretch>
        </p:blipFill>
        <p:spPr>
          <a:xfrm>
            <a:off x="1768610" y="1212375"/>
            <a:ext cx="1608879" cy="2032977"/>
          </a:xfrm>
          <a:prstGeom prst="rect">
            <a:avLst/>
          </a:prstGeom>
        </p:spPr>
      </p:pic>
      <p:sp>
        <p:nvSpPr>
          <p:cNvPr id="14" name="Segnaposto contenuto 3">
            <a:extLst>
              <a:ext uri="{FF2B5EF4-FFF2-40B4-BE49-F238E27FC236}">
                <a16:creationId xmlns:a16="http://schemas.microsoft.com/office/drawing/2014/main" id="{95B62E07-585F-4B5E-AC86-6398F19791ED}"/>
              </a:ext>
            </a:extLst>
          </p:cNvPr>
          <p:cNvSpPr txBox="1">
            <a:spLocks/>
          </p:cNvSpPr>
          <p:nvPr/>
        </p:nvSpPr>
        <p:spPr>
          <a:xfrm>
            <a:off x="10301882" y="96840"/>
            <a:ext cx="1821731" cy="1960791"/>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solidFill>
                  <a:srgbClr val="FF0000"/>
                </a:solidFill>
              </a:rPr>
              <a:t>Postponed</a:t>
            </a:r>
          </a:p>
        </p:txBody>
      </p:sp>
      <p:pic>
        <p:nvPicPr>
          <p:cNvPr id="32" name="Immagine 31">
            <a:extLst>
              <a:ext uri="{FF2B5EF4-FFF2-40B4-BE49-F238E27FC236}">
                <a16:creationId xmlns:a16="http://schemas.microsoft.com/office/drawing/2014/main" id="{A5C7AA6E-9D1A-4A93-AD47-AC4BEDEB4DF9}"/>
              </a:ext>
            </a:extLst>
          </p:cNvPr>
          <p:cNvPicPr>
            <a:picLocks noChangeAspect="1"/>
          </p:cNvPicPr>
          <p:nvPr/>
        </p:nvPicPr>
        <p:blipFill>
          <a:blip r:embed="rId14"/>
          <a:stretch>
            <a:fillRect/>
          </a:stretch>
        </p:blipFill>
        <p:spPr>
          <a:xfrm>
            <a:off x="10464608" y="426679"/>
            <a:ext cx="1581952" cy="1568488"/>
          </a:xfrm>
          <a:prstGeom prst="rect">
            <a:avLst/>
          </a:prstGeom>
        </p:spPr>
      </p:pic>
      <p:pic>
        <p:nvPicPr>
          <p:cNvPr id="33" name="Immagine 32">
            <a:extLst>
              <a:ext uri="{FF2B5EF4-FFF2-40B4-BE49-F238E27FC236}">
                <a16:creationId xmlns:a16="http://schemas.microsoft.com/office/drawing/2014/main" id="{FA8D9CBF-2BEF-430A-AE60-5F6E74B3A434}"/>
              </a:ext>
            </a:extLst>
          </p:cNvPr>
          <p:cNvPicPr>
            <a:picLocks noChangeAspect="1"/>
          </p:cNvPicPr>
          <p:nvPr/>
        </p:nvPicPr>
        <p:blipFill>
          <a:blip r:embed="rId15"/>
          <a:stretch>
            <a:fillRect/>
          </a:stretch>
        </p:blipFill>
        <p:spPr>
          <a:xfrm>
            <a:off x="8517467" y="472515"/>
            <a:ext cx="1615611" cy="1454050"/>
          </a:xfrm>
          <a:prstGeom prst="rect">
            <a:avLst/>
          </a:prstGeom>
        </p:spPr>
      </p:pic>
      <p:pic>
        <p:nvPicPr>
          <p:cNvPr id="6" name="Immagine 5">
            <a:extLst>
              <a:ext uri="{FF2B5EF4-FFF2-40B4-BE49-F238E27FC236}">
                <a16:creationId xmlns:a16="http://schemas.microsoft.com/office/drawing/2014/main" id="{8B39F652-82F3-4B49-909E-97E1851F4F97}"/>
              </a:ext>
            </a:extLst>
          </p:cNvPr>
          <p:cNvPicPr>
            <a:picLocks noChangeAspect="1"/>
          </p:cNvPicPr>
          <p:nvPr/>
        </p:nvPicPr>
        <p:blipFill>
          <a:blip r:embed="rId16"/>
          <a:stretch>
            <a:fillRect/>
          </a:stretch>
        </p:blipFill>
        <p:spPr>
          <a:xfrm>
            <a:off x="8300118" y="2241788"/>
            <a:ext cx="1635805" cy="1588683"/>
          </a:xfrm>
          <a:prstGeom prst="rect">
            <a:avLst/>
          </a:prstGeom>
        </p:spPr>
      </p:pic>
    </p:spTree>
    <p:extLst>
      <p:ext uri="{BB962C8B-B14F-4D97-AF65-F5344CB8AC3E}">
        <p14:creationId xmlns:p14="http://schemas.microsoft.com/office/powerpoint/2010/main" val="3200424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F842-03B3-45BA-8CB6-EE92EFEEFD19}"/>
              </a:ext>
            </a:extLst>
          </p:cNvPr>
          <p:cNvSpPr>
            <a:spLocks noGrp="1"/>
          </p:cNvSpPr>
          <p:nvPr>
            <p:ph type="title"/>
          </p:nvPr>
        </p:nvSpPr>
        <p:spPr/>
        <p:txBody>
          <a:bodyPr/>
          <a:lstStyle/>
          <a:p>
            <a:r>
              <a:rPr lang="en-US" dirty="0"/>
              <a:t>Motion(s)</a:t>
            </a:r>
          </a:p>
        </p:txBody>
      </p:sp>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77333" y="1484851"/>
            <a:ext cx="11226695" cy="4556511"/>
          </a:xfrm>
        </p:spPr>
        <p:txBody>
          <a:bodyPr>
            <a:normAutofit fontScale="62500" lnSpcReduction="20000"/>
          </a:bodyPr>
          <a:lstStyle/>
          <a:p>
            <a:pPr algn="just"/>
            <a:r>
              <a:rPr lang="en-US" b="1" dirty="0"/>
              <a:t>To Approve </a:t>
            </a:r>
            <a:r>
              <a:rPr lang="en-US" b="1" dirty="0" smtClean="0"/>
              <a:t>Symposium </a:t>
            </a:r>
            <a:r>
              <a:rPr lang="en-US" b="1" dirty="0"/>
              <a:t>on Integrated Circuits and Systems Design (SBCCI) Request for CEDA’s 5% Financial Sponsorship</a:t>
            </a:r>
          </a:p>
          <a:p>
            <a:pPr algn="just"/>
            <a:r>
              <a:rPr lang="en-US" b="1" dirty="0"/>
              <a:t>Venue &amp; Dates:</a:t>
            </a:r>
            <a:r>
              <a:rPr lang="en-US" dirty="0"/>
              <a:t> Hotel Premium, Campinas – SP, Brazil, 5, August 23 to 27, 2021</a:t>
            </a:r>
          </a:p>
          <a:p>
            <a:pPr algn="just"/>
            <a:r>
              <a:rPr lang="en-US" b="1" dirty="0"/>
              <a:t>Web site:</a:t>
            </a:r>
            <a:r>
              <a:rPr lang="en-US" dirty="0"/>
              <a:t> </a:t>
            </a:r>
            <a:r>
              <a:rPr lang="en-US" dirty="0" smtClean="0"/>
              <a:t>sbcci.org.br</a:t>
            </a:r>
          </a:p>
          <a:p>
            <a:pPr algn="just"/>
            <a:r>
              <a:rPr lang="en-US" b="1" dirty="0" smtClean="0"/>
              <a:t>General </a:t>
            </a:r>
            <a:r>
              <a:rPr lang="en-US" b="1" dirty="0"/>
              <a:t>Chair: </a:t>
            </a:r>
            <a:r>
              <a:rPr lang="en-US" dirty="0"/>
              <a:t>Jacobus Swart, State University of Campinas, Campinas, Brazil</a:t>
            </a:r>
          </a:p>
          <a:p>
            <a:pPr algn="just"/>
            <a:r>
              <a:rPr lang="en-US" b="1" dirty="0"/>
              <a:t>Background:</a:t>
            </a:r>
            <a:r>
              <a:rPr lang="en-US" dirty="0"/>
              <a:t> SBCCI is an international forum dedicated to integrated circuits and systems design, test and electronic design automation (EDA), held annually in Brazil, in the last week of August. The scope of the symposium includes technical sessions, tutorials and panels, and working group meetings as well. . </a:t>
            </a:r>
          </a:p>
          <a:p>
            <a:pPr algn="just"/>
            <a:r>
              <a:rPr lang="en-US" b="1" dirty="0"/>
              <a:t>Notes from the Conferences Committee:</a:t>
            </a:r>
          </a:p>
          <a:p>
            <a:pPr lvl="1" algn="just"/>
            <a:r>
              <a:rPr lang="en-US" dirty="0" smtClean="0"/>
              <a:t>The </a:t>
            </a:r>
            <a:r>
              <a:rPr lang="en-US" dirty="0"/>
              <a:t>symposium topic is strongly relevant to CEDA community. </a:t>
            </a:r>
          </a:p>
          <a:p>
            <a:pPr lvl="1" algn="just"/>
            <a:r>
              <a:rPr lang="en-US" dirty="0" smtClean="0"/>
              <a:t>CEDA </a:t>
            </a:r>
            <a:r>
              <a:rPr lang="en-US" dirty="0"/>
              <a:t>has been technical co-sponsor of this symposium since several years.</a:t>
            </a:r>
          </a:p>
          <a:p>
            <a:pPr lvl="1" algn="just"/>
            <a:r>
              <a:rPr lang="en-US" dirty="0" smtClean="0"/>
              <a:t>CEDA </a:t>
            </a:r>
            <a:r>
              <a:rPr lang="en-US" dirty="0"/>
              <a:t>has been contributing to SBCCI technical program every year with keynote talks</a:t>
            </a:r>
          </a:p>
          <a:p>
            <a:pPr lvl="1" algn="just"/>
            <a:r>
              <a:rPr lang="en-US" dirty="0" smtClean="0"/>
              <a:t>Symposium </a:t>
            </a:r>
            <a:r>
              <a:rPr lang="en-US" dirty="0"/>
              <a:t>is financially healthy and 5% is a very low financial risk. Shared 20% with IEEE CASS, 25% with ACM-SIGDA, 25% Brazilian Computer Society and 25% Brazilian Microelectronics Society.</a:t>
            </a:r>
          </a:p>
          <a:p>
            <a:pPr lvl="1" algn="just"/>
            <a:r>
              <a:rPr lang="en-US" dirty="0" smtClean="0"/>
              <a:t>The </a:t>
            </a:r>
            <a:r>
              <a:rPr lang="en-US" dirty="0"/>
              <a:t>annual meeting of the CEDA Brazilian chapter is co-located with </a:t>
            </a:r>
            <a:r>
              <a:rPr lang="en-US" dirty="0" smtClean="0"/>
              <a:t>SBCCI</a:t>
            </a:r>
          </a:p>
          <a:p>
            <a:pPr algn="just"/>
            <a:r>
              <a:rPr lang="en-US" b="1" dirty="0" smtClean="0"/>
              <a:t>Additional </a:t>
            </a:r>
            <a:r>
              <a:rPr lang="en-US" b="1" dirty="0"/>
              <a:t>Documents sent via email</a:t>
            </a:r>
          </a:p>
          <a:p>
            <a:pPr lvl="1" algn="just"/>
            <a:r>
              <a:rPr lang="en-US" dirty="0"/>
              <a:t>Call for Paper</a:t>
            </a:r>
          </a:p>
          <a:p>
            <a:pPr lvl="1" algn="just"/>
            <a:r>
              <a:rPr lang="en-US" dirty="0"/>
              <a:t>CEDA Sponsorship Request </a:t>
            </a:r>
            <a:r>
              <a:rPr lang="en-US" dirty="0" smtClean="0"/>
              <a:t>Form</a:t>
            </a:r>
            <a:endParaRPr lang="en-US" dirty="0"/>
          </a:p>
        </p:txBody>
      </p:sp>
    </p:spTree>
    <p:extLst>
      <p:ext uri="{BB962C8B-B14F-4D97-AF65-F5344CB8AC3E}">
        <p14:creationId xmlns:p14="http://schemas.microsoft.com/office/powerpoint/2010/main" val="1657493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Georgia</vt:lpstr>
      <vt:lpstr>Office Theme</vt:lpstr>
      <vt:lpstr>Conference</vt:lpstr>
      <vt:lpstr>Current Status &amp; Achievements</vt:lpstr>
      <vt:lpstr>Challenges</vt:lpstr>
      <vt:lpstr>Conf. from 03/20 to 10/20</vt:lpstr>
      <vt:lpstr>Conf. from 11/20 to 07/21</vt:lpstr>
      <vt:lpstr>Motion(s)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Luca Fanucci</cp:lastModifiedBy>
  <cp:revision>16</cp:revision>
  <dcterms:created xsi:type="dcterms:W3CDTF">2020-08-31T15:23:30Z</dcterms:created>
  <dcterms:modified xsi:type="dcterms:W3CDTF">2020-10-30T19:18:38Z</dcterms:modified>
</cp:coreProperties>
</file>