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13"/>
  </p:notesMasterIdLst>
  <p:sldIdLst>
    <p:sldId id="256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9486" autoAdjust="0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EAE1-4FF5-4824-A717-BF452726D379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27797-B9A1-43A7-9563-E0A98B57A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0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27797-B9A1-43A7-9563-E0A98B57AE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6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B4E49-EF8F-DF41-9541-654E55512F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98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AB4E49-EF8F-DF41-9541-654E55512F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6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470" y="1012522"/>
            <a:ext cx="8596668" cy="1826581"/>
          </a:xfrm>
        </p:spPr>
        <p:txBody>
          <a:bodyPr anchor="ctr" anchorCtr="1">
            <a:normAutofit/>
          </a:bodyPr>
          <a:lstStyle>
            <a:lvl1pPr indent="0" algn="ctr">
              <a:spcBef>
                <a:spcPts val="0"/>
              </a:spcBef>
              <a:defRPr sz="4400" b="1" i="0" cap="none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4037" y="2911255"/>
            <a:ext cx="8596668" cy="86040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n-lt"/>
                <a:cs typeface="Californian FB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of Chair</a:t>
            </a:r>
            <a:br>
              <a:rPr lang="en-US" dirty="0"/>
            </a:br>
            <a:r>
              <a:rPr lang="en-US" dirty="0"/>
              <a:t>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7635" y="6492875"/>
            <a:ext cx="463061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24C4-300E-E241-8E10-F05B61D0F3A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8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24C4-300E-E241-8E10-F05B61D0F3A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7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2515" y="75009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Board of Governors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515" y="2219312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November 3, 2019 (at ICCAD)</a:t>
            </a:r>
          </a:p>
          <a:p>
            <a:pPr lvl="0"/>
            <a:r>
              <a:rPr lang="en-US" dirty="0"/>
              <a:t>Westminster, Colorado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8598" y="6503350"/>
            <a:ext cx="911939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11/03/2019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531" y="6503350"/>
            <a:ext cx="2613932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EC/ Board of Governors’ Meetings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268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68109" y="-1"/>
            <a:ext cx="1088018" cy="793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  <p:sldLayoutId id="2147483667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Yao-Wen Chang</a:t>
            </a:r>
          </a:p>
          <a:p>
            <a:pPr lvl="0"/>
            <a:r>
              <a:rPr lang="en-US" dirty="0"/>
              <a:t>09 March 2020 (at DATE)</a:t>
            </a:r>
          </a:p>
          <a:p>
            <a:pPr lvl="0"/>
            <a:r>
              <a:rPr lang="en-US" dirty="0"/>
              <a:t>Grenoble, France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3/09/2020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EC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58226" y="22037"/>
            <a:ext cx="2235433" cy="13306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814262" y="5887798"/>
            <a:ext cx="2221132" cy="8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2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.pavlidis@ieee-ceda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Publicity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Vasilis F. </a:t>
            </a:r>
            <a:r>
              <a:rPr lang="en-US" dirty="0" err="1"/>
              <a:t>Pavlidis</a:t>
            </a:r>
            <a:r>
              <a:rPr lang="en-US" dirty="0"/>
              <a:t>, Univ. of Manchester, UK &amp; Aristotle Univ. of Thessaloniki (AUTH), Greece</a:t>
            </a:r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Luncheon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4411293"/>
          </a:xfrm>
        </p:spPr>
        <p:txBody>
          <a:bodyPr>
            <a:normAutofit/>
          </a:bodyPr>
          <a:lstStyle/>
          <a:p>
            <a:r>
              <a:rPr lang="en-US" dirty="0"/>
              <a:t>Opportunity to co-fund</a:t>
            </a:r>
          </a:p>
          <a:p>
            <a:r>
              <a:rPr lang="en-US" dirty="0"/>
              <a:t>No discussions yet, but</a:t>
            </a:r>
          </a:p>
          <a:p>
            <a:pPr lvl="1"/>
            <a:r>
              <a:rPr lang="en-US" dirty="0"/>
              <a:t>Functional Safety have two active EDA projects</a:t>
            </a:r>
          </a:p>
          <a:p>
            <a:pPr lvl="2"/>
            <a:r>
              <a:rPr lang="en-US" dirty="0"/>
              <a:t>IEEE P2851</a:t>
            </a:r>
          </a:p>
          <a:p>
            <a:pPr lvl="2"/>
            <a:r>
              <a:rPr lang="en-US" dirty="0"/>
              <a:t>Accellera Functional Safety Working Group</a:t>
            </a:r>
          </a:p>
          <a:p>
            <a:pPr lvl="2"/>
            <a:r>
              <a:rPr lang="en-US" dirty="0"/>
              <a:t>Both teams are collaborating</a:t>
            </a:r>
          </a:p>
          <a:p>
            <a:pPr lvl="1"/>
            <a:r>
              <a:rPr lang="en-US" dirty="0"/>
              <a:t>IEEE CS 1</a:t>
            </a:r>
            <a:r>
              <a:rPr lang="en-US" baseline="30000" dirty="0"/>
              <a:t>st</a:t>
            </a:r>
            <a:r>
              <a:rPr lang="en-US" dirty="0"/>
              <a:t> VP – Riccardo Mariani (</a:t>
            </a:r>
            <a:r>
              <a:rPr lang="en-US" dirty="0" err="1"/>
              <a:t>Nvidia</a:t>
            </a:r>
            <a:r>
              <a:rPr lang="en-US" dirty="0"/>
              <a:t>) &amp; Alessandra Nardi (Cadence) chair the two groups</a:t>
            </a:r>
          </a:p>
          <a:p>
            <a:pPr lvl="2"/>
            <a:r>
              <a:rPr lang="en-US" dirty="0"/>
              <a:t>Could work to get IEEE SA and Accellera to help sponsor luncheon</a:t>
            </a:r>
          </a:p>
        </p:txBody>
      </p:sp>
    </p:spTree>
    <p:extLst>
      <p:ext uri="{BB962C8B-B14F-4D97-AF65-F5344CB8AC3E}">
        <p14:creationId xmlns:p14="http://schemas.microsoft.com/office/powerpoint/2010/main" val="312050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>
          <a:xfrm>
            <a:off x="716716" y="1328185"/>
            <a:ext cx="9150095" cy="5342581"/>
          </a:xfrm>
        </p:spPr>
        <p:txBody>
          <a:bodyPr>
            <a:normAutofit fontScale="92500"/>
          </a:bodyPr>
          <a:lstStyle/>
          <a:p>
            <a:pPr marL="49213" indent="-196850"/>
            <a:r>
              <a:rPr lang="en-US" dirty="0"/>
              <a:t>Newsletter – CEDA Currents</a:t>
            </a:r>
          </a:p>
          <a:p>
            <a:pPr marL="49213" indent="-196850"/>
            <a:r>
              <a:rPr lang="en-US" dirty="0"/>
              <a:t>Website</a:t>
            </a:r>
          </a:p>
          <a:p>
            <a:pPr marL="49213" indent="-196850"/>
            <a:r>
              <a:rPr lang="en-US" dirty="0"/>
              <a:t>Email distributions </a:t>
            </a:r>
          </a:p>
          <a:p>
            <a:pPr marL="49213" indent="-196850"/>
            <a:r>
              <a:rPr lang="en-US" i="1" dirty="0"/>
              <a:t>Ad hoc </a:t>
            </a:r>
            <a:r>
              <a:rPr lang="en-US" dirty="0"/>
              <a:t>requests</a:t>
            </a:r>
          </a:p>
          <a:p>
            <a:pPr marL="49213" indent="-196850"/>
            <a:r>
              <a:rPr lang="en-US" dirty="0"/>
              <a:t>Physical presence to events sponsored by CEDA</a:t>
            </a:r>
          </a:p>
          <a:p>
            <a:pPr marL="49213" indent="-196850"/>
            <a:r>
              <a:rPr lang="en-US" dirty="0"/>
              <a:t>Social media campaigns</a:t>
            </a:r>
          </a:p>
          <a:p>
            <a:pPr marL="449263" lvl="1" indent="-196850"/>
            <a:r>
              <a:rPr lang="en-US" dirty="0"/>
              <a:t>Feel free to ask us to launch whenever needed</a:t>
            </a:r>
          </a:p>
          <a:p>
            <a:pPr marL="49213" indent="-196850"/>
            <a:r>
              <a:rPr lang="en-US" dirty="0"/>
              <a:t>Design &amp; Test (D&amp;T) member list for D&amp;T newsletter was provided through CEDA members list</a:t>
            </a:r>
          </a:p>
          <a:p>
            <a:pPr marL="449263" lvl="1" indent="-196850"/>
            <a:r>
              <a:rPr lang="en-US" dirty="0"/>
              <a:t>Unclear whether it is used or not</a:t>
            </a:r>
          </a:p>
          <a:p>
            <a:pPr marL="49213" indent="-196850"/>
            <a:r>
              <a:rPr lang="en-GB" dirty="0"/>
              <a:t>IEEE System Validation and Debug Technology Committee (</a:t>
            </a:r>
            <a:r>
              <a:rPr lang="en-US" dirty="0"/>
              <a:t>SVDTC), supported by CEDA is very active, which is very pleasing!</a:t>
            </a:r>
          </a:p>
          <a:p>
            <a:pPr marL="49213" indent="-196850"/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Ongoing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2019 Open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324493"/>
            <a:ext cx="8542513" cy="49282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Shifting the CEDA newsletter to even months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To avoid the “silent” period of Christmas/New Year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Still published bimonthly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Many email communications requests arrive late!!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Reach out to general chairs of conferences proactively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Assuming I am given a list of CEDA sponsored </a:t>
            </a:r>
            <a:r>
              <a:rPr lang="en-US" dirty="0" err="1">
                <a:ea typeface="ＭＳ Ｐゴシック" pitchFamily="34" charset="-128"/>
              </a:rPr>
              <a:t>confs</a:t>
            </a:r>
            <a:r>
              <a:rPr lang="en-US" dirty="0">
                <a:ea typeface="ＭＳ Ｐゴシック" pitchFamily="34" charset="-128"/>
              </a:rPr>
              <a:t>. with the related contact info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Also to remind the general chairs that they can use FB/Linked in for their event through CEDA (at very low cost)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Often requests cannot be satisfied!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Requests for disseminating info of non-IEEE journals or events!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These requests are kindly declined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Should we publish a piece/position on coronavirus situation?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Can be included in the next Currents issue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+mn-lt"/>
              </a:rPr>
              <a:t>Feedback?</a:t>
            </a:r>
            <a:endParaRPr lang="en-GB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Brooke or directly to </a:t>
            </a:r>
            <a:r>
              <a:rPr lang="en-GB" dirty="0">
                <a:hlinkClick r:id="rId2"/>
              </a:rPr>
              <a:t>v.pavlidis@ieee-ceda.com</a:t>
            </a:r>
            <a:r>
              <a:rPr lang="en-GB" dirty="0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8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Standards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Dennis Brophy, VP Standards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Aparna Dey, Cadence Design Systems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… more to come …</a:t>
            </a:r>
          </a:p>
        </p:txBody>
      </p:sp>
    </p:spTree>
    <p:extLst>
      <p:ext uri="{BB962C8B-B14F-4D97-AF65-F5344CB8AC3E}">
        <p14:creationId xmlns:p14="http://schemas.microsoft.com/office/powerpoint/2010/main" val="356884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anose="020B0600070205080204" pitchFamily="34" charset="-128"/>
              </a:rPr>
              <a:t>Report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56409"/>
            <a:ext cx="8542513" cy="3304117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ct val="85000"/>
            </a:pPr>
            <a:r>
              <a:rPr lang="en-US" dirty="0">
                <a:latin typeface="Arial" panose="020B0604020202020204" pitchFamily="34" charset="0"/>
              </a:rPr>
              <a:t>Membership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ct val="85000"/>
            </a:pPr>
            <a:r>
              <a:rPr lang="en-US" dirty="0">
                <a:latin typeface="Arial" panose="020B0604020202020204" pitchFamily="34" charset="0"/>
              </a:rPr>
              <a:t>IEEE SA Audit Committee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ct val="85000"/>
            </a:pPr>
            <a:r>
              <a:rPr lang="en-US" dirty="0">
                <a:latin typeface="Arial" panose="020B0604020202020204" pitchFamily="34" charset="0"/>
              </a:rPr>
              <a:t>IEEE SA Open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ct val="85000"/>
            </a:pPr>
            <a:r>
              <a:rPr lang="en-US" dirty="0">
                <a:latin typeface="Arial" panose="020B0604020202020204" pitchFamily="34" charset="0"/>
              </a:rPr>
              <a:t>DAC Luncheon Opportunity</a:t>
            </a:r>
          </a:p>
        </p:txBody>
      </p:sp>
    </p:spTree>
    <p:extLst>
      <p:ext uri="{BB962C8B-B14F-4D97-AF65-F5344CB8AC3E}">
        <p14:creationId xmlns:p14="http://schemas.microsoft.com/office/powerpoint/2010/main" val="253673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Added Aparna Dey from Cadence Design Systems to team</a:t>
            </a:r>
          </a:p>
          <a:p>
            <a:r>
              <a:rPr lang="en-US" dirty="0"/>
              <a:t>Will expand with another 3-4</a:t>
            </a:r>
          </a:p>
          <a:p>
            <a:pPr lvl="1"/>
            <a:r>
              <a:rPr lang="en-US" dirty="0"/>
              <a:t>Planned face-to-face meeting at conferences, but readjusting to over phone &amp; teleconference connections</a:t>
            </a:r>
          </a:p>
        </p:txBody>
      </p:sp>
    </p:spTree>
    <p:extLst>
      <p:ext uri="{BB962C8B-B14F-4D97-AF65-F5344CB8AC3E}">
        <p14:creationId xmlns:p14="http://schemas.microsoft.com/office/powerpoint/2010/main" val="345272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Audit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4474667"/>
          </a:xfrm>
        </p:spPr>
        <p:txBody>
          <a:bodyPr>
            <a:normAutofit/>
          </a:bodyPr>
          <a:lstStyle/>
          <a:p>
            <a:r>
              <a:rPr lang="en-US" dirty="0"/>
              <a:t>Set to release updated baseline Standards Committee rules</a:t>
            </a:r>
          </a:p>
          <a:p>
            <a:r>
              <a:rPr lang="en-US" dirty="0"/>
              <a:t>Have added Councils to list of permitted Standard Committee reps</a:t>
            </a:r>
          </a:p>
          <a:p>
            <a:r>
              <a:rPr lang="en-US" dirty="0"/>
              <a:t>Focus on opportunities not covered by other Standards Committee</a:t>
            </a:r>
          </a:p>
          <a:p>
            <a:pPr lvl="1"/>
            <a:r>
              <a:rPr lang="en-US" dirty="0"/>
              <a:t>Cross Society project</a:t>
            </a:r>
          </a:p>
          <a:p>
            <a:pPr lvl="1"/>
            <a:r>
              <a:rPr lang="en-US" dirty="0"/>
              <a:t>Embrace of IEEE SA Open</a:t>
            </a:r>
          </a:p>
        </p:txBody>
      </p:sp>
    </p:spTree>
    <p:extLst>
      <p:ext uri="{BB962C8B-B14F-4D97-AF65-F5344CB8AC3E}">
        <p14:creationId xmlns:p14="http://schemas.microsoft.com/office/powerpoint/2010/main" val="115372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Open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Connect with CEDA local chapters &amp; academic community</a:t>
            </a:r>
          </a:p>
          <a:p>
            <a:r>
              <a:rPr lang="en-US" dirty="0"/>
              <a:t>Standard projects already in pilot-phase</a:t>
            </a:r>
          </a:p>
          <a:p>
            <a:pPr lvl="1"/>
            <a:r>
              <a:rPr lang="en-US" dirty="0"/>
              <a:t>VHDL libraries (IEEE Std. 1076™)</a:t>
            </a:r>
          </a:p>
          <a:p>
            <a:pPr lvl="1"/>
            <a:r>
              <a:rPr lang="en-US" dirty="0"/>
              <a:t>OSVVM</a:t>
            </a:r>
          </a:p>
          <a:p>
            <a:pPr lvl="1"/>
            <a:r>
              <a:rPr lang="en-US" dirty="0"/>
              <a:t>UVVM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opensource.ieee.org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124" y="609600"/>
            <a:ext cx="26003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17221"/>
      </p:ext>
    </p:extLst>
  </p:cSld>
  <p:clrMapOvr>
    <a:masterClrMapping/>
  </p:clrMapOvr>
</p:sld>
</file>

<file path=ppt/theme/theme1.xml><?xml version="1.0" encoding="utf-8"?>
<a:theme xmlns:a="http://schemas.openxmlformats.org/drawingml/2006/main" name="Copy of ICCAD2019 templa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CAD2019 template" id="{BDE5101A-05BD-4E4D-A7B8-C0C68388F82D}" vid="{01D9B5D3-CA74-EA47-B2D1-09B335C83DD7}"/>
    </a:ext>
  </a:extLst>
</a:theme>
</file>

<file path=ppt/theme/theme2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A EC DATE 2020" id="{F15CEF16-A706-9944-B3BB-43280A73B116}" vid="{DB2D466D-3D12-8F44-9226-F73CA67015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ICCAD2019 template</Template>
  <TotalTime>93</TotalTime>
  <Words>431</Words>
  <Application>Microsoft Office PowerPoint</Application>
  <PresentationFormat>Widescreen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Californian FB</vt:lpstr>
      <vt:lpstr>Wingdings 3</vt:lpstr>
      <vt:lpstr>Copy of ICCAD2019 template</vt:lpstr>
      <vt:lpstr>CEDA EC DATE2018</vt:lpstr>
      <vt:lpstr>Publicity</vt:lpstr>
      <vt:lpstr>Ongoing Activities</vt:lpstr>
      <vt:lpstr>2019 Open Issues</vt:lpstr>
      <vt:lpstr>Feedback?</vt:lpstr>
      <vt:lpstr>Standards</vt:lpstr>
      <vt:lpstr>Report Overview</vt:lpstr>
      <vt:lpstr>Membership</vt:lpstr>
      <vt:lpstr>IEEE Audit Committee</vt:lpstr>
      <vt:lpstr>IEEE SA Open </vt:lpstr>
      <vt:lpstr>DAC Luncheon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Vasilis Pavlidis</dc:creator>
  <cp:lastModifiedBy>Brooke Johnson</cp:lastModifiedBy>
  <cp:revision>19</cp:revision>
  <dcterms:created xsi:type="dcterms:W3CDTF">2019-10-27T08:54:36Z</dcterms:created>
  <dcterms:modified xsi:type="dcterms:W3CDTF">2020-05-14T21:49:37Z</dcterms:modified>
</cp:coreProperties>
</file>