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8" r:id="rId2"/>
  </p:sldMasterIdLst>
  <p:notesMasterIdLst>
    <p:notesMasterId r:id="rId13"/>
  </p:notesMasterIdLst>
  <p:sldIdLst>
    <p:sldId id="256" r:id="rId3"/>
    <p:sldId id="259" r:id="rId4"/>
    <p:sldId id="260" r:id="rId5"/>
    <p:sldId id="261" r:id="rId6"/>
    <p:sldId id="268" r:id="rId7"/>
    <p:sldId id="269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9486" autoAdjust="0"/>
  </p:normalViewPr>
  <p:slideViewPr>
    <p:cSldViewPr snapToGrid="0" snapToObjects="1">
      <p:cViewPr varScale="1">
        <p:scale>
          <a:sx n="114" d="100"/>
          <a:sy n="114" d="100"/>
        </p:scale>
        <p:origin x="43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EEAE1-4FF5-4824-A717-BF452726D379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27797-B9A1-43A7-9563-E0A98B57A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505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27797-B9A1-43A7-9563-E0A98B57AE8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761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AB4E49-EF8F-DF41-9541-654E55512F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2983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AB4E49-EF8F-DF41-9541-654E55512F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0674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por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800100" indent="-34290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lang="en-US" dirty="0"/>
              <a:t>Name of Chair</a:t>
            </a:r>
          </a:p>
          <a:p>
            <a:pPr lvl="1"/>
            <a:r>
              <a:rPr lang="en-US" dirty="0"/>
              <a:t>Members of Committee (if applicable)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331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2019 Vision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742950" indent="-28575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18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01" y="609600"/>
            <a:ext cx="8596668" cy="755855"/>
          </a:xfrm>
        </p:spPr>
        <p:txBody>
          <a:bodyPr/>
          <a:lstStyle>
            <a:lvl1pPr>
              <a:defRPr sz="3200" b="1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Current Status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88955" y="1655764"/>
            <a:ext cx="85561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Ongoing Items: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955" y="2395881"/>
            <a:ext cx="8542513" cy="3304117"/>
          </a:xfrm>
        </p:spPr>
        <p:txBody>
          <a:bodyPr>
            <a:normAutofit/>
          </a:bodyPr>
          <a:lstStyle>
            <a:lvl1pPr marL="285750" indent="-285750"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defRPr sz="20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10216" y="6623222"/>
            <a:ext cx="419189" cy="2336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93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01" y="609600"/>
            <a:ext cx="8596668" cy="824128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Looking forward (2020)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375299" y="1877008"/>
            <a:ext cx="8542513" cy="3304117"/>
          </a:xfrm>
        </p:spPr>
        <p:txBody>
          <a:bodyPr>
            <a:normAutofit/>
          </a:bodyPr>
          <a:lstStyle>
            <a:lvl1pPr marL="285750" indent="-2857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11430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3pPr>
            <a:lvl4pPr marL="16002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4pPr>
            <a:lvl5pPr marL="20574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A0407-AADE-604C-99A7-F0A5634D7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0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2AC8BAD2-C8A8-A74F-A1B4-0D324CB887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7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8470" y="1012522"/>
            <a:ext cx="8596668" cy="1826581"/>
          </a:xfrm>
        </p:spPr>
        <p:txBody>
          <a:bodyPr anchor="ctr" anchorCtr="1">
            <a:normAutofit/>
          </a:bodyPr>
          <a:lstStyle>
            <a:lvl1pPr indent="0" algn="ctr">
              <a:spcBef>
                <a:spcPts val="0"/>
              </a:spcBef>
              <a:defRPr sz="4400" b="1" i="0" cap="none"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34037" y="2911255"/>
            <a:ext cx="8596668" cy="860400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  <a:latin typeface="+mn-lt"/>
                <a:cs typeface="Californian FB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 of Chair</a:t>
            </a:r>
            <a:br>
              <a:rPr lang="en-US" dirty="0"/>
            </a:br>
            <a:r>
              <a:rPr lang="en-US" dirty="0"/>
              <a:t>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17635" y="6492875"/>
            <a:ext cx="463061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3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epor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D424C4-300E-E241-8E10-F05B61D0F3A9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800100" indent="-34290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lang="en-US" dirty="0"/>
              <a:t>Name of Chair</a:t>
            </a:r>
          </a:p>
          <a:p>
            <a:pPr lvl="1"/>
            <a:r>
              <a:rPr lang="en-US" dirty="0"/>
              <a:t>Members of Committee (if applicable)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884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/>
          <a:p>
            <a:r>
              <a:rPr lang="en-US" dirty="0"/>
              <a:t>2020 Vision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D424C4-300E-E241-8E10-F05B61D0F3A9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sz="half" idx="10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742950" indent="-28575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97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2515" y="750094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IEEE CEDA </a:t>
            </a:r>
            <a:br>
              <a:rPr lang="en-US" dirty="0"/>
            </a:br>
            <a:r>
              <a:rPr lang="en-US" dirty="0"/>
              <a:t>Board of Governors Meeting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2515" y="2219312"/>
            <a:ext cx="8596668" cy="14578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President David </a:t>
            </a:r>
            <a:r>
              <a:rPr lang="en-US" dirty="0" err="1"/>
              <a:t>Atienza</a:t>
            </a:r>
            <a:endParaRPr lang="en-US" dirty="0"/>
          </a:p>
          <a:p>
            <a:pPr lvl="0"/>
            <a:r>
              <a:rPr lang="en-US" dirty="0"/>
              <a:t>November 3, 2019 (at ICCAD)</a:t>
            </a:r>
          </a:p>
          <a:p>
            <a:pPr lvl="0"/>
            <a:r>
              <a:rPr lang="en-US" dirty="0"/>
              <a:t>Westminster, Colorado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8598" y="6503350"/>
            <a:ext cx="911939" cy="354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11/03/2019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9531" y="6503350"/>
            <a:ext cx="2613932" cy="354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EC/ Board of Governors’ Meetings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268000"/>
                    </a14:imgEffect>
                  </a14:imgLayer>
                </a14:imgProps>
              </a:ext>
            </a:extLst>
          </a:blip>
          <a:srcRect/>
          <a:stretch/>
        </p:blipFill>
        <p:spPr>
          <a:xfrm>
            <a:off x="-68109" y="-1"/>
            <a:ext cx="1088018" cy="79334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868" y="5609987"/>
            <a:ext cx="2221132" cy="1248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51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6" r:id="rId2"/>
    <p:sldLayoutId id="2147483662" r:id="rId3"/>
    <p:sldLayoutId id="2147483664" r:id="rId4"/>
    <p:sldLayoutId id="2147483665" r:id="rId5"/>
    <p:sldLayoutId id="2147483667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n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6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101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IEEE CEDA </a:t>
            </a:r>
            <a:br>
              <a:rPr lang="en-US" dirty="0"/>
            </a:br>
            <a:r>
              <a:rPr lang="en-US" dirty="0"/>
              <a:t>Executive Committee Meeting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949" y="2160590"/>
            <a:ext cx="8596668" cy="14578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President Yao-Wen Chang</a:t>
            </a:r>
          </a:p>
          <a:p>
            <a:pPr lvl="0"/>
            <a:r>
              <a:rPr lang="en-US" dirty="0"/>
              <a:t>09 March 2020 (at DATE)</a:t>
            </a:r>
          </a:p>
          <a:p>
            <a:pPr lvl="0"/>
            <a:r>
              <a:rPr lang="en-US" dirty="0"/>
              <a:t>Grenoble, France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36355" y="6415039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3/09/2020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7288" y="6415039"/>
            <a:ext cx="2936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EC Meeting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858226" y="22037"/>
            <a:ext cx="2235433" cy="133061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814262" y="5887798"/>
            <a:ext cx="2221132" cy="875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624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n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6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v.pavlidis@ieee-ceda.com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Publicity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74FF913-8970-3548-9727-4EE03C141C3E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/>
              <a:t>Vasilis F. </a:t>
            </a:r>
            <a:r>
              <a:rPr lang="en-US" dirty="0" err="1"/>
              <a:t>Pavlidis</a:t>
            </a:r>
            <a:r>
              <a:rPr lang="en-US" dirty="0"/>
              <a:t>, Univ. of Manchester, UK &amp; Aristotle Univ. of Thessaloniki (AUTH), Greece</a:t>
            </a:r>
          </a:p>
        </p:txBody>
      </p:sp>
    </p:spTree>
    <p:extLst>
      <p:ext uri="{BB962C8B-B14F-4D97-AF65-F5344CB8AC3E}">
        <p14:creationId xmlns:p14="http://schemas.microsoft.com/office/powerpoint/2010/main" val="1158448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DAC Luncheon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0"/>
          </p:nvPr>
        </p:nvSpPr>
        <p:spPr>
          <a:xfrm>
            <a:off x="716716" y="1754117"/>
            <a:ext cx="8542513" cy="4411293"/>
          </a:xfrm>
        </p:spPr>
        <p:txBody>
          <a:bodyPr>
            <a:normAutofit/>
          </a:bodyPr>
          <a:lstStyle/>
          <a:p>
            <a:r>
              <a:rPr lang="en-US" dirty="0"/>
              <a:t>Opportunity to co-fund</a:t>
            </a:r>
          </a:p>
          <a:p>
            <a:r>
              <a:rPr lang="en-US" dirty="0"/>
              <a:t>No discussions yet, but</a:t>
            </a:r>
          </a:p>
          <a:p>
            <a:pPr lvl="1"/>
            <a:r>
              <a:rPr lang="en-US" dirty="0"/>
              <a:t>Functional Safety have two active EDA projects</a:t>
            </a:r>
          </a:p>
          <a:p>
            <a:pPr lvl="2"/>
            <a:r>
              <a:rPr lang="en-US" dirty="0"/>
              <a:t>IEEE P2851</a:t>
            </a:r>
          </a:p>
          <a:p>
            <a:pPr lvl="2"/>
            <a:r>
              <a:rPr lang="en-US" dirty="0"/>
              <a:t>Accellera Functional Safety Working Group</a:t>
            </a:r>
          </a:p>
          <a:p>
            <a:pPr lvl="2"/>
            <a:r>
              <a:rPr lang="en-US" dirty="0"/>
              <a:t>Both teams are collaborating</a:t>
            </a:r>
          </a:p>
          <a:p>
            <a:pPr lvl="1"/>
            <a:r>
              <a:rPr lang="en-US" dirty="0"/>
              <a:t>IEEE CS 1</a:t>
            </a:r>
            <a:r>
              <a:rPr lang="en-US" baseline="30000" dirty="0"/>
              <a:t>st</a:t>
            </a:r>
            <a:r>
              <a:rPr lang="en-US" dirty="0"/>
              <a:t> VP – Riccardo Mariani (</a:t>
            </a:r>
            <a:r>
              <a:rPr lang="en-US" dirty="0" err="1"/>
              <a:t>Nvidia</a:t>
            </a:r>
            <a:r>
              <a:rPr lang="en-US" dirty="0"/>
              <a:t>) &amp; Alessandra Nardi (Cadence) chair the two groups</a:t>
            </a:r>
          </a:p>
          <a:p>
            <a:pPr lvl="2"/>
            <a:r>
              <a:rPr lang="en-US" dirty="0"/>
              <a:t>Could work to get IEEE SA and Accellera to help sponsor luncheon</a:t>
            </a:r>
          </a:p>
        </p:txBody>
      </p:sp>
    </p:spTree>
    <p:extLst>
      <p:ext uri="{BB962C8B-B14F-4D97-AF65-F5344CB8AC3E}">
        <p14:creationId xmlns:p14="http://schemas.microsoft.com/office/powerpoint/2010/main" val="3120504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0"/>
          </p:nvPr>
        </p:nvSpPr>
        <p:spPr>
          <a:xfrm>
            <a:off x="716716" y="1328185"/>
            <a:ext cx="9150095" cy="5342581"/>
          </a:xfrm>
        </p:spPr>
        <p:txBody>
          <a:bodyPr>
            <a:normAutofit fontScale="92500"/>
          </a:bodyPr>
          <a:lstStyle/>
          <a:p>
            <a:pPr marL="49213" indent="-196850"/>
            <a:r>
              <a:rPr lang="en-US" dirty="0"/>
              <a:t>Newsletter – CEDA Currents</a:t>
            </a:r>
          </a:p>
          <a:p>
            <a:pPr marL="49213" indent="-196850"/>
            <a:r>
              <a:rPr lang="en-US" dirty="0"/>
              <a:t>Website</a:t>
            </a:r>
          </a:p>
          <a:p>
            <a:pPr marL="49213" indent="-196850"/>
            <a:r>
              <a:rPr lang="en-US" dirty="0"/>
              <a:t>Email distributions </a:t>
            </a:r>
          </a:p>
          <a:p>
            <a:pPr marL="49213" indent="-196850"/>
            <a:r>
              <a:rPr lang="en-US" i="1" dirty="0"/>
              <a:t>Ad hoc </a:t>
            </a:r>
            <a:r>
              <a:rPr lang="en-US" dirty="0"/>
              <a:t>requests</a:t>
            </a:r>
          </a:p>
          <a:p>
            <a:pPr marL="49213" indent="-196850"/>
            <a:r>
              <a:rPr lang="en-US" dirty="0"/>
              <a:t>Physical presence to events sponsored by CEDA</a:t>
            </a:r>
          </a:p>
          <a:p>
            <a:pPr marL="49213" indent="-196850"/>
            <a:r>
              <a:rPr lang="en-US" dirty="0"/>
              <a:t>Social media campaigns</a:t>
            </a:r>
          </a:p>
          <a:p>
            <a:pPr marL="449263" lvl="1" indent="-196850"/>
            <a:r>
              <a:rPr lang="en-US" dirty="0"/>
              <a:t>Feel free to ask us to launch whenever needed</a:t>
            </a:r>
          </a:p>
          <a:p>
            <a:pPr marL="49213" indent="-196850"/>
            <a:r>
              <a:rPr lang="en-US" dirty="0"/>
              <a:t>Design &amp; Test (D&amp;T) member list for D&amp;T newsletter was provided through CEDA members list</a:t>
            </a:r>
          </a:p>
          <a:p>
            <a:pPr marL="449263" lvl="1" indent="-196850"/>
            <a:r>
              <a:rPr lang="en-US" dirty="0"/>
              <a:t>Unclear whether it is used or not</a:t>
            </a:r>
          </a:p>
          <a:p>
            <a:pPr marL="49213" indent="-196850"/>
            <a:r>
              <a:rPr lang="en-GB" dirty="0"/>
              <a:t>IEEE System Validation and Debug Technology Committee (</a:t>
            </a:r>
            <a:r>
              <a:rPr lang="en-US" dirty="0"/>
              <a:t>SVDTC), supported by CEDA is very active, which is very pleasing!</a:t>
            </a:r>
          </a:p>
          <a:p>
            <a:pPr marL="49213" indent="-196850"/>
            <a:endParaRPr lang="en-US" dirty="0"/>
          </a:p>
        </p:txBody>
      </p:sp>
      <p:sp>
        <p:nvSpPr>
          <p:cNvPr id="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Ongoing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575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06CF8-4000-B242-8C84-67BE1C76A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2019 Open Issues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CC51F-B6DC-CF4B-891D-8DB0DE81C6B0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04411" y="1324493"/>
            <a:ext cx="8542513" cy="492826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Shifting the CEDA newsletter to even months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To avoid the “silent” period of Christmas/New Year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Still published bimonthly</a:t>
            </a:r>
          </a:p>
          <a:p>
            <a:pPr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Many email communications requests arrive late!!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Reach out to general chairs of conferences proactively</a:t>
            </a:r>
          </a:p>
          <a:p>
            <a:pPr lvl="2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Assuming I am given a list of CEDA sponsored </a:t>
            </a:r>
            <a:r>
              <a:rPr lang="en-US" dirty="0" err="1">
                <a:ea typeface="ＭＳ Ｐゴシック" pitchFamily="34" charset="-128"/>
              </a:rPr>
              <a:t>confs</a:t>
            </a:r>
            <a:r>
              <a:rPr lang="en-US" dirty="0">
                <a:ea typeface="ＭＳ Ｐゴシック" pitchFamily="34" charset="-128"/>
              </a:rPr>
              <a:t>. with the related contact info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Also to remind the general chairs that they can use FB/Linked in for their event through CEDA (at very low cost)</a:t>
            </a:r>
          </a:p>
          <a:p>
            <a:pPr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Often requests cannot be satisfied!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Requests for disseminating info of non-IEEE journals or events!</a:t>
            </a:r>
          </a:p>
          <a:p>
            <a:pPr lvl="2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These requests are kindly declined</a:t>
            </a:r>
          </a:p>
          <a:p>
            <a:pPr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Should we publish a piece/position on coronavirus situation?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Can be included in the next Currents issue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7710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  <a:latin typeface="+mn-lt"/>
              </a:rPr>
              <a:t>Feedback?</a:t>
            </a:r>
            <a:endParaRPr lang="en-GB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Brooke or directly to </a:t>
            </a:r>
            <a:r>
              <a:rPr lang="en-GB" dirty="0">
                <a:hlinkClick r:id="rId2"/>
              </a:rPr>
              <a:t>v.pavlidis@ieee-ceda.com</a:t>
            </a:r>
            <a:r>
              <a:rPr lang="en-GB" dirty="0"/>
              <a:t>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986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</a:rPr>
              <a:t>Standards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74FF913-8970-3548-9727-4EE03C141C3E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</a:rPr>
              <a:t>Dennis Brophy, VP Standards</a:t>
            </a:r>
          </a:p>
          <a:p>
            <a:pPr lvl="1"/>
            <a:r>
              <a:rPr lang="en-US" dirty="0">
                <a:latin typeface="Arial" panose="020B0604020202020204" pitchFamily="34" charset="0"/>
              </a:rPr>
              <a:t>Aparna Dey, Cadence Design Systems</a:t>
            </a:r>
          </a:p>
          <a:p>
            <a:pPr lvl="1"/>
            <a:r>
              <a:rPr lang="en-US" dirty="0">
                <a:latin typeface="Arial" panose="020B0604020202020204" pitchFamily="34" charset="0"/>
              </a:rPr>
              <a:t>… more to come …</a:t>
            </a:r>
          </a:p>
        </p:txBody>
      </p:sp>
    </p:spTree>
    <p:extLst>
      <p:ext uri="{BB962C8B-B14F-4D97-AF65-F5344CB8AC3E}">
        <p14:creationId xmlns:p14="http://schemas.microsoft.com/office/powerpoint/2010/main" val="3568849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06CF8-4000-B242-8C84-67BE1C76A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anose="020B0600070205080204" pitchFamily="34" charset="-128"/>
              </a:rPr>
              <a:t>Report Overview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CC51F-B6DC-CF4B-891D-8DB0DE81C6B0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04411" y="1556409"/>
            <a:ext cx="8542513" cy="3304117"/>
          </a:xfrm>
        </p:spPr>
        <p:txBody>
          <a:bodyPr>
            <a:noAutofit/>
          </a:bodyPr>
          <a:lstStyle/>
          <a:p>
            <a:pPr marL="285750" indent="-285750">
              <a:lnSpc>
                <a:spcPct val="150000"/>
              </a:lnSpc>
              <a:spcBef>
                <a:spcPts val="0"/>
              </a:spcBef>
              <a:buSzPct val="85000"/>
            </a:pPr>
            <a:r>
              <a:rPr lang="en-US" dirty="0">
                <a:latin typeface="Arial" panose="020B0604020202020204" pitchFamily="34" charset="0"/>
              </a:rPr>
              <a:t>Membership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ct val="85000"/>
            </a:pPr>
            <a:r>
              <a:rPr lang="en-US" dirty="0">
                <a:latin typeface="Arial" panose="020B0604020202020204" pitchFamily="34" charset="0"/>
              </a:rPr>
              <a:t>IEEE SA Audit Committee 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ct val="85000"/>
            </a:pPr>
            <a:r>
              <a:rPr lang="en-US" dirty="0">
                <a:latin typeface="Arial" panose="020B0604020202020204" pitchFamily="34" charset="0"/>
              </a:rPr>
              <a:t>IEEE SA Open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SzPct val="85000"/>
            </a:pPr>
            <a:r>
              <a:rPr lang="en-US" dirty="0">
                <a:latin typeface="Arial" panose="020B0604020202020204" pitchFamily="34" charset="0"/>
              </a:rPr>
              <a:t>DAC Luncheon Opportunity</a:t>
            </a:r>
          </a:p>
        </p:txBody>
      </p:sp>
    </p:spTree>
    <p:extLst>
      <p:ext uri="{BB962C8B-B14F-4D97-AF65-F5344CB8AC3E}">
        <p14:creationId xmlns:p14="http://schemas.microsoft.com/office/powerpoint/2010/main" val="2536735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/>
              <a:t>Added Aparna Dey from Cadence Design Systems to team</a:t>
            </a:r>
          </a:p>
          <a:p>
            <a:r>
              <a:rPr lang="en-US" dirty="0"/>
              <a:t>Will expand with another 3-4</a:t>
            </a:r>
          </a:p>
          <a:p>
            <a:pPr lvl="1"/>
            <a:r>
              <a:rPr lang="en-US" dirty="0"/>
              <a:t>Planned face-to-face meeting at conferences, but readjusting to over phone &amp; teleconference connections</a:t>
            </a:r>
          </a:p>
        </p:txBody>
      </p:sp>
    </p:spTree>
    <p:extLst>
      <p:ext uri="{BB962C8B-B14F-4D97-AF65-F5344CB8AC3E}">
        <p14:creationId xmlns:p14="http://schemas.microsoft.com/office/powerpoint/2010/main" val="3452726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Audit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0"/>
          </p:nvPr>
        </p:nvSpPr>
        <p:spPr>
          <a:xfrm>
            <a:off x="716716" y="1754117"/>
            <a:ext cx="8542513" cy="4474667"/>
          </a:xfrm>
        </p:spPr>
        <p:txBody>
          <a:bodyPr>
            <a:normAutofit/>
          </a:bodyPr>
          <a:lstStyle/>
          <a:p>
            <a:r>
              <a:rPr lang="en-US" dirty="0"/>
              <a:t>Set to release updated baseline Standards Committee rules</a:t>
            </a:r>
          </a:p>
          <a:p>
            <a:r>
              <a:rPr lang="en-US" dirty="0"/>
              <a:t>Have added Councils to list of permitted Standard Committee reps</a:t>
            </a:r>
          </a:p>
          <a:p>
            <a:r>
              <a:rPr lang="en-US" dirty="0"/>
              <a:t>Focus on opportunities not covered by other Standards Committee</a:t>
            </a:r>
          </a:p>
          <a:p>
            <a:pPr lvl="1"/>
            <a:r>
              <a:rPr lang="en-US" dirty="0"/>
              <a:t>Cross Society project</a:t>
            </a:r>
          </a:p>
          <a:p>
            <a:pPr lvl="1"/>
            <a:r>
              <a:rPr lang="en-US" dirty="0"/>
              <a:t>Embrace of IEEE SA Open</a:t>
            </a:r>
          </a:p>
        </p:txBody>
      </p:sp>
    </p:spTree>
    <p:extLst>
      <p:ext uri="{BB962C8B-B14F-4D97-AF65-F5344CB8AC3E}">
        <p14:creationId xmlns:p14="http://schemas.microsoft.com/office/powerpoint/2010/main" val="1153729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SA Open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/>
              <a:t>Connect with CEDA local chapters &amp; academic community</a:t>
            </a:r>
          </a:p>
          <a:p>
            <a:r>
              <a:rPr lang="en-US" dirty="0"/>
              <a:t>Standard projects already in pilot-phase</a:t>
            </a:r>
          </a:p>
          <a:p>
            <a:pPr lvl="1"/>
            <a:r>
              <a:rPr lang="en-US" dirty="0"/>
              <a:t>VHDL libraries (IEEE Std. 1076™)</a:t>
            </a:r>
          </a:p>
          <a:p>
            <a:pPr lvl="1"/>
            <a:r>
              <a:rPr lang="en-US" dirty="0"/>
              <a:t>OSVVM</a:t>
            </a:r>
          </a:p>
          <a:p>
            <a:pPr lvl="1"/>
            <a:r>
              <a:rPr lang="en-US" dirty="0"/>
              <a:t>UVVM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opensource.ieee.org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9124" y="609600"/>
            <a:ext cx="2600325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017221"/>
      </p:ext>
    </p:extLst>
  </p:cSld>
  <p:clrMapOvr>
    <a:masterClrMapping/>
  </p:clrMapOvr>
</p:sld>
</file>

<file path=ppt/theme/theme1.xml><?xml version="1.0" encoding="utf-8"?>
<a:theme xmlns:a="http://schemas.openxmlformats.org/drawingml/2006/main" name="Copy of ICCAD2019 templa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CAD2019 template" id="{BDE5101A-05BD-4E4D-A7B8-C0C68388F82D}" vid="{01D9B5D3-CA74-EA47-B2D1-09B335C83DD7}"/>
    </a:ext>
  </a:extLst>
</a:theme>
</file>

<file path=ppt/theme/theme2.xml><?xml version="1.0" encoding="utf-8"?>
<a:theme xmlns:a="http://schemas.openxmlformats.org/drawingml/2006/main" name="CEDA EC DATE2018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DA EC DATE 2020" id="{F15CEF16-A706-9944-B3BB-43280A73B116}" vid="{DB2D466D-3D12-8F44-9226-F73CA670158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Copy of ICCAD2019 template</Template>
  <TotalTime>93</TotalTime>
  <Words>431</Words>
  <Application>Microsoft Office PowerPoint</Application>
  <PresentationFormat>Widescreen</PresentationFormat>
  <Paragraphs>68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Calibri</vt:lpstr>
      <vt:lpstr>Californian FB</vt:lpstr>
      <vt:lpstr>Wingdings 3</vt:lpstr>
      <vt:lpstr>Copy of ICCAD2019 template</vt:lpstr>
      <vt:lpstr>CEDA EC DATE2018</vt:lpstr>
      <vt:lpstr>Publicity</vt:lpstr>
      <vt:lpstr>Ongoing Activities</vt:lpstr>
      <vt:lpstr>2019 Open Issues</vt:lpstr>
      <vt:lpstr>Feedback?</vt:lpstr>
      <vt:lpstr>Standards</vt:lpstr>
      <vt:lpstr>Report Overview</vt:lpstr>
      <vt:lpstr>Membership</vt:lpstr>
      <vt:lpstr>IEEE Audit Committee</vt:lpstr>
      <vt:lpstr>IEEE SA Open </vt:lpstr>
      <vt:lpstr>DAC Luncheon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Content Area (i.e. “Finance”)</dc:title>
  <dc:creator>Vasilis Pavlidis</dc:creator>
  <cp:lastModifiedBy>Brooke Johnson</cp:lastModifiedBy>
  <cp:revision>19</cp:revision>
  <dcterms:created xsi:type="dcterms:W3CDTF">2019-10-27T08:54:36Z</dcterms:created>
  <dcterms:modified xsi:type="dcterms:W3CDTF">2020-05-14T21:49:37Z</dcterms:modified>
</cp:coreProperties>
</file>